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712" r:id="rId1"/>
  </p:sldMasterIdLst>
  <p:notesMasterIdLst>
    <p:notesMasterId r:id="rId42"/>
  </p:notesMasterIdLst>
  <p:sldIdLst>
    <p:sldId id="256" r:id="rId2"/>
    <p:sldId id="257" r:id="rId3"/>
    <p:sldId id="258" r:id="rId4"/>
    <p:sldId id="263" r:id="rId5"/>
    <p:sldId id="264" r:id="rId6"/>
    <p:sldId id="279" r:id="rId7"/>
    <p:sldId id="265" r:id="rId8"/>
    <p:sldId id="262" r:id="rId9"/>
    <p:sldId id="266" r:id="rId10"/>
    <p:sldId id="268" r:id="rId11"/>
    <p:sldId id="269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9"/>
    <p:restoredTop sz="92318"/>
  </p:normalViewPr>
  <p:slideViewPr>
    <p:cSldViewPr snapToGrid="0" snapToObjects="1">
      <p:cViewPr varScale="1">
        <p:scale>
          <a:sx n="93" d="100"/>
          <a:sy n="93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DBB48-341A-CB4E-BDFD-8D03A705E0C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EAAE0-7B7E-FB43-91C3-347CCED8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EAAE0-7B7E-FB43-91C3-347CCED83F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8051-7D45-9B40-8E6B-37739DA30F4E}" type="datetime1">
              <a:rPr lang="de-DE" smtClean="0"/>
              <a:t>28.06.21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44E1-D21A-9842-9612-4168F07D5DE9}" type="datetime1">
              <a:rPr lang="de-DE" smtClean="0"/>
              <a:t>28.06.21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9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D6C8-5318-254A-B5F7-53E5F5354DC7}" type="datetime1">
              <a:rPr lang="de-DE" smtClean="0"/>
              <a:t>28.06.21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600F-CA11-3146-B2D8-168A957AC4B8}" type="datetime1">
              <a:rPr lang="de-DE" smtClean="0"/>
              <a:t>28.06.21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57B-EFF3-334C-B443-60CFBA017E90}" type="datetime1">
              <a:rPr lang="de-DE" smtClean="0"/>
              <a:t>28.06.21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9759-AABE-D44E-8F7F-3AD0FA130951}" type="datetime1">
              <a:rPr lang="de-DE" smtClean="0"/>
              <a:t>28.06.21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A1B4-A9D7-1C45-A829-8101DD839617}" type="datetime1">
              <a:rPr lang="de-DE" smtClean="0"/>
              <a:t>28.06.21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94B-E655-B841-991D-9799E8D4ECDD}" type="datetime1">
              <a:rPr lang="de-DE" smtClean="0"/>
              <a:t>28.06.21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58B1-17A4-4043-9257-85647C2D35EF}" type="datetime1">
              <a:rPr lang="de-DE" smtClean="0"/>
              <a:t>28.06.21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A6F0-027F-E141-8147-85CB1F1F370B}" type="datetime1">
              <a:rPr lang="de-DE" smtClean="0"/>
              <a:t>28.06.21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16BE-B836-D74B-97A5-C84E1C0474E1}" type="datetime1">
              <a:rPr lang="de-DE" smtClean="0"/>
              <a:t>28.06.21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1935-F30D-CB46-BF9C-F59C1E8AA5C1}" type="datetime1">
              <a:rPr lang="de-DE" smtClean="0"/>
              <a:t>28.06.21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91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10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doi:10.1007/s13748-013-0040-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ecf.com/sites/ecf.com/files/67_29AM1-1-1216-Pedro%20Pimentel%20de%20Vassimon.pdf" TargetMode="External"/><Relationship Id="rId4" Type="http://schemas.openxmlformats.org/officeDocument/2006/relationships/hyperlink" Target="http://dx.doi.org/10.1007/s13748-013-0040-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BEAFA-A134-C142-AF88-E59F85CB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76656"/>
            <a:ext cx="7229476" cy="92354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Capital Bikeshare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96E6B-6C95-F642-872A-F334DF4D9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7729538" cy="2347272"/>
          </a:xfrm>
        </p:spPr>
        <p:txBody>
          <a:bodyPr>
            <a:normAutofit/>
          </a:bodyPr>
          <a:lstStyle/>
          <a:p>
            <a:r>
              <a:rPr lang="en-US" dirty="0"/>
              <a:t>Bruno Bernardo Nascimento dos Santos</a:t>
            </a:r>
          </a:p>
          <a:p>
            <a:endParaRPr lang="en-US" dirty="0"/>
          </a:p>
          <a:p>
            <a:r>
              <a:rPr lang="en-US" dirty="0"/>
              <a:t>Code Academy Berlin </a:t>
            </a:r>
          </a:p>
          <a:p>
            <a:endParaRPr lang="en-US" dirty="0"/>
          </a:p>
          <a:p>
            <a:r>
              <a:rPr lang="en-US" dirty="0"/>
              <a:t>June 24</a:t>
            </a:r>
            <a:r>
              <a:rPr lang="en-US" baseline="30000" dirty="0"/>
              <a:t>th</a:t>
            </a:r>
            <a:r>
              <a:rPr lang="en-US" dirty="0"/>
              <a:t>, 2021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96A95-FC0F-4B58-941E-E29AE27297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3" b="15927"/>
          <a:stretch/>
        </p:blipFill>
        <p:spPr>
          <a:xfrm>
            <a:off x="7343775" y="10"/>
            <a:ext cx="4848224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764622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1268123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2-) First Insights of the Business with Plots</a:t>
            </a:r>
            <a:br>
              <a:rPr lang="en-US" sz="2400" b="1" dirty="0"/>
            </a:br>
            <a:br>
              <a:rPr lang="en-US" sz="2400" b="1" dirty="0"/>
            </a:b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11</a:t>
            </a:fld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E6DA06-DCD0-2E44-88C3-0E361E49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8" y="1268123"/>
            <a:ext cx="6558302" cy="48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7505700" y="242502"/>
            <a:ext cx="133315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Season</a:t>
            </a:r>
            <a:r>
              <a:rPr lang="en-US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099D415-F4FC-0C45-9391-4C814B760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1578941"/>
            <a:ext cx="4244340" cy="42443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5960647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1268123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2-) First Insights of the Business with Plots</a:t>
            </a:r>
            <a:br>
              <a:rPr lang="en-US" sz="2400" b="1" dirty="0"/>
            </a:br>
            <a:br>
              <a:rPr lang="en-US" sz="2400" b="1" dirty="0"/>
            </a:b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12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8934620" y="3136612"/>
            <a:ext cx="133315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Season</a:t>
            </a:r>
            <a:r>
              <a:rPr lang="en-US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E4004C-2A16-324D-93DF-46472727A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1" y="860209"/>
            <a:ext cx="7858760" cy="582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091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13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4932200" y="798256"/>
            <a:ext cx="255833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Temperature Level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4C2811B-5EF6-3D44-98A3-359471696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91" y="1842982"/>
            <a:ext cx="11077349" cy="445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88FC9-A91F-1543-A2C5-929653194AA3}"/>
              </a:ext>
            </a:extLst>
          </p:cNvPr>
          <p:cNvSpPr txBox="1"/>
          <p:nvPr/>
        </p:nvSpPr>
        <p:spPr>
          <a:xfrm>
            <a:off x="111442" y="675065"/>
            <a:ext cx="231171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Low = &lt; 10</a:t>
            </a:r>
            <a:br>
              <a:rPr lang="en-US" sz="1600" b="1" dirty="0"/>
            </a:br>
            <a:r>
              <a:rPr lang="en-US" sz="1600" b="1" dirty="0"/>
              <a:t>Medium = &gt; 10 &amp; &lt; 20</a:t>
            </a:r>
            <a:br>
              <a:rPr lang="en-US" sz="1600" b="1" dirty="0"/>
            </a:br>
            <a:r>
              <a:rPr lang="en-US" sz="1600" b="1" dirty="0"/>
              <a:t>Warm = &gt; 20 &amp; &lt; 25</a:t>
            </a:r>
            <a:br>
              <a:rPr lang="en-US" sz="1600" b="1" dirty="0"/>
            </a:br>
            <a:r>
              <a:rPr lang="en-US" sz="1600" b="1" dirty="0"/>
              <a:t>High = &gt; 25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92909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14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4134880" y="660437"/>
            <a:ext cx="392224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Atemp</a:t>
            </a:r>
            <a:r>
              <a:rPr lang="en-US" sz="2400" dirty="0"/>
              <a:t> – Feeling Temperature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4700ED-5A7B-7D4C-BA92-0F961382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7" y="1313101"/>
            <a:ext cx="11213213" cy="49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825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15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4134880" y="660437"/>
            <a:ext cx="392224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Atemp</a:t>
            </a:r>
            <a:r>
              <a:rPr lang="en-US" sz="2400" dirty="0"/>
              <a:t> – Feeling Temperature 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8017688-FDC9-9C44-A6E8-802559C0E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8" y="1482407"/>
            <a:ext cx="11412084" cy="430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9113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16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2076985" y="3198167"/>
            <a:ext cx="132104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Pollution 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D5E56C7-C17A-504C-B81B-225A40B78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07" y="137160"/>
            <a:ext cx="6505345" cy="65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138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17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4775140" y="760227"/>
            <a:ext cx="264172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Pollution – Monthly 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F3973CC-A349-934F-81BC-6AE94C7A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8" y="1593440"/>
            <a:ext cx="11929744" cy="392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5284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18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4978370" y="670109"/>
            <a:ext cx="223526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Holiday Analysis 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C949961C-F781-5340-A255-96BA4B86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7" y="1349244"/>
            <a:ext cx="11607605" cy="46750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7217266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19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4719161" y="616366"/>
            <a:ext cx="302263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Working Day  Analysis 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403AB7C-0237-C848-ADF5-EFF4FA13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0" y="1313100"/>
            <a:ext cx="11431200" cy="45390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1365698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20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4773290" y="798502"/>
            <a:ext cx="264541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Weekdays Analysis 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4065BC1B-1FD4-AC48-A139-4B2F4D1A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1" y="1642946"/>
            <a:ext cx="11943655" cy="436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0465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E659-3EDE-CB45-ACEF-2322865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50"/>
            <a:ext cx="6822374" cy="685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Topics at a Glance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8718-1C89-D54F-BC81-8A5E0A4B5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2078355"/>
            <a:ext cx="7685037" cy="42767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1-) Understanding our Dataset and Business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2-) First Insights of the Business with Plots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3-) Complex events – </a:t>
            </a:r>
            <a:r>
              <a:rPr lang="en-US" b="1" dirty="0" err="1"/>
              <a:t>TimeSeries</a:t>
            </a:r>
            <a:r>
              <a:rPr lang="en-US" b="1" dirty="0"/>
              <a:t> study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4-) Predicting the Total count of users – Comparison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5-) Can we implement KPIs 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6-) Conclusion and suggestions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DAE4-30A6-1A47-9F11-A67F345C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14840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21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3552472" y="527767"/>
            <a:ext cx="5087052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Variable – Casual and Registered Users Analysis 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88F4344F-3061-3E41-A73A-E7B2EFEF0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69" y="1412113"/>
            <a:ext cx="7185662" cy="51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CB9613-182D-634D-B339-35E9C15C7B36}"/>
              </a:ext>
            </a:extLst>
          </p:cNvPr>
          <p:cNvSpPr txBox="1"/>
          <p:nvPr/>
        </p:nvSpPr>
        <p:spPr>
          <a:xfrm>
            <a:off x="5227318" y="989343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Hourly Variance </a:t>
            </a:r>
          </a:p>
        </p:txBody>
      </p:sp>
    </p:spTree>
    <p:extLst>
      <p:ext uri="{BB962C8B-B14F-4D97-AF65-F5344CB8AC3E}">
        <p14:creationId xmlns:p14="http://schemas.microsoft.com/office/powerpoint/2010/main" val="33967302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22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3552472" y="527767"/>
            <a:ext cx="5087052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Variable – Casual and Registered Users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9613-182D-634D-B339-35E9C15C7B36}"/>
              </a:ext>
            </a:extLst>
          </p:cNvPr>
          <p:cNvSpPr txBox="1"/>
          <p:nvPr/>
        </p:nvSpPr>
        <p:spPr>
          <a:xfrm>
            <a:off x="5227318" y="989343"/>
            <a:ext cx="199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Weekday Variance 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3D3D0A4B-5503-F84D-943C-3CEB354A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89" y="1412113"/>
            <a:ext cx="7277100" cy="51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907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23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3552472" y="527767"/>
            <a:ext cx="5087052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Variable – Casual and Registered Users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9613-182D-634D-B339-35E9C15C7B36}"/>
              </a:ext>
            </a:extLst>
          </p:cNvPr>
          <p:cNvSpPr txBox="1"/>
          <p:nvPr/>
        </p:nvSpPr>
        <p:spPr>
          <a:xfrm>
            <a:off x="5143497" y="985329"/>
            <a:ext cx="190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Variance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37C37DAD-DD45-4C44-8C08-7D8C195B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28" y="1412113"/>
            <a:ext cx="7444740" cy="52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91069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24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3552472" y="527767"/>
            <a:ext cx="5087052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Variable – Casual and Registered Users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9613-182D-634D-B339-35E9C15C7B36}"/>
              </a:ext>
            </a:extLst>
          </p:cNvPr>
          <p:cNvSpPr txBox="1"/>
          <p:nvPr/>
        </p:nvSpPr>
        <p:spPr>
          <a:xfrm>
            <a:off x="5143496" y="985329"/>
            <a:ext cx="20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Weekend Variance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700E1A6F-CF89-AB4B-A4DE-D98F6891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766" y="1412113"/>
            <a:ext cx="6088001" cy="50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64237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" y="851436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2-) First Insights of the Business with Plots</a:t>
            </a: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25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B4664-6A04-0648-AD07-1CDBB1C90CFA}"/>
              </a:ext>
            </a:extLst>
          </p:cNvPr>
          <p:cNvSpPr txBox="1"/>
          <p:nvPr/>
        </p:nvSpPr>
        <p:spPr>
          <a:xfrm>
            <a:off x="3552472" y="527767"/>
            <a:ext cx="5087052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Variable – Casual and Registered Users Analysis 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C597C103-F0F9-A74A-A0D9-551337C2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60" y="1049952"/>
            <a:ext cx="6304598" cy="528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6E525-14A1-A349-B9BD-807D5EED0D58}"/>
              </a:ext>
            </a:extLst>
          </p:cNvPr>
          <p:cNvSpPr/>
          <p:nvPr/>
        </p:nvSpPr>
        <p:spPr>
          <a:xfrm>
            <a:off x="345281" y="1489489"/>
            <a:ext cx="5196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Washington DC First Rush Hour – 5am to 9am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Increase of both users between 5am and 9am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Washington DC Second Rush Hour – 5pm to 9am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Between 5pm and 7pm occurs the same during the second rush hour. 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Increase of casual users between 8am and 8pm, with higher peaks between 1pm and 6pm</a:t>
            </a:r>
          </a:p>
        </p:txBody>
      </p:sp>
    </p:spTree>
    <p:extLst>
      <p:ext uri="{BB962C8B-B14F-4D97-AF65-F5344CB8AC3E}">
        <p14:creationId xmlns:p14="http://schemas.microsoft.com/office/powerpoint/2010/main" val="116036372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" y="0"/>
            <a:ext cx="9215438" cy="560677"/>
          </a:xfrm>
        </p:spPr>
        <p:txBody>
          <a:bodyPr/>
          <a:lstStyle/>
          <a:p>
            <a:r>
              <a:rPr lang="en-US" sz="2000" b="1" dirty="0"/>
              <a:t>3-) Complex events – </a:t>
            </a:r>
            <a:r>
              <a:rPr lang="en-US" sz="2000" b="1" dirty="0" err="1"/>
              <a:t>TimeSeries</a:t>
            </a:r>
            <a:r>
              <a:rPr lang="en-US" sz="2000" b="1" dirty="0"/>
              <a:t> study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26</a:t>
            </a:fld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B1AF2-C731-494B-A8CB-B081DDD65BB6}"/>
              </a:ext>
            </a:extLst>
          </p:cNvPr>
          <p:cNvSpPr/>
          <p:nvPr/>
        </p:nvSpPr>
        <p:spPr>
          <a:xfrm>
            <a:off x="268256" y="943085"/>
            <a:ext cx="3099784" cy="462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</a:rPr>
              <a:t>TimeSeries</a:t>
            </a:r>
            <a:r>
              <a:rPr lang="en-GB" dirty="0">
                <a:latin typeface="Arial" panose="020B0604020202020204" pitchFamily="34" charset="0"/>
              </a:rPr>
              <a:t> function to isolate data for the day of passage of Storm Sandy in October 29-30, 2012.</a:t>
            </a:r>
            <a:br>
              <a:rPr lang="en-GB" dirty="0"/>
            </a:br>
            <a:br>
              <a:rPr lang="en-GB" dirty="0"/>
            </a:br>
            <a:r>
              <a:rPr lang="en-GB" dirty="0">
                <a:latin typeface="Arial" panose="020B0604020202020204" pitchFamily="34" charset="0"/>
              </a:rPr>
              <a:t>The number of bicycle rentals continued to grow during typical rush hours (morning and afternoon), although in smaller numbers. </a:t>
            </a:r>
            <a:endParaRPr lang="en-US" dirty="0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844DACAA-8AA7-594E-B80B-C8E594B5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44" y="594317"/>
            <a:ext cx="8382000" cy="566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9430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" y="0"/>
            <a:ext cx="9215438" cy="560677"/>
          </a:xfrm>
        </p:spPr>
        <p:txBody>
          <a:bodyPr/>
          <a:lstStyle/>
          <a:p>
            <a:r>
              <a:rPr lang="en-US" sz="2000" b="1" dirty="0"/>
              <a:t>4-) Predicting the Total count of users – Comparison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27</a:t>
            </a:fld>
            <a:endParaRPr lang="en-US" sz="2400" dirty="0"/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F72E3AD7-0CB4-B54C-9087-A03E574A7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19" y="1524000"/>
            <a:ext cx="9582962" cy="48310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D15B99-AC5A-7348-A48B-EEE6B8B5A3F7}"/>
              </a:ext>
            </a:extLst>
          </p:cNvPr>
          <p:cNvSpPr/>
          <p:nvPr/>
        </p:nvSpPr>
        <p:spPr>
          <a:xfrm>
            <a:off x="2268574" y="865477"/>
            <a:ext cx="765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-apple-system"/>
              </a:rPr>
              <a:t>Root Mean Squared Error (RMSE) – It has </a:t>
            </a:r>
            <a:r>
              <a:rPr lang="en-GB" dirty="0"/>
              <a:t>a drastic effect of outliers on its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4471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" y="0"/>
            <a:ext cx="9215438" cy="560677"/>
          </a:xfrm>
        </p:spPr>
        <p:txBody>
          <a:bodyPr/>
          <a:lstStyle/>
          <a:p>
            <a:r>
              <a:rPr lang="en-US" sz="2000" b="1" dirty="0"/>
              <a:t>4-) Predicting the Total count of users – Comparison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28</a:t>
            </a:fld>
            <a:endParaRPr lang="en-US" sz="2400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1489C53-17AC-FA4D-9B06-CBB8C299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70" y="1570917"/>
            <a:ext cx="9852660" cy="49670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A18B74-6D72-404C-9E35-4BE96908EBEE}"/>
              </a:ext>
            </a:extLst>
          </p:cNvPr>
          <p:cNvSpPr/>
          <p:nvPr/>
        </p:nvSpPr>
        <p:spPr>
          <a:xfrm>
            <a:off x="2031385" y="741706"/>
            <a:ext cx="8129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Root Mean Squared Logarithmic Error (RMSLE) - Only consider the relative error between Predicted and the actual value neglecting the scale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9978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29</a:t>
            </a:fld>
            <a:endParaRPr lang="en-US" sz="24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76D0AD-1A4B-4544-B782-7958EC21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87" y="1761490"/>
            <a:ext cx="7978225" cy="3920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8E1787-8DD5-7142-8913-1AE76C24C311}"/>
              </a:ext>
            </a:extLst>
          </p:cNvPr>
          <p:cNvSpPr txBox="1"/>
          <p:nvPr/>
        </p:nvSpPr>
        <p:spPr>
          <a:xfrm>
            <a:off x="78518" y="441960"/>
            <a:ext cx="60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4-) Predicting the Total count of users – Comparison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34BDE-6816-8849-83E9-1A7E08E26482}"/>
              </a:ext>
            </a:extLst>
          </p:cNvPr>
          <p:cNvSpPr txBox="1"/>
          <p:nvPr/>
        </p:nvSpPr>
        <p:spPr>
          <a:xfrm>
            <a:off x="4326635" y="1192846"/>
            <a:ext cx="353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 – Random Forest Regressor </a:t>
            </a:r>
          </a:p>
        </p:txBody>
      </p:sp>
    </p:spTree>
    <p:extLst>
      <p:ext uri="{BB962C8B-B14F-4D97-AF65-F5344CB8AC3E}">
        <p14:creationId xmlns:p14="http://schemas.microsoft.com/office/powerpoint/2010/main" val="390620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30</a:t>
            </a:fld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E490C6-1B38-C543-8240-FA68C642773E}"/>
              </a:ext>
            </a:extLst>
          </p:cNvPr>
          <p:cNvSpPr/>
          <p:nvPr/>
        </p:nvSpPr>
        <p:spPr>
          <a:xfrm>
            <a:off x="879994" y="597290"/>
            <a:ext cx="79573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the performance of Capital Bikeshare through KPIs </a:t>
            </a:r>
          </a:p>
          <a:p>
            <a:r>
              <a:rPr lang="en-GB" dirty="0">
                <a:latin typeface="Verdan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Key performance indicators were based on existing metrics and parameters gathered </a:t>
            </a:r>
          </a:p>
          <a:p>
            <a:endParaRPr lang="en-GB" dirty="0">
              <a:effectLst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914D60F-28D7-A74F-8B92-670D2463524E}"/>
              </a:ext>
            </a:extLst>
          </p:cNvPr>
          <p:cNvSpPr/>
          <p:nvPr/>
        </p:nvSpPr>
        <p:spPr>
          <a:xfrm>
            <a:off x="8838860" y="3834538"/>
            <a:ext cx="929640" cy="758369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2CD52DB-47B3-DF48-A192-32C2997413A2}"/>
              </a:ext>
            </a:extLst>
          </p:cNvPr>
          <p:cNvSpPr/>
          <p:nvPr/>
        </p:nvSpPr>
        <p:spPr>
          <a:xfrm>
            <a:off x="8838860" y="2311954"/>
            <a:ext cx="929640" cy="758369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DE14E-8D11-284A-B56C-3597CDD15A61}"/>
              </a:ext>
            </a:extLst>
          </p:cNvPr>
          <p:cNvSpPr/>
          <p:nvPr/>
        </p:nvSpPr>
        <p:spPr>
          <a:xfrm>
            <a:off x="8977309" y="1763431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KPIs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64A855-519D-2F4A-8D73-63993EBED274}"/>
              </a:ext>
            </a:extLst>
          </p:cNvPr>
          <p:cNvSpPr/>
          <p:nvPr/>
        </p:nvSpPr>
        <p:spPr>
          <a:xfrm>
            <a:off x="7804167" y="3343045"/>
            <a:ext cx="2999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Verdana" panose="020B0604030504040204" pitchFamily="34" charset="0"/>
              </a:rPr>
              <a:t>Performance evaluation </a:t>
            </a:r>
            <a:endParaRPr lang="en-GB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CA9909-B263-5D49-8A4A-5EB7AB8919DF}"/>
              </a:ext>
            </a:extLst>
          </p:cNvPr>
          <p:cNvSpPr/>
          <p:nvPr/>
        </p:nvSpPr>
        <p:spPr>
          <a:xfrm>
            <a:off x="8838860" y="4821439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Verdana" panose="020B0604030504040204" pitchFamily="34" charset="0"/>
              </a:rPr>
              <a:t>Results</a:t>
            </a: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94081D6-9287-084F-88B4-4BDAF449289B}"/>
              </a:ext>
            </a:extLst>
          </p:cNvPr>
          <p:cNvGraphicFramePr>
            <a:graphicFrameLocks noGrp="1"/>
          </p:cNvGraphicFramePr>
          <p:nvPr/>
        </p:nvGraphicFramePr>
        <p:xfrm>
          <a:off x="878446" y="2098748"/>
          <a:ext cx="6816206" cy="4615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103">
                  <a:extLst>
                    <a:ext uri="{9D8B030D-6E8A-4147-A177-3AD203B41FA5}">
                      <a16:colId xmlns:a16="http://schemas.microsoft.com/office/drawing/2014/main" val="2521010173"/>
                    </a:ext>
                  </a:extLst>
                </a:gridCol>
                <a:gridCol w="3408103">
                  <a:extLst>
                    <a:ext uri="{9D8B030D-6E8A-4147-A177-3AD203B41FA5}">
                      <a16:colId xmlns:a16="http://schemas.microsoft.com/office/drawing/2014/main" val="1979932063"/>
                    </a:ext>
                  </a:extLst>
                </a:gridCol>
              </a:tblGrid>
              <a:tr h="12930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KPI</a:t>
                      </a:r>
                    </a:p>
                  </a:txBody>
                  <a:tcPr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>
                    <a:solidFill>
                      <a:schemeClr val="accent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31594"/>
                  </a:ext>
                </a:extLst>
              </a:tr>
              <a:tr h="1232334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Membership system management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Yearly difference between the percentage of registered users and casual users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342967"/>
                  </a:ext>
                </a:extLst>
              </a:tr>
              <a:tr h="10451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usage 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trips per registered and casual users 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326272"/>
                  </a:ext>
                </a:extLst>
              </a:tr>
              <a:tr h="1045174"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Seasonality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Percentage of bicycle use per season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9014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A50D458-4FAB-B843-BE99-5571537FC008}"/>
              </a:ext>
            </a:extLst>
          </p:cNvPr>
          <p:cNvSpPr/>
          <p:nvPr/>
        </p:nvSpPr>
        <p:spPr>
          <a:xfrm>
            <a:off x="74161" y="143559"/>
            <a:ext cx="439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5-) Can we implement KPIs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C877D-79B8-9346-A0D0-310620B200D8}"/>
              </a:ext>
            </a:extLst>
          </p:cNvPr>
          <p:cNvSpPr/>
          <p:nvPr/>
        </p:nvSpPr>
        <p:spPr>
          <a:xfrm>
            <a:off x="4471775" y="-18822"/>
            <a:ext cx="12737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5172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8" grpId="0"/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864"/>
            <a:ext cx="8986838" cy="2235711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1-) Understanding our Dataset and Business 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A81A2-5D4B-F044-8EE8-1E5AF7768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143126"/>
            <a:ext cx="6515101" cy="47148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Capital Bikeshare launched in Sep 2010 (DC Area) </a:t>
            </a:r>
          </a:p>
          <a:p>
            <a:pPr>
              <a:lnSpc>
                <a:spcPct val="150000"/>
              </a:lnSpc>
            </a:pPr>
            <a:endParaRPr lang="en-US" sz="3400" dirty="0"/>
          </a:p>
          <a:p>
            <a:pPr>
              <a:lnSpc>
                <a:spcPct val="150000"/>
              </a:lnSpc>
            </a:pPr>
            <a:r>
              <a:rPr lang="en-GB" sz="3400" b="1" dirty="0"/>
              <a:t>Member Type </a:t>
            </a:r>
          </a:p>
          <a:p>
            <a:pPr>
              <a:lnSpc>
                <a:spcPct val="150000"/>
              </a:lnSpc>
            </a:pPr>
            <a:r>
              <a:rPr lang="en-GB" sz="3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Registered</a:t>
            </a: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400" dirty="0"/>
              <a:t>- member (Annual Member, 30-Day Member or Day Key Member) </a:t>
            </a:r>
          </a:p>
          <a:p>
            <a:pPr>
              <a:lnSpc>
                <a:spcPct val="150000"/>
              </a:lnSpc>
            </a:pPr>
            <a:r>
              <a:rPr lang="en-GB" sz="3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Casual</a:t>
            </a:r>
            <a:r>
              <a:rPr lang="en-GB" sz="3400" dirty="0"/>
              <a:t> - rider (Single Trip, 24-Hour Pass, 3-Day Pass or 5-Day Pass)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4</a:t>
            </a:fld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BD62E-6DDB-B74B-9747-6A0765FFCC21}"/>
              </a:ext>
            </a:extLst>
          </p:cNvPr>
          <p:cNvSpPr txBox="1"/>
          <p:nvPr/>
        </p:nvSpPr>
        <p:spPr>
          <a:xfrm>
            <a:off x="6884410" y="3492758"/>
            <a:ext cx="3904488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b="1" dirty="0"/>
              <a:t> Single Trip - $2</a:t>
            </a:r>
          </a:p>
          <a:p>
            <a:endParaRPr lang="en-US" dirty="0"/>
          </a:p>
          <a:p>
            <a:r>
              <a:rPr lang="en-GB" b="1" dirty="0"/>
              <a:t> 24-Hour Pass - $8 / day</a:t>
            </a:r>
          </a:p>
          <a:p>
            <a:endParaRPr lang="en-GB" b="1" dirty="0"/>
          </a:p>
          <a:p>
            <a:r>
              <a:rPr lang="en-US" b="1" dirty="0"/>
              <a:t> 3-Day Pass – $17 </a:t>
            </a:r>
          </a:p>
          <a:p>
            <a:r>
              <a:rPr lang="en-GB" b="1" dirty="0"/>
              <a:t> </a:t>
            </a:r>
          </a:p>
          <a:p>
            <a:r>
              <a:rPr lang="en-GB" b="1" dirty="0"/>
              <a:t>Annual Membership - $7 /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865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31</a:t>
            </a:fld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E1787-8DD5-7142-8913-1AE76C24C311}"/>
              </a:ext>
            </a:extLst>
          </p:cNvPr>
          <p:cNvSpPr txBox="1"/>
          <p:nvPr/>
        </p:nvSpPr>
        <p:spPr>
          <a:xfrm>
            <a:off x="110268" y="230899"/>
            <a:ext cx="369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5-) Can we implement KPIs ?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1C5A2CFB-9277-A64B-9130-9FCDEE5F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10" y="1223206"/>
            <a:ext cx="6240780" cy="441158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862664-0A1D-CE4E-8346-C06B2C0CAA79}"/>
              </a:ext>
            </a:extLst>
          </p:cNvPr>
          <p:cNvSpPr/>
          <p:nvPr/>
        </p:nvSpPr>
        <p:spPr>
          <a:xfrm>
            <a:off x="4267935" y="742442"/>
            <a:ext cx="365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Membership system management </a:t>
            </a:r>
          </a:p>
        </p:txBody>
      </p:sp>
    </p:spTree>
    <p:extLst>
      <p:ext uri="{BB962C8B-B14F-4D97-AF65-F5344CB8AC3E}">
        <p14:creationId xmlns:p14="http://schemas.microsoft.com/office/powerpoint/2010/main" val="226553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32</a:t>
            </a:fld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E1787-8DD5-7142-8913-1AE76C24C311}"/>
              </a:ext>
            </a:extLst>
          </p:cNvPr>
          <p:cNvSpPr txBox="1"/>
          <p:nvPr/>
        </p:nvSpPr>
        <p:spPr>
          <a:xfrm>
            <a:off x="110268" y="230899"/>
            <a:ext cx="369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5-) Can we implement KPIs ?</a:t>
            </a:r>
          </a:p>
        </p:txBody>
      </p:sp>
      <p:pic>
        <p:nvPicPr>
          <p:cNvPr id="43016" name="Picture 8">
            <a:extLst>
              <a:ext uri="{FF2B5EF4-FFF2-40B4-BE49-F238E27FC236}">
                <a16:creationId xmlns:a16="http://schemas.microsoft.com/office/drawing/2014/main" id="{14576BD1-BB1A-4F42-BCD6-775264AE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308016"/>
            <a:ext cx="5772150" cy="40296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35805-0D81-EC45-B315-363A80CD486A}"/>
              </a:ext>
            </a:extLst>
          </p:cNvPr>
          <p:cNvSpPr/>
          <p:nvPr/>
        </p:nvSpPr>
        <p:spPr>
          <a:xfrm>
            <a:off x="4160520" y="5337631"/>
            <a:ext cx="387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Performance evaluation: 21.7% increase  in the number of registered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AFC84C-EE58-0244-B111-7B9C105ED920}"/>
              </a:ext>
            </a:extLst>
          </p:cNvPr>
          <p:cNvSpPr/>
          <p:nvPr/>
        </p:nvSpPr>
        <p:spPr>
          <a:xfrm>
            <a:off x="4132831" y="769458"/>
            <a:ext cx="3926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Membership system management </a:t>
            </a:r>
          </a:p>
        </p:txBody>
      </p:sp>
    </p:spTree>
    <p:extLst>
      <p:ext uri="{BB962C8B-B14F-4D97-AF65-F5344CB8AC3E}">
        <p14:creationId xmlns:p14="http://schemas.microsoft.com/office/powerpoint/2010/main" val="33324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33</a:t>
            </a:fld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E1787-8DD5-7142-8913-1AE76C24C311}"/>
              </a:ext>
            </a:extLst>
          </p:cNvPr>
          <p:cNvSpPr txBox="1"/>
          <p:nvPr/>
        </p:nvSpPr>
        <p:spPr>
          <a:xfrm>
            <a:off x="110268" y="230899"/>
            <a:ext cx="369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5-) Can we implement KPIs ?</a:t>
            </a:r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21B9A741-F624-AE42-8939-64320E8F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95" y="1611544"/>
            <a:ext cx="5363210" cy="363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91D7B8-B522-5E4F-8CD4-7C6C57438C00}"/>
              </a:ext>
            </a:extLst>
          </p:cNvPr>
          <p:cNvSpPr/>
          <p:nvPr/>
        </p:nvSpPr>
        <p:spPr>
          <a:xfrm>
            <a:off x="5107845" y="936611"/>
            <a:ext cx="1976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System usage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4F0FE-CE6D-FE47-9BFE-2AF9C529EB04}"/>
              </a:ext>
            </a:extLst>
          </p:cNvPr>
          <p:cNvSpPr/>
          <p:nvPr/>
        </p:nvSpPr>
        <p:spPr>
          <a:xfrm>
            <a:off x="3048000" y="539740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Performance Evaluation: Reduction in the number of bicycles in the winter months (between October and January), coinciding with important dates of the year such as Christmas and New Year holidays.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FAB2D-B7AC-6749-B19F-F53E617F1D75}"/>
              </a:ext>
            </a:extLst>
          </p:cNvPr>
          <p:cNvSpPr txBox="1"/>
          <p:nvPr/>
        </p:nvSpPr>
        <p:spPr>
          <a:xfrm>
            <a:off x="308758" y="95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95A6E-B00F-8E4B-9C91-6356CE932617}"/>
              </a:ext>
            </a:extLst>
          </p:cNvPr>
          <p:cNvSpPr txBox="1"/>
          <p:nvPr/>
        </p:nvSpPr>
        <p:spPr>
          <a:xfrm>
            <a:off x="1911927" y="118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34</a:t>
            </a:fld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E1787-8DD5-7142-8913-1AE76C24C311}"/>
              </a:ext>
            </a:extLst>
          </p:cNvPr>
          <p:cNvSpPr txBox="1"/>
          <p:nvPr/>
        </p:nvSpPr>
        <p:spPr>
          <a:xfrm>
            <a:off x="110268" y="230899"/>
            <a:ext cx="369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5-) Can we implement KPIs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91D7B8-B522-5E4F-8CD4-7C6C57438C00}"/>
              </a:ext>
            </a:extLst>
          </p:cNvPr>
          <p:cNvSpPr/>
          <p:nvPr/>
        </p:nvSpPr>
        <p:spPr>
          <a:xfrm>
            <a:off x="5257469" y="932060"/>
            <a:ext cx="1677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Seasonality</a:t>
            </a:r>
            <a:endParaRPr lang="en-GB" sz="2000" dirty="0"/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835F530A-D797-A04C-BF93-ED554D6C4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1506340"/>
            <a:ext cx="6400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D3283-8CC3-9E42-93E5-D4BD90646A66}"/>
              </a:ext>
            </a:extLst>
          </p:cNvPr>
          <p:cNvSpPr/>
          <p:nvPr/>
        </p:nvSpPr>
        <p:spPr>
          <a:xfrm>
            <a:off x="3047999" y="59807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Performance Evaluation: Low percentage of bike use in Winter season</a:t>
            </a:r>
          </a:p>
        </p:txBody>
      </p:sp>
    </p:spTree>
    <p:extLst>
      <p:ext uri="{BB962C8B-B14F-4D97-AF65-F5344CB8AC3E}">
        <p14:creationId xmlns:p14="http://schemas.microsoft.com/office/powerpoint/2010/main" val="36168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35</a:t>
            </a:fld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E1787-8DD5-7142-8913-1AE76C24C311}"/>
              </a:ext>
            </a:extLst>
          </p:cNvPr>
          <p:cNvSpPr txBox="1"/>
          <p:nvPr/>
        </p:nvSpPr>
        <p:spPr>
          <a:xfrm>
            <a:off x="110268" y="230899"/>
            <a:ext cx="4028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6-) Conclusion and suggestions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F2A3EF-6A1F-BA48-95F6-B01D3A0868A1}"/>
              </a:ext>
            </a:extLst>
          </p:cNvPr>
          <p:cNvSpPr/>
          <p:nvPr/>
        </p:nvSpPr>
        <p:spPr>
          <a:xfrm>
            <a:off x="1885341" y="920621"/>
            <a:ext cx="84213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registered users is greater than casual users.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most popular pick-up and delivery stations for bicycles were Massachusetts Ave &amp; Dupont Circle and P St &amp; 15th 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May, June, July, August and September are the months with the highest number of bike rentals.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Summer is the season with the highest bike rentals, followed by spring and autumn, with decrease in winter.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Pollution levels negatively affect bike rental, as do weather conditions and thermal sensation (too cold or too hot).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Registered users rent more bikes on working days, with peak hours for commuting, and casual users use more bikes on weekends.</a:t>
            </a:r>
          </a:p>
        </p:txBody>
      </p:sp>
    </p:spTree>
    <p:extLst>
      <p:ext uri="{BB962C8B-B14F-4D97-AF65-F5344CB8AC3E}">
        <p14:creationId xmlns:p14="http://schemas.microsoft.com/office/powerpoint/2010/main" val="3064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8E1787-8DD5-7142-8913-1AE76C24C311}"/>
              </a:ext>
            </a:extLst>
          </p:cNvPr>
          <p:cNvSpPr txBox="1"/>
          <p:nvPr/>
        </p:nvSpPr>
        <p:spPr>
          <a:xfrm>
            <a:off x="457200" y="758952"/>
            <a:ext cx="501396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6-) Conclusion and suggestions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55565C-7D18-3645-B482-1E0D59DC8CBE}"/>
              </a:ext>
            </a:extLst>
          </p:cNvPr>
          <p:cNvSpPr/>
          <p:nvPr/>
        </p:nvSpPr>
        <p:spPr>
          <a:xfrm>
            <a:off x="457200" y="2286000"/>
            <a:ext cx="4640729" cy="388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Can we improve the approach with casual users?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alternative would be to offer a free run up to a limited time for the use or a promotion like what happened in Berlin.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E36FD6-C681-0240-8960-8DE2F47C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1741429"/>
            <a:ext cx="4593771" cy="35057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6355080"/>
            <a:ext cx="795528" cy="36576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BD8A8A1B-4E1E-43EF-8A39-7D4A3879B941}" type="slidenum">
              <a:rPr lang="en-US" sz="2400" smtClean="0"/>
              <a:pPr>
                <a:spcAft>
                  <a:spcPts val="600"/>
                </a:spcAft>
              </a:pPr>
              <a:t>36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8E1787-8DD5-7142-8913-1AE76C24C311}"/>
              </a:ext>
            </a:extLst>
          </p:cNvPr>
          <p:cNvSpPr txBox="1"/>
          <p:nvPr/>
        </p:nvSpPr>
        <p:spPr>
          <a:xfrm>
            <a:off x="457200" y="758952"/>
            <a:ext cx="482951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6-) Conclusion and suggestions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55565C-7D18-3645-B482-1E0D59DC8CBE}"/>
              </a:ext>
            </a:extLst>
          </p:cNvPr>
          <p:cNvSpPr/>
          <p:nvPr/>
        </p:nvSpPr>
        <p:spPr>
          <a:xfrm>
            <a:off x="324519" y="2211463"/>
            <a:ext cx="4640729" cy="388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Are users prepared for adversity of the climate?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Users may not have the necessary technical knowledge or encouragement to acquire specific clothing to use bicycles in low temperatures. A partnership with a brand/store could be a good solution to encourage people to move more in winter.</a:t>
            </a:r>
          </a:p>
        </p:txBody>
      </p:sp>
      <p:pic>
        <p:nvPicPr>
          <p:cNvPr id="4" name="Picture 3" descr="A person riding a bike in the snow&#10;&#10;Description automatically generated with medium confidence">
            <a:extLst>
              <a:ext uri="{FF2B5EF4-FFF2-40B4-BE49-F238E27FC236}">
                <a16:creationId xmlns:a16="http://schemas.microsoft.com/office/drawing/2014/main" id="{F4541BCA-434E-F149-8847-20ED6C70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1822728"/>
            <a:ext cx="4593771" cy="33431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6355080"/>
            <a:ext cx="795528" cy="36576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BD8A8A1B-4E1E-43EF-8A39-7D4A3879B941}" type="slidenum">
              <a:rPr lang="en-US" sz="2400" smtClean="0"/>
              <a:pPr>
                <a:spcAft>
                  <a:spcPts val="600"/>
                </a:spcAft>
              </a:pPr>
              <a:t>37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85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8E1787-8DD5-7142-8913-1AE76C24C311}"/>
              </a:ext>
            </a:extLst>
          </p:cNvPr>
          <p:cNvSpPr txBox="1"/>
          <p:nvPr/>
        </p:nvSpPr>
        <p:spPr>
          <a:xfrm>
            <a:off x="457200" y="758952"/>
            <a:ext cx="482647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6-) Conclusion and suggestions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55565C-7D18-3645-B482-1E0D59DC8CBE}"/>
              </a:ext>
            </a:extLst>
          </p:cNvPr>
          <p:cNvSpPr/>
          <p:nvPr/>
        </p:nvSpPr>
        <p:spPr>
          <a:xfrm>
            <a:off x="457200" y="2286000"/>
            <a:ext cx="4640729" cy="388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Are our registered users running less around the city on weekends?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Campaigns to discover tourist spots in the city by bike is a good solution.</a:t>
            </a:r>
          </a:p>
        </p:txBody>
      </p:sp>
      <p:pic>
        <p:nvPicPr>
          <p:cNvPr id="5" name="Picture 4" descr="A bicycle parked in front of a large building&#10;&#10;Description automatically generated with medium confidence">
            <a:extLst>
              <a:ext uri="{FF2B5EF4-FFF2-40B4-BE49-F238E27FC236}">
                <a16:creationId xmlns:a16="http://schemas.microsoft.com/office/drawing/2014/main" id="{AAEED456-51C1-C846-8898-4D5458C1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1272079"/>
            <a:ext cx="4593771" cy="44444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6355080"/>
            <a:ext cx="795528" cy="36576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BD8A8A1B-4E1E-43EF-8A39-7D4A3879B941}" type="slidenum">
              <a:rPr lang="en-US" sz="2400" smtClean="0"/>
              <a:pPr>
                <a:spcAft>
                  <a:spcPts val="600"/>
                </a:spcAft>
              </a:pPr>
              <a:t>38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5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A1E6E-4D86-4049-981C-12C26C32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39</a:t>
            </a:fld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2B334-21FF-AA45-9801-F7E5FDCC5966}"/>
              </a:ext>
            </a:extLst>
          </p:cNvPr>
          <p:cNvSpPr txBox="1"/>
          <p:nvPr/>
        </p:nvSpPr>
        <p:spPr>
          <a:xfrm>
            <a:off x="1051560" y="1720840"/>
            <a:ext cx="9083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Suggestions for Data Collection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Pricing</a:t>
            </a:r>
          </a:p>
          <a:p>
            <a:endParaRPr lang="en-US" sz="2000" dirty="0"/>
          </a:p>
          <a:p>
            <a:r>
              <a:rPr lang="en-US" sz="2000" dirty="0"/>
              <a:t>Information about which membership or daily ticket was used by ride.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Empty station record </a:t>
            </a:r>
          </a:p>
          <a:p>
            <a:endParaRPr lang="en-US" sz="2000" dirty="0"/>
          </a:p>
          <a:p>
            <a:r>
              <a:rPr lang="en-US" sz="2000" dirty="0"/>
              <a:t>Information about which station was empty, showing date and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68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974C-F693-EA45-8EC1-B7DA2159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40</a:t>
            </a:fld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08D4F-7B5C-3140-8689-784135D501E0}"/>
              </a:ext>
            </a:extLst>
          </p:cNvPr>
          <p:cNvSpPr txBox="1"/>
          <p:nvPr/>
        </p:nvSpPr>
        <p:spPr>
          <a:xfrm>
            <a:off x="0" y="28442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85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864"/>
            <a:ext cx="8986838" cy="2235711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1-) Understanding our Dataset and Business 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5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EC070-28B1-1C42-923D-99E87238AAF2}"/>
              </a:ext>
            </a:extLst>
          </p:cNvPr>
          <p:cNvSpPr txBox="1"/>
          <p:nvPr/>
        </p:nvSpPr>
        <p:spPr>
          <a:xfrm>
            <a:off x="1715921" y="1959268"/>
            <a:ext cx="87601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Do ridership trends vary based on type of membership?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656CB-E8FD-F04C-8F33-51CE31BE72A9}"/>
              </a:ext>
            </a:extLst>
          </p:cNvPr>
          <p:cNvSpPr txBox="1"/>
          <p:nvPr/>
        </p:nvSpPr>
        <p:spPr>
          <a:xfrm>
            <a:off x="1341108" y="3424221"/>
            <a:ext cx="9509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 </a:t>
            </a:r>
            <a:r>
              <a:rPr lang="en-GB" b="1" dirty="0"/>
              <a:t>large T-Value of 97.81</a:t>
            </a:r>
            <a:r>
              <a:rPr lang="en-GB" dirty="0"/>
              <a:t> tells us there is a significant difference between the two groups. The </a:t>
            </a:r>
            <a:r>
              <a:rPr lang="en-GB" b="1" dirty="0"/>
              <a:t>very small P-Value of 0</a:t>
            </a:r>
            <a:r>
              <a:rPr lang="en-GB" dirty="0"/>
              <a:t> tells us this is unlikely to have occurred by chance.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FF2C4-D6C7-C24B-B3B8-71624B8FB5FA}"/>
              </a:ext>
            </a:extLst>
          </p:cNvPr>
          <p:cNvSpPr/>
          <p:nvPr/>
        </p:nvSpPr>
        <p:spPr>
          <a:xfrm>
            <a:off x="5360862" y="2759487"/>
            <a:ext cx="1470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2D143-20B7-D548-ADEF-521A9E008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"/>
          <a:stretch/>
        </p:blipFill>
        <p:spPr>
          <a:xfrm>
            <a:off x="2946003" y="5317047"/>
            <a:ext cx="6299992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7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7BB-8C2F-C84B-80D7-C6E091A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41</a:t>
            </a:fld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E1787-8DD5-7142-8913-1AE76C24C311}"/>
              </a:ext>
            </a:extLst>
          </p:cNvPr>
          <p:cNvSpPr txBox="1"/>
          <p:nvPr/>
        </p:nvSpPr>
        <p:spPr>
          <a:xfrm>
            <a:off x="110268" y="230899"/>
            <a:ext cx="159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References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D8D07-4384-A242-B3FE-72476FF8EDFE}"/>
              </a:ext>
            </a:extLst>
          </p:cNvPr>
          <p:cNvSpPr/>
          <p:nvPr/>
        </p:nvSpPr>
        <p:spPr>
          <a:xfrm>
            <a:off x="365760" y="948125"/>
            <a:ext cx="1022604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</a:rPr>
              <a:t>UCI Citation Request:</a:t>
            </a:r>
            <a:endParaRPr lang="en-GB" sz="1400" dirty="0">
              <a:latin typeface="Arial" panose="020B0604020202020204" pitchFamily="34" charset="0"/>
            </a:endParaRPr>
          </a:p>
          <a:p>
            <a:r>
              <a:rPr lang="en-GB" sz="1400" dirty="0" err="1">
                <a:latin typeface="Arial" panose="020B0604020202020204" pitchFamily="34" charset="0"/>
              </a:rPr>
              <a:t>Fanaee</a:t>
            </a:r>
            <a:r>
              <a:rPr lang="en-GB" sz="1400" dirty="0">
                <a:latin typeface="Arial" panose="020B0604020202020204" pitchFamily="34" charset="0"/>
              </a:rPr>
              <a:t>-T, </a:t>
            </a:r>
            <a:r>
              <a:rPr lang="en-GB" sz="1400" dirty="0" err="1">
                <a:latin typeface="Arial" panose="020B0604020202020204" pitchFamily="34" charset="0"/>
              </a:rPr>
              <a:t>Hadi</a:t>
            </a:r>
            <a:r>
              <a:rPr lang="en-GB" sz="1400" dirty="0">
                <a:latin typeface="Arial" panose="020B0604020202020204" pitchFamily="34" charset="0"/>
              </a:rPr>
              <a:t>, and Gama, Joao, 'Event </a:t>
            </a:r>
            <a:r>
              <a:rPr lang="en-GB" sz="1400" dirty="0" err="1">
                <a:latin typeface="Arial" panose="020B0604020202020204" pitchFamily="34" charset="0"/>
              </a:rPr>
              <a:t>labeling</a:t>
            </a:r>
            <a:r>
              <a:rPr lang="en-GB" sz="1400" dirty="0">
                <a:latin typeface="Arial" panose="020B0604020202020204" pitchFamily="34" charset="0"/>
              </a:rPr>
              <a:t> combining ensemble detectors and background knowledge', Progress in Artificial Intelligence (2013): pp. 1-15, Springer Berlin Heidelberg, </a:t>
            </a:r>
            <a:r>
              <a:rPr lang="en-GB" sz="1400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[Web Link]</a:t>
            </a:r>
            <a:r>
              <a:rPr lang="en-GB" sz="1400" dirty="0">
                <a:latin typeface="Arial" panose="020B0604020202020204" pitchFamily="34" charset="0"/>
              </a:rPr>
              <a:t>. </a:t>
            </a:r>
            <a:br>
              <a:rPr lang="en-GB" sz="1400" dirty="0">
                <a:latin typeface="Arial" panose="020B0604020202020204" pitchFamily="34" charset="0"/>
              </a:rPr>
            </a:b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</a:rPr>
              <a:t>@article{ </a:t>
            </a: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</a:rPr>
              <a:t>year={2013}, </a:t>
            </a: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 err="1">
                <a:latin typeface="Arial" panose="020B0604020202020204" pitchFamily="34" charset="0"/>
              </a:rPr>
              <a:t>issn</a:t>
            </a:r>
            <a:r>
              <a:rPr lang="en-GB" sz="1400" dirty="0">
                <a:latin typeface="Arial" panose="020B0604020202020204" pitchFamily="34" charset="0"/>
              </a:rPr>
              <a:t>={2192-6352}, </a:t>
            </a: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</a:rPr>
              <a:t>journal={Progress in Artificial Intelligence}, </a:t>
            </a: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 err="1">
                <a:latin typeface="Arial" panose="020B0604020202020204" pitchFamily="34" charset="0"/>
              </a:rPr>
              <a:t>doi</a:t>
            </a:r>
            <a:r>
              <a:rPr lang="en-GB" sz="1400" dirty="0">
                <a:latin typeface="Arial" panose="020B0604020202020204" pitchFamily="34" charset="0"/>
              </a:rPr>
              <a:t>={10.1007/s13748-013-0040-3}, </a:t>
            </a: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</a:rPr>
              <a:t>title={Event </a:t>
            </a:r>
            <a:r>
              <a:rPr lang="en-GB" sz="1400" dirty="0" err="1">
                <a:latin typeface="Arial" panose="020B0604020202020204" pitchFamily="34" charset="0"/>
              </a:rPr>
              <a:t>labeling</a:t>
            </a:r>
            <a:r>
              <a:rPr lang="en-GB" sz="1400" dirty="0">
                <a:latin typeface="Arial" panose="020B0604020202020204" pitchFamily="34" charset="0"/>
              </a:rPr>
              <a:t> combining ensemble detectors and background knowledge}, </a:t>
            </a: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 err="1">
                <a:latin typeface="Arial" panose="020B0604020202020204" pitchFamily="34" charset="0"/>
              </a:rPr>
              <a:t>url</a:t>
            </a:r>
            <a:r>
              <a:rPr lang="en-GB" sz="1400" dirty="0">
                <a:latin typeface="Arial" panose="020B0604020202020204" pitchFamily="34" charset="0"/>
              </a:rPr>
              <a:t>={</a:t>
            </a:r>
            <a:r>
              <a:rPr lang="en-GB" sz="1400" dirty="0"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[Web Link]</a:t>
            </a:r>
            <a:r>
              <a:rPr lang="en-GB" sz="1400" dirty="0">
                <a:latin typeface="Arial" panose="020B0604020202020204" pitchFamily="34" charset="0"/>
              </a:rPr>
              <a:t>}, </a:t>
            </a: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</a:rPr>
              <a:t>publisher={Springer Berlin Heidelberg}, </a:t>
            </a: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</a:rPr>
              <a:t>keywords={Event </a:t>
            </a:r>
            <a:r>
              <a:rPr lang="en-GB" sz="1400" dirty="0" err="1">
                <a:latin typeface="Arial" panose="020B0604020202020204" pitchFamily="34" charset="0"/>
              </a:rPr>
              <a:t>labeling</a:t>
            </a:r>
            <a:r>
              <a:rPr lang="en-GB" sz="1400" dirty="0">
                <a:latin typeface="Arial" panose="020B0604020202020204" pitchFamily="34" charset="0"/>
              </a:rPr>
              <a:t>; Event detection; Ensemble learning; Background knowledge}, </a:t>
            </a: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</a:rPr>
              <a:t>author={</a:t>
            </a:r>
            <a:r>
              <a:rPr lang="en-GB" sz="1400" dirty="0" err="1">
                <a:latin typeface="Arial" panose="020B0604020202020204" pitchFamily="34" charset="0"/>
              </a:rPr>
              <a:t>Fanaee</a:t>
            </a:r>
            <a:r>
              <a:rPr lang="en-GB" sz="1400" dirty="0">
                <a:latin typeface="Arial" panose="020B0604020202020204" pitchFamily="34" charset="0"/>
              </a:rPr>
              <a:t>-T, </a:t>
            </a:r>
            <a:r>
              <a:rPr lang="en-GB" sz="1400" dirty="0" err="1">
                <a:latin typeface="Arial" panose="020B0604020202020204" pitchFamily="34" charset="0"/>
              </a:rPr>
              <a:t>Hadi</a:t>
            </a:r>
            <a:r>
              <a:rPr lang="en-GB" sz="1400" dirty="0">
                <a:latin typeface="Arial" panose="020B0604020202020204" pitchFamily="34" charset="0"/>
              </a:rPr>
              <a:t> and Gama, Joao}, </a:t>
            </a:r>
            <a:br>
              <a:rPr lang="en-GB" sz="1400" dirty="0">
                <a:latin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</a:rPr>
              <a:t>pages={1-15} </a:t>
            </a:r>
            <a:br>
              <a:rPr lang="en-GB" dirty="0">
                <a:latin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</a:rPr>
              <a:t>}</a:t>
            </a:r>
          </a:p>
          <a:p>
            <a:endParaRPr lang="en-GB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LMS – CAB</a:t>
            </a:r>
          </a:p>
          <a:p>
            <a:r>
              <a:rPr lang="en-GB" dirty="0">
                <a:latin typeface="Arial" panose="020B0604020202020204" pitchFamily="34" charset="0"/>
              </a:rPr>
              <a:t>https://</a:t>
            </a:r>
            <a:r>
              <a:rPr lang="en-GB" dirty="0" err="1">
                <a:latin typeface="Arial" panose="020B0604020202020204" pitchFamily="34" charset="0"/>
              </a:rPr>
              <a:t>www.capitalbikeshare.com</a:t>
            </a:r>
            <a:r>
              <a:rPr lang="en-GB" dirty="0">
                <a:latin typeface="Arial" panose="020B0604020202020204" pitchFamily="34" charset="0"/>
              </a:rPr>
              <a:t>/pricing/for-all</a:t>
            </a:r>
          </a:p>
          <a:p>
            <a:r>
              <a:rPr lang="en-GB" dirty="0">
                <a:latin typeface="Arial" panose="020B0604020202020204" pitchFamily="34" charset="0"/>
              </a:rPr>
              <a:t>https://</a:t>
            </a:r>
            <a:r>
              <a:rPr lang="en-GB" dirty="0" err="1">
                <a:latin typeface="Arial" panose="020B0604020202020204" pitchFamily="34" charset="0"/>
              </a:rPr>
              <a:t>www.nextbike.de</a:t>
            </a:r>
            <a:r>
              <a:rPr lang="en-GB" dirty="0">
                <a:latin typeface="Arial" panose="020B0604020202020204" pitchFamily="34" charset="0"/>
              </a:rPr>
              <a:t>/</a:t>
            </a:r>
            <a:r>
              <a:rPr lang="en-GB" dirty="0" err="1">
                <a:latin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</a:rPr>
              <a:t>/berlin/news/</a:t>
            </a:r>
            <a:r>
              <a:rPr lang="en-GB" dirty="0" err="1">
                <a:latin typeface="Arial" panose="020B0604020202020204" pitchFamily="34" charset="0"/>
              </a:rPr>
              <a:t>campusbike</a:t>
            </a:r>
            <a:r>
              <a:rPr lang="en-GB" dirty="0">
                <a:latin typeface="Arial" panose="020B0604020202020204" pitchFamily="34" charset="0"/>
              </a:rPr>
              <a:t>-berlin-</a:t>
            </a:r>
            <a:r>
              <a:rPr lang="en-GB" dirty="0" err="1">
                <a:latin typeface="Arial" panose="020B0604020202020204" pitchFamily="34" charset="0"/>
              </a:rPr>
              <a:t>monatspass</a:t>
            </a:r>
            <a:r>
              <a:rPr lang="en-GB" dirty="0">
                <a:latin typeface="Arial" panose="020B0604020202020204" pitchFamily="34" charset="0"/>
              </a:rPr>
              <a:t>/</a:t>
            </a:r>
          </a:p>
          <a:p>
            <a:r>
              <a:rPr lang="en-GB" dirty="0">
                <a:latin typeface="Arial" panose="020B0604020202020204" pitchFamily="34" charset="0"/>
              </a:rPr>
              <a:t>https://</a:t>
            </a:r>
            <a:r>
              <a:rPr lang="en-GB" dirty="0" err="1">
                <a:latin typeface="Arial" panose="020B0604020202020204" pitchFamily="34" charset="0"/>
              </a:rPr>
              <a:t>www.klipfolio.com</a:t>
            </a:r>
            <a:r>
              <a:rPr lang="en-GB" dirty="0">
                <a:latin typeface="Arial" panose="020B0604020202020204" pitchFamily="34" charset="0"/>
              </a:rPr>
              <a:t>/resources/articles/what-is-a-key-performance-indicator</a:t>
            </a:r>
          </a:p>
          <a:p>
            <a:r>
              <a:rPr lang="en-GB" dirty="0"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https://ecf.com/sites/ecf.com/files/67_29AM1-1-1216-Pedro%20Pimentel%20de%20Vassimon.pdf</a:t>
            </a:r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https://</a:t>
            </a:r>
            <a:r>
              <a:rPr lang="en-GB" dirty="0" err="1">
                <a:latin typeface="Arial" panose="020B0604020202020204" pitchFamily="34" charset="0"/>
              </a:rPr>
              <a:t>www.kaggle.com</a:t>
            </a:r>
            <a:r>
              <a:rPr lang="en-GB" dirty="0">
                <a:latin typeface="Arial" panose="020B0604020202020204" pitchFamily="34" charset="0"/>
              </a:rPr>
              <a:t>/c/bike-sharing-demand</a:t>
            </a:r>
          </a:p>
        </p:txBody>
      </p:sp>
    </p:spTree>
    <p:extLst>
      <p:ext uri="{BB962C8B-B14F-4D97-AF65-F5344CB8AC3E}">
        <p14:creationId xmlns:p14="http://schemas.microsoft.com/office/powerpoint/2010/main" val="352505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864"/>
            <a:ext cx="8986838" cy="2235711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1-) Understanding our Dataset and Business 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6</a:t>
            </a:fld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D0FB08-9A89-F24A-AE67-0C46AD2D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4" y="1895251"/>
            <a:ext cx="5774696" cy="41941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F16E00-697D-5A46-89E5-35B28A6A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5251"/>
            <a:ext cx="5868814" cy="41941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C8293-D74A-4B4F-9971-8EA92E894A38}"/>
              </a:ext>
            </a:extLst>
          </p:cNvPr>
          <p:cNvSpPr txBox="1"/>
          <p:nvPr/>
        </p:nvSpPr>
        <p:spPr>
          <a:xfrm>
            <a:off x="6844419" y="3059668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registered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83E0E-01A7-8149-B5AC-064200F0C645}"/>
              </a:ext>
            </a:extLst>
          </p:cNvPr>
          <p:cNvSpPr txBox="1"/>
          <p:nvPr/>
        </p:nvSpPr>
        <p:spPr>
          <a:xfrm>
            <a:off x="6844418" y="489705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casual</a:t>
            </a:r>
          </a:p>
        </p:txBody>
      </p:sp>
    </p:spTree>
    <p:extLst>
      <p:ext uri="{BB962C8B-B14F-4D97-AF65-F5344CB8AC3E}">
        <p14:creationId xmlns:p14="http://schemas.microsoft.com/office/powerpoint/2010/main" val="18515375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 b="1"/>
            </a:br>
            <a:br>
              <a:rPr lang="en-US" sz="3000" b="1"/>
            </a:br>
            <a:br>
              <a:rPr lang="en-US" sz="3000" b="1"/>
            </a:br>
            <a:r>
              <a:rPr lang="en-US" sz="3000" b="1"/>
              <a:t>1-) Understanding our Dataset and Business </a:t>
            </a:r>
            <a:br>
              <a:rPr lang="en-US" sz="3000" b="1"/>
            </a:br>
            <a:r>
              <a:rPr lang="en-US" sz="3000" b="1"/>
              <a:t>Data from 2011 - 2012</a:t>
            </a:r>
            <a:endParaRPr lang="en-US" sz="30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FE73A3E-6991-0F4C-957E-38C9297F0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7089" y="1149302"/>
            <a:ext cx="5657062" cy="39492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6355080"/>
            <a:ext cx="79552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8A8A1B-4E1E-43EF-8A39-7D4A3879B941}" type="slidenum">
              <a:rPr lang="en-US">
                <a:solidFill>
                  <a:srgbClr val="0F5F4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F5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713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864"/>
            <a:ext cx="8986838" cy="2235711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1-) Understanding our Dataset and Business 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8</a:t>
            </a:fld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D0FB08-9A89-F24A-AE67-0C46AD2D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4" y="1895251"/>
            <a:ext cx="5774696" cy="41941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F16E00-697D-5A46-89E5-35B28A6A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5251"/>
            <a:ext cx="5868814" cy="41941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C8293-D74A-4B4F-9971-8EA92E894A38}"/>
              </a:ext>
            </a:extLst>
          </p:cNvPr>
          <p:cNvSpPr txBox="1"/>
          <p:nvPr/>
        </p:nvSpPr>
        <p:spPr>
          <a:xfrm>
            <a:off x="6844419" y="3059668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registered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83E0E-01A7-8149-B5AC-064200F0C645}"/>
              </a:ext>
            </a:extLst>
          </p:cNvPr>
          <p:cNvSpPr txBox="1"/>
          <p:nvPr/>
        </p:nvSpPr>
        <p:spPr>
          <a:xfrm>
            <a:off x="6844418" y="489705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casual</a:t>
            </a:r>
          </a:p>
        </p:txBody>
      </p:sp>
    </p:spTree>
    <p:extLst>
      <p:ext uri="{BB962C8B-B14F-4D97-AF65-F5344CB8AC3E}">
        <p14:creationId xmlns:p14="http://schemas.microsoft.com/office/powerpoint/2010/main" val="28155165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4" y="702850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1-) Understanding our Dataset and Business 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9</a:t>
            </a:fld>
            <a:endParaRPr lang="en-US" sz="2400" dirty="0"/>
          </a:p>
        </p:txBody>
      </p:sp>
      <p:pic>
        <p:nvPicPr>
          <p:cNvPr id="7" name="Picture 6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F29E5BC3-CA58-A749-94C6-CB95793F6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439" y="833202"/>
            <a:ext cx="6950849" cy="542701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ED10B86-A7E0-4246-820F-97F87EF696FB}"/>
              </a:ext>
            </a:extLst>
          </p:cNvPr>
          <p:cNvSpPr/>
          <p:nvPr/>
        </p:nvSpPr>
        <p:spPr>
          <a:xfrm>
            <a:off x="4941983" y="942975"/>
            <a:ext cx="2562268" cy="2486025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02C95-1805-0744-9F30-C1C2AD0301ED}"/>
              </a:ext>
            </a:extLst>
          </p:cNvPr>
          <p:cNvSpPr/>
          <p:nvPr/>
        </p:nvSpPr>
        <p:spPr>
          <a:xfrm>
            <a:off x="586168" y="1223527"/>
            <a:ext cx="2871788" cy="2223439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6001E0-5FB9-0046-A528-ADCDD5992B06}"/>
              </a:ext>
            </a:extLst>
          </p:cNvPr>
          <p:cNvSpPr/>
          <p:nvPr/>
        </p:nvSpPr>
        <p:spPr>
          <a:xfrm>
            <a:off x="741712" y="1442226"/>
            <a:ext cx="448914" cy="43117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D01B1-8C13-1947-8252-51782AC9AD05}"/>
              </a:ext>
            </a:extLst>
          </p:cNvPr>
          <p:cNvSpPr txBox="1"/>
          <p:nvPr/>
        </p:nvSpPr>
        <p:spPr>
          <a:xfrm>
            <a:off x="1310760" y="1481766"/>
            <a:ext cx="16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Residential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14C1AB-C6F3-6A47-9522-9562D9ECC9C1}"/>
              </a:ext>
            </a:extLst>
          </p:cNvPr>
          <p:cNvSpPr/>
          <p:nvPr/>
        </p:nvSpPr>
        <p:spPr>
          <a:xfrm>
            <a:off x="4629433" y="3592264"/>
            <a:ext cx="1571342" cy="1022599"/>
          </a:xfrm>
          <a:prstGeom prst="rect">
            <a:avLst/>
          </a:prstGeom>
          <a:solidFill>
            <a:schemeClr val="accent5">
              <a:lumMod val="40000"/>
              <a:lumOff val="60000"/>
              <a:alpha val="234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00EA6-DB4B-3640-87AD-EB35A5BD11C4}"/>
              </a:ext>
            </a:extLst>
          </p:cNvPr>
          <p:cNvSpPr/>
          <p:nvPr/>
        </p:nvSpPr>
        <p:spPr>
          <a:xfrm>
            <a:off x="748166" y="2089296"/>
            <a:ext cx="562594" cy="369333"/>
          </a:xfrm>
          <a:prstGeom prst="rect">
            <a:avLst/>
          </a:prstGeom>
          <a:solidFill>
            <a:schemeClr val="accent5">
              <a:lumMod val="40000"/>
              <a:lumOff val="60000"/>
              <a:alpha val="234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5B01-CA29-9C40-93AF-7F666D706B04}"/>
              </a:ext>
            </a:extLst>
          </p:cNvPr>
          <p:cNvSpPr txBox="1"/>
          <p:nvPr/>
        </p:nvSpPr>
        <p:spPr>
          <a:xfrm>
            <a:off x="1276159" y="2083885"/>
            <a:ext cx="2342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Hotel area – Luxury condos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B74547-E3E8-6042-AEF3-BFA4FDBFBFB4}"/>
              </a:ext>
            </a:extLst>
          </p:cNvPr>
          <p:cNvSpPr/>
          <p:nvPr/>
        </p:nvSpPr>
        <p:spPr>
          <a:xfrm>
            <a:off x="8345970" y="1628774"/>
            <a:ext cx="2712555" cy="2614613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90C8F95E-D17A-3F44-8729-6F71A9811C37}"/>
              </a:ext>
            </a:extLst>
          </p:cNvPr>
          <p:cNvSpPr/>
          <p:nvPr/>
        </p:nvSpPr>
        <p:spPr>
          <a:xfrm rot="21403235">
            <a:off x="7440929" y="4060498"/>
            <a:ext cx="1675375" cy="1584180"/>
          </a:xfrm>
          <a:prstGeom prst="heart">
            <a:avLst/>
          </a:prstGeom>
          <a:solidFill>
            <a:srgbClr val="7030A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>
            <a:extLst>
              <a:ext uri="{FF2B5EF4-FFF2-40B4-BE49-F238E27FC236}">
                <a16:creationId xmlns:a16="http://schemas.microsoft.com/office/drawing/2014/main" id="{665A7084-A90F-3C41-89E0-77C4621709E8}"/>
              </a:ext>
            </a:extLst>
          </p:cNvPr>
          <p:cNvSpPr/>
          <p:nvPr/>
        </p:nvSpPr>
        <p:spPr>
          <a:xfrm>
            <a:off x="741712" y="2752317"/>
            <a:ext cx="590991" cy="560677"/>
          </a:xfrm>
          <a:prstGeom prst="heart">
            <a:avLst/>
          </a:prstGeom>
          <a:solidFill>
            <a:srgbClr val="7030A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26735-87B6-E441-BF82-F5D4ACAACF7C}"/>
              </a:ext>
            </a:extLst>
          </p:cNvPr>
          <p:cNvSpPr txBox="1"/>
          <p:nvPr/>
        </p:nvSpPr>
        <p:spPr>
          <a:xfrm>
            <a:off x="1314760" y="2897971"/>
            <a:ext cx="2342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Downtown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FF7F7-E816-7841-A844-D407CBB90A19}"/>
              </a:ext>
            </a:extLst>
          </p:cNvPr>
          <p:cNvSpPr/>
          <p:nvPr/>
        </p:nvSpPr>
        <p:spPr>
          <a:xfrm>
            <a:off x="392380" y="3894594"/>
            <a:ext cx="3923728" cy="1477328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Most popular stations in DC: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Massachusetts Ave &amp; Dupont Circle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St &amp; 15th St</a:t>
            </a:r>
          </a:p>
        </p:txBody>
      </p:sp>
    </p:spTree>
    <p:extLst>
      <p:ext uri="{BB962C8B-B14F-4D97-AF65-F5344CB8AC3E}">
        <p14:creationId xmlns:p14="http://schemas.microsoft.com/office/powerpoint/2010/main" val="7240600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54A-7638-2B47-83D7-0A118723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1268123"/>
            <a:ext cx="9215438" cy="560677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sz="2400" b="1"/>
            </a:br>
            <a:br>
              <a:rPr lang="en-US" sz="2400" b="1"/>
            </a:br>
            <a:br>
              <a:rPr lang="en-US" sz="2400" b="1"/>
            </a:br>
            <a:r>
              <a:rPr lang="en-US" sz="2400" b="1"/>
              <a:t>2-) First Insights of the Business with Plots</a:t>
            </a:r>
            <a:br>
              <a:rPr lang="en-US" sz="2400" b="1"/>
            </a:br>
            <a:br>
              <a:rPr lang="en-US" sz="2400" b="1"/>
            </a:b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6A3-3453-E241-91C6-CCE7D87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z="2400" smtClean="0"/>
              <a:t>10</a:t>
            </a:fld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47FB45-490B-2F46-8629-4877E754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66" y="945999"/>
            <a:ext cx="7423468" cy="550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7185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412F24"/>
      </a:dk2>
      <a:lt2>
        <a:srgbClr val="E2E8E8"/>
      </a:lt2>
      <a:accent1>
        <a:srgbClr val="E72931"/>
      </a:accent1>
      <a:accent2>
        <a:srgbClr val="D55E17"/>
      </a:accent2>
      <a:accent3>
        <a:srgbClr val="C1A022"/>
      </a:accent3>
      <a:accent4>
        <a:srgbClr val="8FB013"/>
      </a:accent4>
      <a:accent5>
        <a:srgbClr val="59B721"/>
      </a:accent5>
      <a:accent6>
        <a:srgbClr val="15BE1C"/>
      </a:accent6>
      <a:hlink>
        <a:srgbClr val="30918D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1476</Words>
  <Application>Microsoft Macintosh PowerPoint</Application>
  <PresentationFormat>Widescreen</PresentationFormat>
  <Paragraphs>231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Gill Sans Nova</vt:lpstr>
      <vt:lpstr>Verdana</vt:lpstr>
      <vt:lpstr>TropicVTI</vt:lpstr>
      <vt:lpstr>Capital Bikeshare Study </vt:lpstr>
      <vt:lpstr>Topics at a Glance </vt:lpstr>
      <vt:lpstr>   1-) Understanding our Dataset and Business  </vt:lpstr>
      <vt:lpstr>   1-) Understanding our Dataset and Business  </vt:lpstr>
      <vt:lpstr>   1-) Understanding our Dataset and Business  </vt:lpstr>
      <vt:lpstr>   1-) Understanding our Dataset and Business  Data from 2011 - 2012</vt:lpstr>
      <vt:lpstr>   1-) Understanding our Dataset and Business  </vt:lpstr>
      <vt:lpstr>   1-) Understanding our Dataset and Business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   2-) First Insights of the Business with Plots  </vt:lpstr>
      <vt:lpstr>3-) Complex events – TimeSeries study </vt:lpstr>
      <vt:lpstr>4-) Predicting the Total count of users – Comparison </vt:lpstr>
      <vt:lpstr>4-) Predicting the Total count of users – Comparison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 Study </dc:title>
  <dc:creator>Bruno Bernardo Nascimento dos Santos</dc:creator>
  <cp:lastModifiedBy>Bruno Bernardo Nascimento dos Santos</cp:lastModifiedBy>
  <cp:revision>23</cp:revision>
  <dcterms:created xsi:type="dcterms:W3CDTF">2021-06-21T09:22:54Z</dcterms:created>
  <dcterms:modified xsi:type="dcterms:W3CDTF">2021-06-28T12:23:02Z</dcterms:modified>
</cp:coreProperties>
</file>