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6"/>
  </p:notesMasterIdLst>
  <p:sldIdLst>
    <p:sldId id="256" r:id="rId2"/>
    <p:sldId id="257" r:id="rId3"/>
    <p:sldId id="259" r:id="rId4"/>
    <p:sldId id="27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87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DB5D1-D33B-704C-BC2F-5FC7C7631F18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4A5B-3A81-5248-B716-406C1C4AC0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4A5B-3A81-5248-B716-406C1C4AC0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2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randesescolhas.com/acidez-volatil/" TargetMode="External"/><Relationship Id="rId3" Type="http://schemas.openxmlformats.org/officeDocument/2006/relationships/hyperlink" Target="https://www.datacamp.com/community/tutorials/deep-learning-python" TargetMode="External"/><Relationship Id="rId7" Type="http://schemas.openxmlformats.org/officeDocument/2006/relationships/hyperlink" Target="https://rstudio-pubs-static.s3.amazonaws.com/352701_c09b6e55fa904d07a5c6453386c42596.html" TargetMode="External"/><Relationship Id="rId2" Type="http://schemas.openxmlformats.org/officeDocument/2006/relationships/hyperlink" Target="http://www3.dsi.uminho.pt/pcortez/wine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wri.com.au/wp-content/uploads/2018/08/s1530.pdf" TargetMode="External"/><Relationship Id="rId11" Type="http://schemas.openxmlformats.org/officeDocument/2006/relationships/hyperlink" Target="https://www.deviante.com.br/noticias/ciencia/hipotese-nula-e-valor-p/" TargetMode="External"/><Relationship Id="rId5" Type="http://schemas.openxmlformats.org/officeDocument/2006/relationships/hyperlink" Target="https://hsteinshiromoto.wordpress.com/2017/08/10/wine-quality-part-1-of-3-interpretation-of-data/" TargetMode="External"/><Relationship Id="rId10" Type="http://schemas.openxmlformats.org/officeDocument/2006/relationships/hyperlink" Target="https://www.wine.com.br/winepedia/sommelier-wine/como-saber-qual-e-o-corpo-do-vinho/" TargetMode="External"/><Relationship Id="rId4" Type="http://schemas.openxmlformats.org/officeDocument/2006/relationships/hyperlink" Target="https://dataschool.com/fundamentals-of-analysis/correlation-and-p-value/" TargetMode="External"/><Relationship Id="rId9" Type="http://schemas.openxmlformats.org/officeDocument/2006/relationships/hyperlink" Target="http://www.scielo.br/scielo.php?script=sci_arttext&amp;pid=S0101-2061201500010009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628E35-4767-D042-A1FE-F7D0206B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2" y="3877340"/>
            <a:ext cx="5658493" cy="1018063"/>
          </a:xfrm>
        </p:spPr>
        <p:txBody>
          <a:bodyPr anchor="t">
            <a:normAutofit/>
          </a:bodyPr>
          <a:lstStyle/>
          <a:p>
            <a:pPr algn="l"/>
            <a:r>
              <a:rPr lang="pt-BR" sz="2200" dirty="0">
                <a:solidFill>
                  <a:srgbClr val="335224"/>
                </a:solidFill>
              </a:rPr>
              <a:t>M</a:t>
            </a:r>
            <a:r>
              <a:rPr lang="pt-BR" sz="1600" dirty="0">
                <a:solidFill>
                  <a:srgbClr val="335224"/>
                </a:solidFill>
              </a:rPr>
              <a:t>entor: </a:t>
            </a:r>
            <a:r>
              <a:rPr lang="pt-BR" sz="1600" dirty="0" err="1">
                <a:solidFill>
                  <a:srgbClr val="335224"/>
                </a:solidFill>
              </a:rPr>
              <a:t>Akshansh</a:t>
            </a:r>
            <a:r>
              <a:rPr lang="pt-BR" sz="1600" dirty="0">
                <a:solidFill>
                  <a:srgbClr val="335224"/>
                </a:solidFill>
              </a:rPr>
              <a:t> Singh</a:t>
            </a:r>
            <a:br>
              <a:rPr lang="pt-BR" sz="1600" dirty="0">
                <a:solidFill>
                  <a:srgbClr val="335224"/>
                </a:solidFill>
              </a:rPr>
            </a:br>
            <a:br>
              <a:rPr lang="pt-BR" sz="1600" dirty="0">
                <a:solidFill>
                  <a:srgbClr val="335224"/>
                </a:solidFill>
              </a:rPr>
            </a:br>
            <a:r>
              <a:rPr lang="en-US" sz="2200" dirty="0">
                <a:solidFill>
                  <a:srgbClr val="335224"/>
                </a:solidFill>
              </a:rPr>
              <a:t>S</a:t>
            </a:r>
            <a:r>
              <a:rPr lang="en-US" sz="1600" dirty="0">
                <a:solidFill>
                  <a:srgbClr val="335224"/>
                </a:solidFill>
              </a:rPr>
              <a:t>tudent</a:t>
            </a:r>
            <a:r>
              <a:rPr lang="pt-BR" sz="1600" dirty="0">
                <a:solidFill>
                  <a:srgbClr val="335224"/>
                </a:solidFill>
              </a:rPr>
              <a:t>: Bruno Bernardo Nascimento dos Santos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79D90-84B0-7E44-B9AA-F2A81580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418" y="497456"/>
            <a:ext cx="9106947" cy="2288493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D</a:t>
            </a:r>
            <a:r>
              <a:rPr lang="en-US" sz="2100" b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ata analysis of white and red wine sets </a:t>
            </a:r>
          </a:p>
          <a:p>
            <a:pPr algn="l"/>
            <a:r>
              <a:rPr lang="en-US" sz="2100" b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from the controlled denomination of origin </a:t>
            </a:r>
            <a:r>
              <a:rPr lang="en-US" b="1" i="1" dirty="0" err="1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2100" b="1" i="1" dirty="0" err="1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inho</a:t>
            </a:r>
            <a:r>
              <a:rPr lang="en-US" sz="2100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2100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erde</a:t>
            </a:r>
            <a:r>
              <a:rPr lang="en-US" sz="2100" b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 – Portugal</a:t>
            </a:r>
          </a:p>
          <a:p>
            <a:pPr algn="l"/>
            <a:endParaRPr lang="en-US" sz="2100" b="1" dirty="0">
              <a:solidFill>
                <a:srgbClr val="335224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en-US" sz="2800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100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roposed study for </a:t>
            </a:r>
            <a:r>
              <a:rPr lang="en-US" sz="2100" b="1" i="1" dirty="0" err="1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BlueBerry</a:t>
            </a:r>
            <a:r>
              <a:rPr lang="en-US" sz="2100" b="1" i="1" dirty="0">
                <a:solidFill>
                  <a:srgbClr val="335224"/>
                </a:solidFill>
                <a:latin typeface="+mj-lt"/>
                <a:cs typeface="Times New Roman" panose="02020603050405020304" pitchFamily="18" charset="0"/>
              </a:rPr>
              <a:t> Winery Startup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o de fundo de polígonos de modelagem conectados">
            <a:extLst>
              <a:ext uri="{FF2B5EF4-FFF2-40B4-BE49-F238E27FC236}">
                <a16:creationId xmlns:a16="http://schemas.microsoft.com/office/drawing/2014/main" id="{363BF7B6-0D2A-4A15-ADDE-64DA20404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171374" y="2634038"/>
            <a:ext cx="3022150" cy="4214812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1026" name="Picture 2" descr="Code Academy Berlin Reviews | Course Report | Course Report">
            <a:extLst>
              <a:ext uri="{FF2B5EF4-FFF2-40B4-BE49-F238E27FC236}">
                <a16:creationId xmlns:a16="http://schemas.microsoft.com/office/drawing/2014/main" id="{642FDE0F-D068-A247-941B-A2BF598B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243000"/>
                    </a14:imgEffect>
                    <a14:imgEffect>
                      <a14:brightnessContrast bright="-11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1" y="457123"/>
            <a:ext cx="1738262" cy="15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A18607-C860-7348-BF71-3681977F9CB3}"/>
              </a:ext>
            </a:extLst>
          </p:cNvPr>
          <p:cNvSpPr txBox="1"/>
          <p:nvPr/>
        </p:nvSpPr>
        <p:spPr>
          <a:xfrm>
            <a:off x="47669" y="5997509"/>
            <a:ext cx="95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Citation request: P. Cortez, A.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Cerdeira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F. Almeida, T. Matos and J. Reis. 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Modeling wine preferences by data mining from physicochemical properties. In Decision Support Systems, Elsevier, 47(4):547-553, 2009.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EDDE95-12F2-DF43-860D-E32D6D7B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48" y="195506"/>
            <a:ext cx="2730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EF79C-CF25-4C41-8AD1-D2B7A40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7348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35224"/>
                </a:solidFill>
              </a:rPr>
              <a:t>4|  </a:t>
            </a:r>
            <a:r>
              <a:rPr lang="en-US" sz="2400" dirty="0">
                <a:solidFill>
                  <a:srgbClr val="335224"/>
                </a:solidFill>
              </a:rPr>
              <a:t>ANOVA test (p-value) to confirm the identified variable. </a:t>
            </a:r>
            <a:br>
              <a:rPr lang="en-US" sz="2400" dirty="0">
                <a:solidFill>
                  <a:srgbClr val="335224"/>
                </a:solidFill>
              </a:rPr>
            </a:b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T-test: If mean </a:t>
            </a:r>
            <a:r>
              <a:rPr lang="en-US" sz="2400" b="1" dirty="0">
                <a:solidFill>
                  <a:srgbClr val="335224"/>
                </a:solidFill>
                <a:cs typeface="Times New Roman" panose="02020603050405020304" pitchFamily="18" charset="0"/>
              </a:rPr>
              <a:t>volatile acidity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 levels may </a:t>
            </a:r>
            <a:r>
              <a:rPr lang="en-US" sz="2400" dirty="0">
                <a:solidFill>
                  <a:srgbClr val="335224"/>
                </a:solidFill>
              </a:rPr>
              <a:t>vary significantly among the low, medium and high-quality wines and if there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 is significant negative correlation between them. </a:t>
            </a:r>
            <a:endParaRPr lang="en-US" sz="2400" dirty="0">
              <a:solidFill>
                <a:srgbClr val="335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FCC98-E29D-9E47-9BFC-7FC536D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671763"/>
            <a:ext cx="11372850" cy="350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en-US" sz="3100" dirty="0">
                <a:solidFill>
                  <a:schemeClr val="tx1"/>
                </a:solidFill>
              </a:rPr>
              <a:t>ANOVA test for mean volatile acidity levels across wine samples with different quality ratings 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tx1"/>
                </a:solidFill>
              </a:rPr>
              <a:t>F Statistic: 141.59912077978018 </a:t>
            </a:r>
            <a:r>
              <a:rPr lang="en-US" sz="3100" dirty="0">
                <a:solidFill>
                  <a:schemeClr val="tx1"/>
                </a:solidFill>
                <a:highlight>
                  <a:srgbClr val="FFFF00"/>
                </a:highlight>
              </a:rPr>
              <a:t>p-value: 6.418326891493294e-61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We reject our null hypothesis since p &lt; 0.05.</a:t>
            </a:r>
          </a:p>
          <a:p>
            <a:r>
              <a:rPr lang="en-US" sz="3100" dirty="0"/>
              <a:t>The t test showed there was a statistically significant difference in volatile acidity levels </a:t>
            </a:r>
            <a:r>
              <a:rPr lang="en-US" dirty="0"/>
              <a:t>means for at least two groups out of the three wine labels. </a:t>
            </a:r>
          </a:p>
        </p:txBody>
      </p:sp>
    </p:spTree>
    <p:extLst>
      <p:ext uri="{BB962C8B-B14F-4D97-AF65-F5344CB8AC3E}">
        <p14:creationId xmlns:p14="http://schemas.microsoft.com/office/powerpoint/2010/main" val="71286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EF79C-CF25-4C41-8AD1-D2B7A40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7348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35224"/>
                </a:solidFill>
              </a:rPr>
              <a:t>4|  </a:t>
            </a:r>
            <a:r>
              <a:rPr lang="en-US" sz="2400" dirty="0">
                <a:solidFill>
                  <a:srgbClr val="335224"/>
                </a:solidFill>
              </a:rPr>
              <a:t>ANOVA test (p-value) to confirm the identified variable. </a:t>
            </a:r>
            <a:br>
              <a:rPr lang="en-US" sz="2400" dirty="0">
                <a:solidFill>
                  <a:srgbClr val="335224"/>
                </a:solidFill>
              </a:rPr>
            </a:b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T-test: If mean </a:t>
            </a:r>
            <a:r>
              <a:rPr lang="en-US" sz="2400" b="1" dirty="0">
                <a:solidFill>
                  <a:srgbClr val="335224"/>
                </a:solidFill>
                <a:cs typeface="Times New Roman" panose="02020603050405020304" pitchFamily="18" charset="0"/>
              </a:rPr>
              <a:t>chlorides 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levels may </a:t>
            </a:r>
            <a:r>
              <a:rPr lang="en-US" sz="2400" dirty="0">
                <a:solidFill>
                  <a:srgbClr val="335224"/>
                </a:solidFill>
              </a:rPr>
              <a:t>vary significantly among the low, medium and high-quality wines and if there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 is significant negative correlation between them. </a:t>
            </a:r>
            <a:endParaRPr lang="en-US" sz="2400" dirty="0">
              <a:solidFill>
                <a:srgbClr val="335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FCC98-E29D-9E47-9BFC-7FC536D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2671763"/>
            <a:ext cx="10944225" cy="3505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ANOVA test for mean chlorides levels across wine samples with different quality ratings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 Statistic: 88.46840777144526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p-value: 1.2381097574994157e-38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We reject our null hypothesis since p &lt; 0.05.</a:t>
            </a:r>
          </a:p>
          <a:p>
            <a:r>
              <a:rPr lang="en-US" dirty="0"/>
              <a:t>The t test showed there was a statistically significant difference in chlorides levels means for at least two groups out of the three wine labels. </a:t>
            </a:r>
          </a:p>
        </p:txBody>
      </p:sp>
    </p:spTree>
    <p:extLst>
      <p:ext uri="{BB962C8B-B14F-4D97-AF65-F5344CB8AC3E}">
        <p14:creationId xmlns:p14="http://schemas.microsoft.com/office/powerpoint/2010/main" val="14193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EF79C-CF25-4C41-8AD1-D2B7A40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7348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35224"/>
                </a:solidFill>
              </a:rPr>
              <a:t>4|  </a:t>
            </a:r>
            <a:r>
              <a:rPr lang="en-US" sz="2400" dirty="0">
                <a:solidFill>
                  <a:srgbClr val="335224"/>
                </a:solidFill>
              </a:rPr>
              <a:t>ANOVA test (p-value) to confirm the identified variable. </a:t>
            </a:r>
            <a:br>
              <a:rPr lang="en-US" sz="2400" dirty="0">
                <a:solidFill>
                  <a:srgbClr val="335224"/>
                </a:solidFill>
              </a:rPr>
            </a:b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T-test: If mean </a:t>
            </a:r>
            <a:r>
              <a:rPr lang="en-US" sz="2400" b="1" dirty="0">
                <a:solidFill>
                  <a:srgbClr val="335224"/>
                </a:solidFill>
                <a:cs typeface="Times New Roman" panose="02020603050405020304" pitchFamily="18" charset="0"/>
              </a:rPr>
              <a:t>density 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levels may </a:t>
            </a:r>
            <a:r>
              <a:rPr lang="en-US" sz="2400" dirty="0">
                <a:solidFill>
                  <a:srgbClr val="335224"/>
                </a:solidFill>
              </a:rPr>
              <a:t>vary significantly among the low, medium and high-quality wines and if there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 is significant negative correlation between them. </a:t>
            </a:r>
            <a:endParaRPr lang="en-US" sz="2400" dirty="0">
              <a:solidFill>
                <a:srgbClr val="335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FCC98-E29D-9E47-9BFC-7FC536D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671763"/>
            <a:ext cx="11344275" cy="350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ANOVA test for mean density levels across wine samples with different quality ratings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F Statistic: 267.00349949682334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p-value: 3.658317032360483e-112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/>
              <a:t>We reject our null hypothesis since p &lt; 0.05.</a:t>
            </a:r>
          </a:p>
          <a:p>
            <a:r>
              <a:rPr lang="en-US" sz="2600" dirty="0"/>
              <a:t>The t test showed there was a statistically significant difference in density levels means for at least two groups out of the three wine labels. </a:t>
            </a:r>
          </a:p>
        </p:txBody>
      </p:sp>
    </p:spTree>
    <p:extLst>
      <p:ext uri="{BB962C8B-B14F-4D97-AF65-F5344CB8AC3E}">
        <p14:creationId xmlns:p14="http://schemas.microsoft.com/office/powerpoint/2010/main" val="341723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EF79C-CF25-4C41-8AD1-D2B7A40A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7348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35224"/>
                </a:solidFill>
              </a:rPr>
              <a:t>4|  </a:t>
            </a:r>
            <a:r>
              <a:rPr lang="en-US" sz="2400" dirty="0">
                <a:solidFill>
                  <a:srgbClr val="335224"/>
                </a:solidFill>
              </a:rPr>
              <a:t>ANOVA test (p-value) to confirm the identified variable. </a:t>
            </a:r>
            <a:br>
              <a:rPr lang="en-US" sz="2400" dirty="0">
                <a:solidFill>
                  <a:srgbClr val="335224"/>
                </a:solidFill>
              </a:rPr>
            </a:b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T-test: If mean </a:t>
            </a:r>
            <a:r>
              <a:rPr lang="en-US" sz="2400" b="1" dirty="0">
                <a:solidFill>
                  <a:srgbClr val="335224"/>
                </a:solidFill>
                <a:cs typeface="Times New Roman" panose="02020603050405020304" pitchFamily="18" charset="0"/>
              </a:rPr>
              <a:t>alcohol 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levels may </a:t>
            </a:r>
            <a:r>
              <a:rPr lang="en-US" sz="2400" dirty="0">
                <a:solidFill>
                  <a:srgbClr val="335224"/>
                </a:solidFill>
              </a:rPr>
              <a:t>vary significantly among the low, medium and high-quality wines and if there</a:t>
            </a:r>
            <a:r>
              <a:rPr lang="en-US" sz="2400" dirty="0">
                <a:solidFill>
                  <a:srgbClr val="335224"/>
                </a:solidFill>
                <a:cs typeface="Times New Roman" panose="02020603050405020304" pitchFamily="18" charset="0"/>
              </a:rPr>
              <a:t> is significant negative correlation between them. </a:t>
            </a:r>
            <a:endParaRPr lang="en-US" sz="2400" dirty="0">
              <a:solidFill>
                <a:srgbClr val="3352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FCC98-E29D-9E47-9BFC-7FC536D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671762"/>
            <a:ext cx="11015664" cy="3614737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ANOVA test for mean alcohol levels across wine samples with different quality ratings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 Statistic: 584.9260733180452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p-value: 2.676678491634728e-234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/>
              <a:t>We reject our null hypothesis since p &lt; 0.05.</a:t>
            </a:r>
          </a:p>
          <a:p>
            <a:r>
              <a:rPr lang="en-US" sz="2600" dirty="0"/>
              <a:t>The t test showed there was a statistically significant difference in alcohol levels means for at least two groups out of the three wine labels. </a:t>
            </a:r>
          </a:p>
        </p:txBody>
      </p:sp>
    </p:spTree>
    <p:extLst>
      <p:ext uri="{BB962C8B-B14F-4D97-AF65-F5344CB8AC3E}">
        <p14:creationId xmlns:p14="http://schemas.microsoft.com/office/powerpoint/2010/main" val="212072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0" name="Right Triangle 17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9197BC-F4F9-3744-A69D-578EB13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7047793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dirty="0"/>
              <a:t>5| Volatile Acidity</a:t>
            </a:r>
            <a:r>
              <a:rPr lang="en-US" sz="4200" dirty="0"/>
              <a:t>  Multivariate Analysis Plots 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5091FA9-8EF3-FC44-94C9-425C6E01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4468" y="2954226"/>
            <a:ext cx="7199959" cy="32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3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9197BC-F4F9-3744-A69D-578EB13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735452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dirty="0"/>
              <a:t>5| Chlorides</a:t>
            </a:r>
            <a:br>
              <a:rPr lang="en-US" sz="4200" b="1" dirty="0"/>
            </a:br>
            <a:r>
              <a:rPr lang="en-US" sz="4200" dirty="0"/>
              <a:t>Multivariate Analysis Plots 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54D5C7-F16B-A043-8A6D-8E88BE0E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690" y="2954226"/>
            <a:ext cx="7279514" cy="32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3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270" name="Rectangle 17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71" name="Rectangle 17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72" name="Right Triangle 17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3" name="Freeform: Shape 17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274" name="Group 18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9197BC-F4F9-3744-A69D-578EB13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/>
              <a:t>5| Density </a:t>
            </a:r>
            <a:r>
              <a:rPr lang="en-US" sz="4200"/>
              <a:t>- Multivariate Analysis Plots </a:t>
            </a:r>
            <a:br>
              <a:rPr lang="en-US" sz="4200"/>
            </a:br>
            <a:endParaRPr lang="en-US" sz="42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EF045D-DAB8-0846-ADEE-B7072C59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022" y="2954226"/>
            <a:ext cx="7360850" cy="32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66" name="Rectangle 36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0" name="Right Triangle 36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9197BC-F4F9-3744-A69D-578EB13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6927977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dirty="0"/>
              <a:t>5| Alcohol </a:t>
            </a:r>
            <a:br>
              <a:rPr lang="en-US" sz="4200" b="1" dirty="0"/>
            </a:br>
            <a:r>
              <a:rPr lang="en-US" sz="4200" dirty="0"/>
              <a:t>Multivariate Analysis Plots 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FB7422C-1B05-F943-A0C7-5C2E32A4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034" y="2954226"/>
            <a:ext cx="7160827" cy="32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8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341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2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43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44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345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47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8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9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0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9197BC-F4F9-3744-A69D-578EB13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719401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dirty="0"/>
              <a:t>5| Alcohol </a:t>
            </a:r>
            <a:r>
              <a:rPr lang="en-US" sz="3800" dirty="0"/>
              <a:t> </a:t>
            </a:r>
            <a:br>
              <a:rPr lang="en-US" sz="3800" dirty="0"/>
            </a:br>
            <a:r>
              <a:rPr lang="en-US" sz="3800" dirty="0"/>
              <a:t>Multivariate Analysis Plots </a:t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6EDD64-2C5A-D84F-A9D9-B3BA3AAC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157" y="890169"/>
            <a:ext cx="5810316" cy="46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93C9-EA60-6240-A94F-800E9C1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5224"/>
                </a:solidFill>
              </a:rPr>
              <a:t>6|  </a:t>
            </a:r>
            <a:r>
              <a:rPr lang="en-US" dirty="0">
                <a:solidFill>
                  <a:srgbClr val="335224"/>
                </a:solidFill>
              </a:rPr>
              <a:t>Conclusions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0ED7D-BBCD-474E-B952-5F1A8D5E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" y="1382711"/>
            <a:ext cx="11501438" cy="48752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observed that the </a:t>
            </a:r>
            <a:r>
              <a:rPr lang="en-US" b="1" dirty="0"/>
              <a:t>Volatile Acidity </a:t>
            </a:r>
            <a:r>
              <a:rPr lang="en-US" dirty="0"/>
              <a:t>negatively reduces the quality of this wine dataset. </a:t>
            </a:r>
          </a:p>
          <a:p>
            <a:endParaRPr lang="en-US" dirty="0"/>
          </a:p>
          <a:p>
            <a:r>
              <a:rPr lang="en-US" dirty="0"/>
              <a:t>Although </a:t>
            </a:r>
            <a:r>
              <a:rPr lang="en-US" i="1" dirty="0" err="1"/>
              <a:t>Vinhos</a:t>
            </a:r>
            <a:r>
              <a:rPr lang="en-US" i="1" dirty="0"/>
              <a:t> Verdes </a:t>
            </a:r>
            <a:r>
              <a:rPr lang="en-US" dirty="0"/>
              <a:t>are known for their sharp acidity, volatile acidity is related to the production of acetic acid that denotes a balsamic flavor to wine that is not characteristic of </a:t>
            </a:r>
            <a:r>
              <a:rPr lang="en-US" i="1" dirty="0" err="1"/>
              <a:t>Vinhos</a:t>
            </a:r>
            <a:r>
              <a:rPr lang="en-US" i="1" dirty="0"/>
              <a:t> Verdes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Another acceptable hypothesis for this negative correlation is that volatile acidity levels are usually found higher in older wines. </a:t>
            </a:r>
            <a:r>
              <a:rPr lang="en-US" i="1" dirty="0" err="1"/>
              <a:t>Vinhos</a:t>
            </a:r>
            <a:r>
              <a:rPr lang="en-US" i="1" dirty="0"/>
              <a:t> Verdes </a:t>
            </a:r>
            <a:r>
              <a:rPr lang="en-US" dirty="0"/>
              <a:t>are young wines.</a:t>
            </a:r>
          </a:p>
        </p:txBody>
      </p:sp>
    </p:spTree>
    <p:extLst>
      <p:ext uri="{BB962C8B-B14F-4D97-AF65-F5344CB8AC3E}">
        <p14:creationId xmlns:p14="http://schemas.microsoft.com/office/powerpoint/2010/main" val="84643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88DE-DB20-C842-A226-8089B8AB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5348177" cy="379154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at a glance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D63E3-57FB-E04E-B286-81427F22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8126"/>
            <a:ext cx="12192000" cy="5719873"/>
          </a:xfrm>
        </p:spPr>
        <p:txBody>
          <a:bodyPr>
            <a:noAutofit/>
          </a:bodyPr>
          <a:lstStyle/>
          <a:p>
            <a:r>
              <a:rPr lang="en-US" sz="2050" b="1" dirty="0">
                <a:solidFill>
                  <a:srgbClr val="335224"/>
                </a:solidFill>
              </a:rPr>
              <a:t>1|  </a:t>
            </a:r>
            <a:r>
              <a:rPr lang="en-US" sz="2050" dirty="0">
                <a:solidFill>
                  <a:srgbClr val="335224"/>
                </a:solidFill>
              </a:rPr>
              <a:t>Special chemical characteristics of </a:t>
            </a:r>
            <a:r>
              <a:rPr lang="en-US" sz="2050" i="1" dirty="0" err="1">
                <a:solidFill>
                  <a:srgbClr val="335224"/>
                </a:solidFill>
              </a:rPr>
              <a:t>Vinho</a:t>
            </a:r>
            <a:r>
              <a:rPr lang="en-US" sz="2050" i="1" dirty="0">
                <a:solidFill>
                  <a:srgbClr val="335224"/>
                </a:solidFill>
              </a:rPr>
              <a:t> Verde</a:t>
            </a:r>
            <a:r>
              <a:rPr lang="en-US" sz="2050" dirty="0">
                <a:solidFill>
                  <a:srgbClr val="335224"/>
                </a:solidFill>
              </a:rPr>
              <a:t>.</a:t>
            </a:r>
          </a:p>
          <a:p>
            <a:endParaRPr lang="en-US" sz="2050" dirty="0">
              <a:solidFill>
                <a:srgbClr val="335224"/>
              </a:solidFill>
            </a:endParaRPr>
          </a:p>
          <a:p>
            <a:r>
              <a:rPr lang="en-US" sz="2050" b="1" dirty="0">
                <a:solidFill>
                  <a:srgbClr val="335224"/>
                </a:solidFill>
              </a:rPr>
              <a:t>2|  </a:t>
            </a:r>
            <a:r>
              <a:rPr lang="en-US" sz="2050" dirty="0">
                <a:solidFill>
                  <a:srgbClr val="335224"/>
                </a:solidFill>
              </a:rPr>
              <a:t>Joint analysis of data on red and white wines datasets (covering the entire controlled region).</a:t>
            </a:r>
          </a:p>
          <a:p>
            <a:endParaRPr lang="en-US" sz="2050" dirty="0">
              <a:solidFill>
                <a:srgbClr val="335224"/>
              </a:solidFill>
            </a:endParaRPr>
          </a:p>
          <a:p>
            <a:r>
              <a:rPr lang="en-US" sz="2050" b="1" dirty="0">
                <a:solidFill>
                  <a:srgbClr val="335224"/>
                </a:solidFill>
              </a:rPr>
              <a:t>3|  </a:t>
            </a:r>
            <a:r>
              <a:rPr lang="en-US" sz="2050" dirty="0">
                <a:solidFill>
                  <a:srgbClr val="335224"/>
                </a:solidFill>
              </a:rPr>
              <a:t>Correlation matrix to identify the most and least influential variables in wine quality.</a:t>
            </a:r>
          </a:p>
          <a:p>
            <a:endParaRPr lang="en-US" sz="2050" dirty="0">
              <a:solidFill>
                <a:srgbClr val="335224"/>
              </a:solidFill>
            </a:endParaRPr>
          </a:p>
          <a:p>
            <a:r>
              <a:rPr lang="en-US" sz="2050" b="1" dirty="0">
                <a:solidFill>
                  <a:srgbClr val="335224"/>
                </a:solidFill>
              </a:rPr>
              <a:t>4|  </a:t>
            </a:r>
            <a:r>
              <a:rPr lang="en-US" sz="2050" dirty="0">
                <a:solidFill>
                  <a:srgbClr val="335224"/>
                </a:solidFill>
              </a:rPr>
              <a:t>ANOVA test (p-value) to confirm the identified variable.</a:t>
            </a:r>
          </a:p>
          <a:p>
            <a:endParaRPr lang="en-US" sz="2050" dirty="0">
              <a:solidFill>
                <a:srgbClr val="335224"/>
              </a:solidFill>
            </a:endParaRPr>
          </a:p>
          <a:p>
            <a:r>
              <a:rPr lang="en-US" sz="2050" b="1" dirty="0">
                <a:solidFill>
                  <a:srgbClr val="335224"/>
                </a:solidFill>
              </a:rPr>
              <a:t>5|  </a:t>
            </a:r>
            <a:r>
              <a:rPr lang="en-US" sz="2050" dirty="0">
                <a:solidFill>
                  <a:srgbClr val="335224"/>
                </a:solidFill>
              </a:rPr>
              <a:t>Analysis of plots and graphs.</a:t>
            </a:r>
          </a:p>
          <a:p>
            <a:endParaRPr lang="en-US" sz="2050" dirty="0">
              <a:solidFill>
                <a:srgbClr val="335224"/>
              </a:solidFill>
            </a:endParaRPr>
          </a:p>
          <a:p>
            <a:r>
              <a:rPr lang="en-US" sz="2050" b="1" dirty="0">
                <a:solidFill>
                  <a:srgbClr val="335224"/>
                </a:solidFill>
              </a:rPr>
              <a:t>6|  </a:t>
            </a:r>
            <a:r>
              <a:rPr lang="en-US" sz="2050" dirty="0">
                <a:solidFill>
                  <a:srgbClr val="335224"/>
                </a:solidFill>
              </a:rPr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418055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93C9-EA60-6240-A94F-800E9C1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5224"/>
                </a:solidFill>
              </a:rPr>
              <a:t>6|  </a:t>
            </a:r>
            <a:r>
              <a:rPr lang="en-US" dirty="0">
                <a:solidFill>
                  <a:srgbClr val="335224"/>
                </a:solidFill>
              </a:rPr>
              <a:t>Conclusions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0ED7D-BBCD-474E-B952-5F1A8D5E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" y="1382711"/>
            <a:ext cx="11501438" cy="4875213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+mj-lt"/>
              </a:rPr>
              <a:t>Chloride</a:t>
            </a:r>
            <a:r>
              <a:rPr lang="en-US" sz="2600" dirty="0">
                <a:latin typeface="+mj-lt"/>
              </a:rPr>
              <a:t> concentration in the wine influences the quality of this wine dataset negatively. 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Moderate to large concentrations of chlorides and sodium can give the wine a salty taste that can impair the final taste, in addition to exceeding certain limits, the marketing and sale of wine may not be allowed in some countries.</a:t>
            </a:r>
          </a:p>
        </p:txBody>
      </p:sp>
    </p:spTree>
    <p:extLst>
      <p:ext uri="{BB962C8B-B14F-4D97-AF65-F5344CB8AC3E}">
        <p14:creationId xmlns:p14="http://schemas.microsoft.com/office/powerpoint/2010/main" val="381741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93C9-EA60-6240-A94F-800E9C11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1" y="179387"/>
            <a:ext cx="10722932" cy="1325563"/>
          </a:xfrm>
        </p:spPr>
        <p:txBody>
          <a:bodyPr/>
          <a:lstStyle/>
          <a:p>
            <a:r>
              <a:rPr lang="en-US" sz="2400" b="1" dirty="0">
                <a:solidFill>
                  <a:srgbClr val="335224"/>
                </a:solidFill>
              </a:rPr>
              <a:t>6|  </a:t>
            </a:r>
            <a:r>
              <a:rPr lang="en-US" sz="2400" dirty="0">
                <a:solidFill>
                  <a:srgbClr val="335224"/>
                </a:solidFill>
              </a:rPr>
              <a:t>Conclusions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0ED7D-BBCD-474E-B952-5F1A8D5E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" y="696515"/>
            <a:ext cx="11501438" cy="546496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j-lt"/>
              </a:rPr>
              <a:t>High Density</a:t>
            </a:r>
            <a:r>
              <a:rPr lang="en-US" sz="2400" dirty="0">
                <a:latin typeface="+mj-lt"/>
              </a:rPr>
              <a:t> in this wine dataset influences the quality negatively.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density of wine is mainly related to its alcohol content and residual sugars.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There are several classifications regarding the structure or body of the wine using the following terms in an increasing sense of density: “Drain or watery” (wine of minimal density), “Light” (wine that has structure), “Medium-bodied or good-bodied” (wine with a clear body, good density). “Full-bodied” (wine clearly dense)  and “Heavy”.</a:t>
            </a:r>
          </a:p>
          <a:p>
            <a:r>
              <a:rPr lang="en-US" sz="2400" i="1" dirty="0" err="1">
                <a:latin typeface="+mj-lt"/>
              </a:rPr>
              <a:t>Vinho</a:t>
            </a:r>
            <a:r>
              <a:rPr lang="en-US" sz="2400" i="1" dirty="0">
                <a:latin typeface="+mj-lt"/>
              </a:rPr>
              <a:t> Verde </a:t>
            </a:r>
            <a:r>
              <a:rPr lang="en-US" sz="2400" dirty="0">
                <a:latin typeface="+mj-lt"/>
              </a:rPr>
              <a:t>is known worldwide for its moderate alcoholic level and freshness, especially in whites. Its density should probably be between "light" and "medium".</a:t>
            </a:r>
          </a:p>
        </p:txBody>
      </p:sp>
    </p:spTree>
    <p:extLst>
      <p:ext uri="{BB962C8B-B14F-4D97-AF65-F5344CB8AC3E}">
        <p14:creationId xmlns:p14="http://schemas.microsoft.com/office/powerpoint/2010/main" val="178354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93C9-EA60-6240-A94F-800E9C11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1" y="179387"/>
            <a:ext cx="10722932" cy="1325563"/>
          </a:xfrm>
        </p:spPr>
        <p:txBody>
          <a:bodyPr/>
          <a:lstStyle/>
          <a:p>
            <a:r>
              <a:rPr lang="en-US" sz="2400" b="1" dirty="0">
                <a:solidFill>
                  <a:srgbClr val="335224"/>
                </a:solidFill>
              </a:rPr>
              <a:t>6|  </a:t>
            </a:r>
            <a:r>
              <a:rPr lang="en-US" sz="2400" dirty="0">
                <a:solidFill>
                  <a:srgbClr val="335224"/>
                </a:solidFill>
              </a:rPr>
              <a:t>Conclusions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0ED7D-BBCD-474E-B952-5F1A8D5E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" y="696515"/>
            <a:ext cx="11501438" cy="546496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j-lt"/>
              </a:rPr>
              <a:t>Alcohol - </a:t>
            </a:r>
            <a:r>
              <a:rPr lang="en-US" sz="2400" dirty="0">
                <a:latin typeface="+mj-lt"/>
              </a:rPr>
              <a:t>The percentage of alcohol in this study showed to have a positive correlation for the quality of the wines, however it is necessary to be cautious in this analysis.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Graphs number 2 of alcohol analysis showed that there is an irregular variation between quality 4 to 5 for red wines and 3 to 5 for white wines.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alcohol mean observed of </a:t>
            </a:r>
            <a:r>
              <a:rPr lang="en-US" sz="2400" i="1" dirty="0" err="1">
                <a:latin typeface="+mj-lt"/>
              </a:rPr>
              <a:t>Vinhos</a:t>
            </a:r>
            <a:r>
              <a:rPr lang="en-US" sz="2400" i="1" dirty="0">
                <a:latin typeface="+mj-lt"/>
              </a:rPr>
              <a:t> Verdes </a:t>
            </a:r>
            <a:r>
              <a:rPr lang="en-US" sz="2400" dirty="0">
                <a:latin typeface="+mj-lt"/>
              </a:rPr>
              <a:t>was 10.42%, which corroborates to the moderate character of these wines and limits the analysis of quality as the progressive increase in alcohol levels.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Highest levels of alcohol do not show better quality correlation in this data set. </a:t>
            </a:r>
          </a:p>
        </p:txBody>
      </p:sp>
    </p:spTree>
    <p:extLst>
      <p:ext uri="{BB962C8B-B14F-4D97-AF65-F5344CB8AC3E}">
        <p14:creationId xmlns:p14="http://schemas.microsoft.com/office/powerpoint/2010/main" val="421036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F67B84A-7CC3-F646-973C-061D8E4F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570495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15185-1F6E-9844-98DD-BC4ED95BBEA4}"/>
              </a:ext>
            </a:extLst>
          </p:cNvPr>
          <p:cNvSpPr txBox="1"/>
          <p:nvPr/>
        </p:nvSpPr>
        <p:spPr>
          <a:xfrm>
            <a:off x="0" y="528637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df_wines</a:t>
            </a:r>
            <a:r>
              <a:rPr lang="en-US" dirty="0"/>
              <a:t>[(</a:t>
            </a:r>
            <a:r>
              <a:rPr lang="en-US" dirty="0" err="1"/>
              <a:t>df_wines</a:t>
            </a:r>
            <a:r>
              <a:rPr lang="en-US" dirty="0"/>
              <a:t>['alcohol'] &gt; 10 ) &amp; (</a:t>
            </a:r>
            <a:r>
              <a:rPr lang="en-US" dirty="0" err="1"/>
              <a:t>df_wines</a:t>
            </a:r>
            <a:r>
              <a:rPr lang="en-US" dirty="0"/>
              <a:t>['quality'] &lt; 4)]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F53C56-EC80-3B43-85EF-CE933A6B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11754"/>
              </p:ext>
            </p:extLst>
          </p:nvPr>
        </p:nvGraphicFramePr>
        <p:xfrm>
          <a:off x="0" y="1143000"/>
          <a:ext cx="12191998" cy="5714998"/>
        </p:xfrm>
        <a:graphic>
          <a:graphicData uri="http://schemas.openxmlformats.org/drawingml/2006/table">
            <a:tbl>
              <a:tblPr/>
              <a:tblGrid>
                <a:gridCol w="937846">
                  <a:extLst>
                    <a:ext uri="{9D8B030D-6E8A-4147-A177-3AD203B41FA5}">
                      <a16:colId xmlns:a16="http://schemas.microsoft.com/office/drawing/2014/main" val="381980385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0120983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406018746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73071012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636671069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873424581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54240661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65529350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62736889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84576124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14868124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402898999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841858701"/>
                    </a:ext>
                  </a:extLst>
                </a:gridCol>
              </a:tblGrid>
              <a:tr h="830246">
                <a:tc>
                  <a:txBody>
                    <a:bodyPr/>
                    <a:lstStyle/>
                    <a:p>
                      <a:pPr algn="r" fontAlgn="ctr"/>
                      <a:endParaRPr lang="en-US" sz="1400" b="1" noProof="0">
                        <a:effectLst/>
                        <a:latin typeface="+mj-lt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fixed acidity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volatile acidity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citric acid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residual sugar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chlorides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free sulfur dioxide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total sulfur dioxide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pH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sulphates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alcohol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quality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8214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253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0.029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109.0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0.99130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3.53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5878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445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0.320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11.00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0.038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16.0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66.0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0.99370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3.24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6034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740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0.390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4.60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0.022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19.0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0.99150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3.31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12.6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8813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1229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8.3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0.330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1.15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0.033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18.0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96.0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0.99110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3.20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12.4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79914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1417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8.6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0.550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15.55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0.057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35.5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366.5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1.00010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3.04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0.63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22930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1931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0.490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2.00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0.047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146.5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307.5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0.99240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3.24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46012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 dirty="0">
                          <a:effectLst/>
                          <a:latin typeface="+mj-lt"/>
                        </a:rPr>
                        <a:t>2373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0.480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1.20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0.034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57.0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0.99256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3.05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latin typeface="+mj-lt"/>
                        </a:rPr>
                        <a:t>10.4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57330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3087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0.041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38.0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201.0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0.99500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3.14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56834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3307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9.4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8.50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124.0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208.0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0.99395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2.90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261404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3409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0.230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0.70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0.051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24.0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0.99160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09930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3810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15.10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42.0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162.0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0.99705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3.24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95713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4745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2.90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0.047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289.0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440.0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0.99314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3.44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0.64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512570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690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1.185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4.25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0.097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14.0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0.99660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3.63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77873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899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8.3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1.020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0.084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0.99892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3.48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11.0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141075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1299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1.580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2.10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0.137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9.0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0.99476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3.50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10.9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07768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>
                          <a:effectLst/>
                          <a:latin typeface="+mj-lt"/>
                        </a:rPr>
                        <a:t>1478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7.1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0.875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5.70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0.082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14.0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0.99808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3.40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>
                          <a:effectLst/>
                          <a:latin typeface="+mj-lt"/>
                        </a:rPr>
                        <a:t>10.2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noProof="0" dirty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4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1B177-ED46-BF48-8DF8-4371EF3B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89CF3-C058-AE46-BB9A-FCC020FB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33522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http://www3.dsi.uminho.pt/pcortez/wine5.pdf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https://www.datacamp.com/community/tutorials/deep-learning-python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https://dataschool.com/fundamentals-of-analysis/correlation-and-p-value/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https://hsteinshiromoto.wordpress.com/2017/08/10/wine-quality-part-1-of-3-interpretation-of-data/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https://www.awri.com.au/wp-content/uploads/2018/08/s1530.pdf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https://rstudio-pubs-static.s3.amazonaws.com/352701_c09b6e55fa904d07a5c6453386c42596.html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https://grandesescolhas.com/acidez-volatil/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http://www.scielo.br/scielo.php?script=sci_arttext&amp;pid=S0101-20612015000100095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https://www.wine.com.br/winepedia/sommelier-wine/como-saber-qual-e-o-corpo-do-vinho/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https://www.deviante.com.br/noticias/ciencia/hipotese-nula-e-valor-p/</a:t>
            </a:r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</a:rPr>
              <a:t>LMS Code Academy Berlin</a:t>
            </a:r>
          </a:p>
        </p:txBody>
      </p:sp>
    </p:spTree>
    <p:extLst>
      <p:ext uri="{BB962C8B-B14F-4D97-AF65-F5344CB8AC3E}">
        <p14:creationId xmlns:p14="http://schemas.microsoft.com/office/powerpoint/2010/main" val="153196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4586C-9A65-EB41-9D5E-6E3F3188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2913"/>
            <a:ext cx="531495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1B114-8013-2444-A614-5E276A5E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713"/>
            <a:ext cx="12192000" cy="57292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5224"/>
                </a:solidFill>
              </a:rPr>
              <a:t>For this study, priority was given to the joint analysis of white and red wine samples.</a:t>
            </a:r>
          </a:p>
          <a:p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</a:rPr>
              <a:t>Although the separate analysis between red and white wine shows different results for certain variants, the study by type would take a very long time and the objective here is to achieve the production of </a:t>
            </a:r>
            <a:r>
              <a:rPr lang="en-US" i="1" dirty="0" err="1">
                <a:solidFill>
                  <a:srgbClr val="335224"/>
                </a:solidFill>
              </a:rPr>
              <a:t>Vinho</a:t>
            </a:r>
            <a:r>
              <a:rPr lang="en-US" i="1" dirty="0">
                <a:solidFill>
                  <a:srgbClr val="335224"/>
                </a:solidFill>
              </a:rPr>
              <a:t> Verde </a:t>
            </a:r>
            <a:r>
              <a:rPr lang="en-US" dirty="0">
                <a:solidFill>
                  <a:srgbClr val="335224"/>
                </a:solidFill>
              </a:rPr>
              <a:t>as a whole.</a:t>
            </a:r>
          </a:p>
          <a:p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</a:rPr>
              <a:t>The biggest differences observed in the variants between red and white wine were in fixed acidity, residual sugar and free sulfur dioxide.</a:t>
            </a:r>
          </a:p>
          <a:p>
            <a:endParaRPr lang="en-US" dirty="0">
              <a:solidFill>
                <a:srgbClr val="335224"/>
              </a:solidFill>
            </a:endParaRPr>
          </a:p>
          <a:p>
            <a:r>
              <a:rPr lang="en-US" dirty="0">
                <a:solidFill>
                  <a:srgbClr val="335224"/>
                </a:solidFill>
              </a:rPr>
              <a:t>The objective of the study is to observe which variants have the greater and lower influence on the final quality of the joint sample and whether they are correlated.</a:t>
            </a:r>
          </a:p>
        </p:txBody>
      </p:sp>
    </p:spTree>
    <p:extLst>
      <p:ext uri="{BB962C8B-B14F-4D97-AF65-F5344CB8AC3E}">
        <p14:creationId xmlns:p14="http://schemas.microsoft.com/office/powerpoint/2010/main" val="9218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336E4-A54A-AE45-8382-A369C92C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286250" cy="2432050"/>
          </a:xfrm>
        </p:spPr>
        <p:txBody>
          <a:bodyPr/>
          <a:lstStyle/>
          <a:p>
            <a:r>
              <a:rPr lang="en-US" dirty="0">
                <a:latin typeface="+mj-lt"/>
              </a:rPr>
              <a:t># 7, 8,9 : high quality</a:t>
            </a:r>
          </a:p>
          <a:p>
            <a:r>
              <a:rPr lang="en-US" dirty="0">
                <a:latin typeface="+mj-lt"/>
              </a:rPr>
              <a:t># 5,6: medium quality </a:t>
            </a:r>
          </a:p>
          <a:p>
            <a:r>
              <a:rPr lang="en-US" dirty="0">
                <a:latin typeface="+mj-lt"/>
              </a:rPr>
              <a:t># 3,4 : low quality </a:t>
            </a:r>
          </a:p>
        </p:txBody>
      </p:sp>
    </p:spTree>
    <p:extLst>
      <p:ext uri="{BB962C8B-B14F-4D97-AF65-F5344CB8AC3E}">
        <p14:creationId xmlns:p14="http://schemas.microsoft.com/office/powerpoint/2010/main" val="695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1722-8825-2F4A-A783-CD6281DE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4" y="379412"/>
            <a:ext cx="11987212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35224"/>
                </a:solidFill>
              </a:rPr>
              <a:t>1|  </a:t>
            </a:r>
            <a:r>
              <a:rPr lang="en-US" sz="4000" dirty="0">
                <a:solidFill>
                  <a:srgbClr val="335224"/>
                </a:solidFill>
              </a:rPr>
              <a:t>Special chemical characteristics of </a:t>
            </a:r>
            <a:r>
              <a:rPr lang="en-US" sz="4000" i="1" dirty="0" err="1">
                <a:solidFill>
                  <a:srgbClr val="335224"/>
                </a:solidFill>
              </a:rPr>
              <a:t>Vinho</a:t>
            </a:r>
            <a:r>
              <a:rPr lang="en-US" sz="4000" i="1" dirty="0">
                <a:solidFill>
                  <a:srgbClr val="335224"/>
                </a:solidFill>
              </a:rPr>
              <a:t> Verde</a:t>
            </a:r>
            <a:r>
              <a:rPr lang="en-US" sz="4000" dirty="0">
                <a:solidFill>
                  <a:srgbClr val="335224"/>
                </a:solidFill>
              </a:rPr>
              <a:t>.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C2A36-EA35-4847-81F4-5C0CCAEB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335224"/>
                </a:solidFill>
              </a:rPr>
              <a:t>The </a:t>
            </a:r>
            <a:r>
              <a:rPr lang="en-US" i="1" dirty="0" err="1">
                <a:solidFill>
                  <a:srgbClr val="335224"/>
                </a:solidFill>
              </a:rPr>
              <a:t>Vinho</a:t>
            </a:r>
            <a:r>
              <a:rPr lang="en-US" i="1" dirty="0">
                <a:solidFill>
                  <a:srgbClr val="335224"/>
                </a:solidFill>
              </a:rPr>
              <a:t> Verde</a:t>
            </a:r>
            <a:r>
              <a:rPr lang="en-US" dirty="0">
                <a:solidFill>
                  <a:srgbClr val="335224"/>
                </a:solidFill>
              </a:rPr>
              <a:t>, produced in the Demarcated Region of </a:t>
            </a:r>
            <a:r>
              <a:rPr lang="en-US" i="1" dirty="0" err="1">
                <a:solidFill>
                  <a:srgbClr val="335224"/>
                </a:solidFill>
              </a:rPr>
              <a:t>Vinhos</a:t>
            </a:r>
            <a:r>
              <a:rPr lang="en-US" i="1" dirty="0">
                <a:solidFill>
                  <a:srgbClr val="335224"/>
                </a:solidFill>
              </a:rPr>
              <a:t> Verdes</a:t>
            </a:r>
            <a:r>
              <a:rPr lang="en-US" dirty="0">
                <a:solidFill>
                  <a:srgbClr val="335224"/>
                </a:solidFill>
              </a:rPr>
              <a:t>, in Portugal, constitutes a denomination of controlled origin since September 18, 1908.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i="1" dirty="0">
                <a:solidFill>
                  <a:srgbClr val="335224"/>
                </a:solidFill>
              </a:rPr>
              <a:t>With moderate alcohol content</a:t>
            </a:r>
            <a:r>
              <a:rPr lang="en-US" dirty="0">
                <a:solidFill>
                  <a:srgbClr val="335224"/>
                </a:solidFill>
              </a:rPr>
              <a:t>, and therefore less caloric, </a:t>
            </a:r>
            <a:r>
              <a:rPr lang="en-US" i="1" dirty="0" err="1">
                <a:solidFill>
                  <a:srgbClr val="335224"/>
                </a:solidFill>
              </a:rPr>
              <a:t>Vinho</a:t>
            </a:r>
            <a:r>
              <a:rPr lang="en-US" i="1" dirty="0">
                <a:solidFill>
                  <a:srgbClr val="335224"/>
                </a:solidFill>
              </a:rPr>
              <a:t> Verde </a:t>
            </a:r>
            <a:r>
              <a:rPr lang="en-US" dirty="0">
                <a:solidFill>
                  <a:srgbClr val="335224"/>
                </a:solidFill>
              </a:rPr>
              <a:t>is a fruity wine, easy to drink, great as an aperitif or in harmony with light and balanced meals: salads, fish, seafood, white meats.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335224"/>
                </a:solidFill>
              </a:rPr>
              <a:t>Due to the edaphoclimatic characteristics found in this Demarcated Region, the wines produced, </a:t>
            </a:r>
            <a:r>
              <a:rPr lang="en-US" b="1" i="1" dirty="0">
                <a:solidFill>
                  <a:srgbClr val="335224"/>
                </a:solidFill>
              </a:rPr>
              <a:t>whether white or red</a:t>
            </a:r>
            <a:r>
              <a:rPr lang="en-US" dirty="0">
                <a:solidFill>
                  <a:srgbClr val="335224"/>
                </a:solidFill>
              </a:rPr>
              <a:t>, </a:t>
            </a:r>
            <a:r>
              <a:rPr lang="en-US" b="1" i="1" dirty="0">
                <a:solidFill>
                  <a:srgbClr val="335224"/>
                </a:solidFill>
              </a:rPr>
              <a:t>have a higher concentration of malic acid</a:t>
            </a:r>
            <a:r>
              <a:rPr lang="en-US" i="1" dirty="0">
                <a:solidFill>
                  <a:srgbClr val="335224"/>
                </a:solidFill>
              </a:rPr>
              <a:t> </a:t>
            </a:r>
            <a:r>
              <a:rPr lang="en-US" dirty="0">
                <a:solidFill>
                  <a:srgbClr val="335224"/>
                </a:solidFill>
              </a:rPr>
              <a:t>than is common in wines from other regions of Portugal, which accentuates their pleasant freshness.</a:t>
            </a:r>
          </a:p>
        </p:txBody>
      </p:sp>
    </p:spTree>
    <p:extLst>
      <p:ext uri="{BB962C8B-B14F-4D97-AF65-F5344CB8AC3E}">
        <p14:creationId xmlns:p14="http://schemas.microsoft.com/office/powerpoint/2010/main" val="28785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6FDDB-0C3B-D541-B715-57B1BC76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2"/>
            <a:ext cx="858678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335224"/>
                </a:solidFill>
              </a:rPr>
              <a:t>2|  </a:t>
            </a:r>
            <a:r>
              <a:rPr lang="en-US" sz="2800" dirty="0">
                <a:solidFill>
                  <a:srgbClr val="335224"/>
                </a:solidFill>
              </a:rPr>
              <a:t>Joint analysis of data on red and white wines datasets (covering the entire controlled region).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AD44904-8E0C-994B-8E3A-DEFED2288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595773"/>
              </p:ext>
            </p:extLst>
          </p:nvPr>
        </p:nvGraphicFramePr>
        <p:xfrm>
          <a:off x="0" y="1528763"/>
          <a:ext cx="12191998" cy="5329235"/>
        </p:xfrm>
        <a:graphic>
          <a:graphicData uri="http://schemas.openxmlformats.org/drawingml/2006/table">
            <a:tbl>
              <a:tblPr/>
              <a:tblGrid>
                <a:gridCol w="937846">
                  <a:extLst>
                    <a:ext uri="{9D8B030D-6E8A-4147-A177-3AD203B41FA5}">
                      <a16:colId xmlns:a16="http://schemas.microsoft.com/office/drawing/2014/main" val="58505777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81791130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78950545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58506815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55345617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88856456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094076821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73839275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765000774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93281763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97693360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684015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667493273"/>
                    </a:ext>
                  </a:extLst>
                </a:gridCol>
              </a:tblGrid>
              <a:tr h="905961">
                <a:tc>
                  <a:txBody>
                    <a:bodyPr/>
                    <a:lstStyle/>
                    <a:p>
                      <a:pPr algn="r" fontAlgn="ctr"/>
                      <a:endParaRPr lang="pt-BR" sz="1100" b="1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fixed acidity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volatile acidity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citric acid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residual sugar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chlorides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free sulfur dioxide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total sulfur dioxide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density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pH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sulphates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alcohol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noProof="0">
                          <a:effectLst/>
                        </a:rPr>
                        <a:t>quality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7426"/>
                  </a:ext>
                </a:extLst>
              </a:tr>
              <a:tr h="696893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count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1599.000000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54859"/>
                  </a:ext>
                </a:extLst>
              </a:tr>
              <a:tr h="48782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mean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8.319637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0.527821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0.270976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2.538806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0.087467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15.874922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46.467792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0.996747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3.311113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0.658149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10.422983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  <a:highlight>
                            <a:srgbClr val="FFFF00"/>
                          </a:highlight>
                        </a:rPr>
                        <a:t>5.636023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64304"/>
                  </a:ext>
                </a:extLst>
              </a:tr>
              <a:tr h="5903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std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1.741096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0.179060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0.194801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1.409928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0.047065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10.460157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32.895324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0.001887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0.154386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0.169507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1.065668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  <a:highlight>
                            <a:srgbClr val="FFFF00"/>
                          </a:highlight>
                        </a:rPr>
                        <a:t>0.807569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685865"/>
                  </a:ext>
                </a:extLst>
              </a:tr>
              <a:tr h="48782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min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4.600000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0.120000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0.012000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6.000000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0.990070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2.740000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0.330000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8.400000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  <a:highlight>
                            <a:srgbClr val="FFFF00"/>
                          </a:highlight>
                        </a:rPr>
                        <a:t>3.000000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8799"/>
                  </a:ext>
                </a:extLst>
              </a:tr>
              <a:tr h="48782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25%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7.100000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0.390000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0.090000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1.900000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0.070000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7.000000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0.995600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3.210000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0.550000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9.500000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5.000000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48318"/>
                  </a:ext>
                </a:extLst>
              </a:tr>
              <a:tr h="48782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50%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7.900000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0.520000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0.260000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2.200000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0.079000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14.000000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38.000000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0.996750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3.310000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0.620000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10.200000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6.000000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234769"/>
                  </a:ext>
                </a:extLst>
              </a:tr>
              <a:tr h="48782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75%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9.200000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0.640000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0.420000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2.600000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0.090000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21.000000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62.000000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0.997835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3.400000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0.730000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11.100000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6.000000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06908"/>
                  </a:ext>
                </a:extLst>
              </a:tr>
              <a:tr h="696893"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>
                          <a:effectLst/>
                        </a:rPr>
                        <a:t>max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15.900000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1.580000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15.500000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0.611000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72.000000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289.000000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1.003690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4.010000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>
                          <a:effectLst/>
                        </a:rPr>
                        <a:t>14.900000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noProof="0" dirty="0">
                          <a:effectLst/>
                          <a:highlight>
                            <a:srgbClr val="FFFF00"/>
                          </a:highlight>
                        </a:rPr>
                        <a:t>8.000000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47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75C63-C468-014A-8DA6-F691E5CA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459"/>
            <a:ext cx="10722932" cy="1325563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335224"/>
                </a:solidFill>
              </a:rPr>
              <a:t>2|  </a:t>
            </a:r>
            <a:r>
              <a:rPr lang="en-US" sz="2500" dirty="0">
                <a:solidFill>
                  <a:srgbClr val="335224"/>
                </a:solidFill>
              </a:rPr>
              <a:t>Outliers in High Label Wines </a:t>
            </a:r>
            <a:endParaRPr lang="en-US" sz="2500" dirty="0"/>
          </a:p>
        </p:txBody>
      </p:sp>
      <p:graphicFrame>
        <p:nvGraphicFramePr>
          <p:cNvPr id="16" name="Espaço Reservado para Conteúdo 15">
            <a:extLst>
              <a:ext uri="{FF2B5EF4-FFF2-40B4-BE49-F238E27FC236}">
                <a16:creationId xmlns:a16="http://schemas.microsoft.com/office/drawing/2014/main" id="{393AD162-B742-1841-968A-A6322B142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752322"/>
              </p:ext>
            </p:extLst>
          </p:nvPr>
        </p:nvGraphicFramePr>
        <p:xfrm>
          <a:off x="0" y="2357438"/>
          <a:ext cx="12191998" cy="4500561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11979690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361626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678985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26574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3462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887921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473976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236891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00375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37089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317819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381400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1853107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38842255"/>
                    </a:ext>
                  </a:extLst>
                </a:gridCol>
              </a:tblGrid>
              <a:tr h="1285876">
                <a:tc>
                  <a:txBody>
                    <a:bodyPr/>
                    <a:lstStyle/>
                    <a:p>
                      <a:pPr algn="r" fontAlgn="ctr"/>
                      <a:endParaRPr lang="pt-BR" sz="1400" b="1" dirty="0"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fixed acidity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volatile acidity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citric acid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residual sugar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chlorides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free sulfur dioxide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total sulfur dioxide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pH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sulphates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alcohol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noProof="0">
                          <a:effectLst/>
                          <a:latin typeface="+mj-lt"/>
                        </a:rPr>
                        <a:t>quality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noProof="0" dirty="0" err="1">
                          <a:effectLst/>
                          <a:latin typeface="+mj-lt"/>
                        </a:rPr>
                        <a:t>quality_label</a:t>
                      </a:r>
                      <a:endParaRPr lang="en-US" sz="1400" b="1" noProof="0" dirty="0"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867358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dirty="0">
                          <a:effectLst/>
                          <a:latin typeface="+mj-lt"/>
                        </a:rPr>
                        <a:t>774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9.1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10.6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0.035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28.0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124.0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0.99700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3.20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10.4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06142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dirty="0">
                          <a:effectLst/>
                          <a:latin typeface="+mj-lt"/>
                        </a:rPr>
                        <a:t>820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6.6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1.6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24.0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85.0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0.98965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3.41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0.61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12.4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42514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dirty="0">
                          <a:effectLst/>
                          <a:latin typeface="+mj-lt"/>
                        </a:rPr>
                        <a:t>827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7.4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0.031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27.0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139.0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0.99055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3.28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12.5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71131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dirty="0">
                          <a:effectLst/>
                          <a:latin typeface="+mj-lt"/>
                        </a:rPr>
                        <a:t>876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6.9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4.2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0.018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57.0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119.0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0.98980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3.28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12.7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51359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dirty="0">
                          <a:effectLst/>
                          <a:latin typeface="+mj-lt"/>
                        </a:rPr>
                        <a:t>1605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7.1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0.032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31.0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113.0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0.99030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3.37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0.42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12.9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dirty="0"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321886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4B73C8-171A-554B-BE2F-FD61C06441B4}"/>
              </a:ext>
            </a:extLst>
          </p:cNvPr>
          <p:cNvSpPr txBox="1"/>
          <p:nvPr/>
        </p:nvSpPr>
        <p:spPr>
          <a:xfrm>
            <a:off x="0" y="1506022"/>
            <a:ext cx="965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5224"/>
                </a:solidFill>
                <a:latin typeface="+mj-lt"/>
              </a:rPr>
              <a:t># </a:t>
            </a:r>
            <a:r>
              <a:rPr lang="en-US" sz="2000" dirty="0" err="1">
                <a:solidFill>
                  <a:srgbClr val="335224"/>
                </a:solidFill>
                <a:latin typeface="+mj-lt"/>
              </a:rPr>
              <a:t>df_wines</a:t>
            </a:r>
            <a:r>
              <a:rPr lang="en-US" sz="2000" dirty="0">
                <a:solidFill>
                  <a:srgbClr val="335224"/>
                </a:solidFill>
                <a:latin typeface="+mj-lt"/>
              </a:rPr>
              <a:t>[(</a:t>
            </a:r>
            <a:r>
              <a:rPr lang="en-US" sz="2000" dirty="0" err="1">
                <a:solidFill>
                  <a:srgbClr val="335224"/>
                </a:solidFill>
                <a:latin typeface="+mj-lt"/>
              </a:rPr>
              <a:t>df_wines</a:t>
            </a:r>
            <a:r>
              <a:rPr lang="en-US" sz="2000" dirty="0">
                <a:solidFill>
                  <a:srgbClr val="335224"/>
                </a:solidFill>
                <a:latin typeface="+mj-lt"/>
              </a:rPr>
              <a:t>['quality'] &gt; 8 )]  </a:t>
            </a:r>
            <a:r>
              <a:rPr lang="en-US" sz="2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 The result was 5 outliers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672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15806-6525-C14D-A1FB-F6F1328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736"/>
            <a:ext cx="3328989" cy="23780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35224"/>
                </a:solidFill>
              </a:rPr>
              <a:t>3|  </a:t>
            </a:r>
            <a:r>
              <a:rPr lang="en-US" sz="2200" dirty="0">
                <a:solidFill>
                  <a:srgbClr val="335224"/>
                </a:solidFill>
              </a:rPr>
              <a:t>Correlation matrix to identify the most influential variable factors in wine quality.</a:t>
            </a:r>
            <a:br>
              <a:rPr lang="en-US" dirty="0">
                <a:solidFill>
                  <a:srgbClr val="335224"/>
                </a:solidFill>
              </a:rPr>
            </a:b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7E9E4-E925-EF45-ADBB-31D89D384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21" y="0"/>
            <a:ext cx="8985079" cy="6858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B6E029-42CA-A44F-96BE-5D5E50D903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1" y="87416"/>
            <a:ext cx="8758237" cy="6684859"/>
          </a:xfrm>
          <a:prstGeom prst="rect">
            <a:avLst/>
          </a:prstGeom>
          <a:noFill/>
          <a:effectLst>
            <a:glow rad="228600">
              <a:schemeClr val="accent5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0B364C1-545B-1249-B205-EFCE8471B697}"/>
              </a:ext>
            </a:extLst>
          </p:cNvPr>
          <p:cNvCxnSpPr>
            <a:cxnSpLocks/>
          </p:cNvCxnSpPr>
          <p:nvPr/>
        </p:nvCxnSpPr>
        <p:spPr>
          <a:xfrm flipV="1">
            <a:off x="8715376" y="5629275"/>
            <a:ext cx="0" cy="942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CB530FE-4283-3341-BBB9-4AB3B50AF6F2}"/>
              </a:ext>
            </a:extLst>
          </p:cNvPr>
          <p:cNvCxnSpPr>
            <a:cxnSpLocks/>
          </p:cNvCxnSpPr>
          <p:nvPr/>
        </p:nvCxnSpPr>
        <p:spPr>
          <a:xfrm flipV="1">
            <a:off x="7110414" y="5629275"/>
            <a:ext cx="0" cy="942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56D2C0-4A15-EB49-928D-C87395171E66}"/>
              </a:ext>
            </a:extLst>
          </p:cNvPr>
          <p:cNvCxnSpPr>
            <a:cxnSpLocks/>
          </p:cNvCxnSpPr>
          <p:nvPr/>
        </p:nvCxnSpPr>
        <p:spPr>
          <a:xfrm flipV="1">
            <a:off x="5495926" y="5629275"/>
            <a:ext cx="0" cy="942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DE69A7C-F216-D044-A1BD-A0902F149D7B}"/>
              </a:ext>
            </a:extLst>
          </p:cNvPr>
          <p:cNvCxnSpPr>
            <a:cxnSpLocks/>
          </p:cNvCxnSpPr>
          <p:nvPr/>
        </p:nvCxnSpPr>
        <p:spPr>
          <a:xfrm flipV="1">
            <a:off x="3924301" y="5629275"/>
            <a:ext cx="0" cy="9429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91D627-17E7-B64B-B3A3-0E4847A18061}"/>
              </a:ext>
            </a:extLst>
          </p:cNvPr>
          <p:cNvSpPr txBox="1"/>
          <p:nvPr/>
        </p:nvSpPr>
        <p:spPr>
          <a:xfrm>
            <a:off x="5495926" y="603294"/>
            <a:ext cx="4229089" cy="175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i="1" dirty="0">
                <a:latin typeface="+mj-lt"/>
              </a:rPr>
              <a:t>Volatile Acidity </a:t>
            </a:r>
            <a:r>
              <a:rPr lang="en-US" sz="1400" dirty="0">
                <a:latin typeface="+mj-lt"/>
              </a:rPr>
              <a:t>– Low/Neg Correlation to Quality </a:t>
            </a:r>
          </a:p>
          <a:p>
            <a:pPr>
              <a:lnSpc>
                <a:spcPct val="200000"/>
              </a:lnSpc>
            </a:pPr>
            <a:r>
              <a:rPr lang="en-US" sz="1400" i="1" dirty="0">
                <a:latin typeface="+mj-lt"/>
              </a:rPr>
              <a:t>Chlorides</a:t>
            </a:r>
            <a:r>
              <a:rPr lang="en-US" sz="1400" dirty="0">
                <a:latin typeface="+mj-lt"/>
              </a:rPr>
              <a:t> – Low/Neg Correlation to Quality </a:t>
            </a:r>
            <a:r>
              <a:rPr lang="en-US" sz="1400" i="1" dirty="0">
                <a:latin typeface="+mj-lt"/>
              </a:rPr>
              <a:t>Density </a:t>
            </a:r>
            <a:r>
              <a:rPr lang="en-US" sz="1400" dirty="0">
                <a:latin typeface="+mj-lt"/>
              </a:rPr>
              <a:t>– Low/Neg Correlation to Quality </a:t>
            </a:r>
            <a:r>
              <a:rPr lang="en-US" sz="1400" i="1" dirty="0">
                <a:latin typeface="+mj-lt"/>
              </a:rPr>
              <a:t>Alcohol</a:t>
            </a:r>
            <a:r>
              <a:rPr lang="en-US" sz="1400" dirty="0">
                <a:latin typeface="+mj-lt"/>
              </a:rPr>
              <a:t> – High/Positive Correlation to Quality </a:t>
            </a:r>
          </a:p>
        </p:txBody>
      </p:sp>
    </p:spTree>
    <p:extLst>
      <p:ext uri="{BB962C8B-B14F-4D97-AF65-F5344CB8AC3E}">
        <p14:creationId xmlns:p14="http://schemas.microsoft.com/office/powerpoint/2010/main" val="28076649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1961</Words>
  <Application>Microsoft Macintosh PowerPoint</Application>
  <PresentationFormat>Widescreen</PresentationFormat>
  <Paragraphs>541</Paragraphs>
  <Slides>24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Posterama</vt:lpstr>
      <vt:lpstr>Times New Roman</vt:lpstr>
      <vt:lpstr>SineVTI</vt:lpstr>
      <vt:lpstr>Mentor: Akshansh Singh  Student: Bruno Bernardo Nascimento dos Santos </vt:lpstr>
      <vt:lpstr>Topics at a glance </vt:lpstr>
      <vt:lpstr>Methodology </vt:lpstr>
      <vt:lpstr>Apresentação do PowerPoint</vt:lpstr>
      <vt:lpstr>1|  Special chemical characteristics of Vinho Verde. </vt:lpstr>
      <vt:lpstr>2|  Joint analysis of data on red and white wines datasets (covering the entire controlled region). </vt:lpstr>
      <vt:lpstr>2|  Outliers in High Label Wines </vt:lpstr>
      <vt:lpstr>3|  Correlation matrix to identify the most influential variable factors in wine quality. </vt:lpstr>
      <vt:lpstr>Apresentação do PowerPoint</vt:lpstr>
      <vt:lpstr>4|  ANOVA test (p-value) to confirm the identified variable.  T-test: If mean volatile acidity levels may vary significantly among the low, medium and high-quality wines and if there is significant negative correlation between them. </vt:lpstr>
      <vt:lpstr>4|  ANOVA test (p-value) to confirm the identified variable.  T-test: If mean chlorides levels may vary significantly among the low, medium and high-quality wines and if there is significant negative correlation between them. </vt:lpstr>
      <vt:lpstr>4|  ANOVA test (p-value) to confirm the identified variable.  T-test: If mean density levels may vary significantly among the low, medium and high-quality wines and if there is significant negative correlation between them. </vt:lpstr>
      <vt:lpstr>4|  ANOVA test (p-value) to confirm the identified variable.  T-test: If mean alcohol levels may vary significantly among the low, medium and high-quality wines and if there is significant negative correlation between them. </vt:lpstr>
      <vt:lpstr>5| Volatile Acidity  Multivariate Analysis Plots  </vt:lpstr>
      <vt:lpstr>5| Chlorides Multivariate Analysis Plots  </vt:lpstr>
      <vt:lpstr>5| Density - Multivariate Analysis Plots  </vt:lpstr>
      <vt:lpstr>5| Alcohol  Multivariate Analysis Plots  </vt:lpstr>
      <vt:lpstr>5| Alcohol   Multivariate Analysis Plots  </vt:lpstr>
      <vt:lpstr>6|  Conclusions </vt:lpstr>
      <vt:lpstr>6|  Conclusions </vt:lpstr>
      <vt:lpstr>6|  Conclusions </vt:lpstr>
      <vt:lpstr>6|  Conclusions </vt:lpstr>
      <vt:lpstr>Apresentação do PowerPoint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Bernardo Nascimento dos Santos</dc:creator>
  <cp:lastModifiedBy>Bruno Bernardo Nascimento dos Santos</cp:lastModifiedBy>
  <cp:revision>40</cp:revision>
  <dcterms:created xsi:type="dcterms:W3CDTF">2021-05-07T17:22:01Z</dcterms:created>
  <dcterms:modified xsi:type="dcterms:W3CDTF">2021-05-10T09:43:45Z</dcterms:modified>
</cp:coreProperties>
</file>