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85AC1-6DD3-407B-860E-7BDE91E366B1}" v="459" dt="2018-07-05T15:16:35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arvalho Trindade" userId="b6bbdaf3-46f0-4844-90b2-9c70fe998e0c" providerId="ADAL" clId="{9A585AC1-6DD3-407B-860E-7BDE91E366B1}"/>
    <pc:docChg chg="custSel addSld modSld">
      <pc:chgData name="Bernardo Carvalho Trindade" userId="b6bbdaf3-46f0-4844-90b2-9c70fe998e0c" providerId="ADAL" clId="{9A585AC1-6DD3-407B-860E-7BDE91E366B1}" dt="2018-07-05T15:16:35.783" v="458" actId="20577"/>
      <pc:docMkLst>
        <pc:docMk/>
      </pc:docMkLst>
      <pc:sldChg chg="modSp add">
        <pc:chgData name="Bernardo Carvalho Trindade" userId="b6bbdaf3-46f0-4844-90b2-9c70fe998e0c" providerId="ADAL" clId="{9A585AC1-6DD3-407B-860E-7BDE91E366B1}" dt="2018-07-05T15:13:59.475" v="77" actId="20577"/>
        <pc:sldMkLst>
          <pc:docMk/>
          <pc:sldMk cId="1589232481" sldId="261"/>
        </pc:sldMkLst>
        <pc:spChg chg="mod">
          <ac:chgData name="Bernardo Carvalho Trindade" userId="b6bbdaf3-46f0-4844-90b2-9c70fe998e0c" providerId="ADAL" clId="{9A585AC1-6DD3-407B-860E-7BDE91E366B1}" dt="2018-07-05T15:13:32.672" v="8" actId="20577"/>
          <ac:spMkLst>
            <pc:docMk/>
            <pc:sldMk cId="1589232481" sldId="261"/>
            <ac:spMk id="2" creationId="{50B0B187-F97E-4775-80F7-4C879380946A}"/>
          </ac:spMkLst>
        </pc:spChg>
        <pc:spChg chg="mod">
          <ac:chgData name="Bernardo Carvalho Trindade" userId="b6bbdaf3-46f0-4844-90b2-9c70fe998e0c" providerId="ADAL" clId="{9A585AC1-6DD3-407B-860E-7BDE91E366B1}" dt="2018-07-05T15:13:59.475" v="77" actId="20577"/>
          <ac:spMkLst>
            <pc:docMk/>
            <pc:sldMk cId="1589232481" sldId="261"/>
            <ac:spMk id="3" creationId="{7332394E-14F4-4F53-A8A0-72764F4F8A8D}"/>
          </ac:spMkLst>
        </pc:spChg>
      </pc:sldChg>
      <pc:sldChg chg="modSp add">
        <pc:chgData name="Bernardo Carvalho Trindade" userId="b6bbdaf3-46f0-4844-90b2-9c70fe998e0c" providerId="ADAL" clId="{9A585AC1-6DD3-407B-860E-7BDE91E366B1}" dt="2018-07-05T15:16:35.783" v="458" actId="20577"/>
        <pc:sldMkLst>
          <pc:docMk/>
          <pc:sldMk cId="1621190005" sldId="262"/>
        </pc:sldMkLst>
        <pc:spChg chg="mod">
          <ac:chgData name="Bernardo Carvalho Trindade" userId="b6bbdaf3-46f0-4844-90b2-9c70fe998e0c" providerId="ADAL" clId="{9A585AC1-6DD3-407B-860E-7BDE91E366B1}" dt="2018-07-05T15:14:18.123" v="86" actId="20577"/>
          <ac:spMkLst>
            <pc:docMk/>
            <pc:sldMk cId="1621190005" sldId="262"/>
            <ac:spMk id="2" creationId="{4087A291-9E51-4FD7-BD26-8EF288D317E8}"/>
          </ac:spMkLst>
        </pc:spChg>
        <pc:spChg chg="mod">
          <ac:chgData name="Bernardo Carvalho Trindade" userId="b6bbdaf3-46f0-4844-90b2-9c70fe998e0c" providerId="ADAL" clId="{9A585AC1-6DD3-407B-860E-7BDE91E366B1}" dt="2018-07-05T15:16:35.783" v="458" actId="20577"/>
          <ac:spMkLst>
            <pc:docMk/>
            <pc:sldMk cId="1621190005" sldId="262"/>
            <ac:spMk id="3" creationId="{FD0273C9-8613-443B-88CC-40C0C671C4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8866-D1CD-4B94-A1D5-EDE637F9D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E008C-1504-455B-9B76-E56B70ECE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9ABD-06A6-4E85-9B3C-08004EE6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97A2-EC17-4CC8-9DBC-466E6A58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5462-9C40-48DB-B719-2A771468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5DC7-6336-4727-B95D-D066C77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BCBF3-7616-4C1B-BE40-DC75343B7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88CF-1E39-489E-AF8E-C53FE2E0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8104-3C05-4A53-BF89-E7DD5707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0FEC-A610-49EE-9495-D9BBC760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CBC8B-68F8-48F5-8B23-A82A6A7E2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29E7-77C0-4A30-8442-D7B36E9B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3D4A-5419-458D-B357-50C53B53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03AD-E410-48B1-AE88-CCB76478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00FB-1609-4DFF-A0A7-B19C0F0D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2FB-74D8-4CC4-8111-0C836B3E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0CDE-4AE5-453F-BCC5-F7255332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1F83-3E7D-43A3-9B3F-901030D3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BF85-A478-461E-A154-D602DF41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C089-9D36-483B-837B-ABA831E2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51E6-8CD0-474A-B451-9D927425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D272B-E5DE-4A10-A99E-CAB2E81E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816E-149D-4F59-8029-337C9B7D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897A-4467-405F-A6A1-D8FD4470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5B4A-F88A-429D-B343-58E7D7CD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C32A-68D5-4BBE-8A29-E2A9183B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BF39-574F-4136-9BC4-04D651C10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59A9F-9486-4EBA-B4C8-C319080B8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14D3-4093-4E3E-A06B-7E72821F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3FF9-05CA-4836-874F-971E0D28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EC50A-56F4-4F12-BDC1-F9CBD754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B0A0-0710-43EA-A5DE-772310E2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1209-1766-47A0-AF9D-9E409C5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20B7-DBCC-4FA7-87CB-985629A5F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87ED3-2093-445E-B00D-7669CF175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56446-3E77-483F-926A-791228F0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1BC9E-63CD-4570-B56B-0FE679DC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692D7-01F1-48BC-BE1B-B53BFE46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C31BF-1E82-4434-9B09-F60FB12F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D519-B53B-44DE-BFAE-3580400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0327D-65A1-4C08-8B83-4C84AB52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D611E-2130-44AA-A039-DB500369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F51F-AF20-4093-AAE1-2A6FB2CD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94BBC-7E0A-43AD-A558-D6787B2D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23385-9746-40F1-9ECA-70A9E722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64A37-D860-424E-821E-841B5277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9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05C2-C01C-4927-AF12-74BB098C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B186-DD63-48AA-8560-84D500AB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AD962-E4B5-4BFE-82C4-A9D0E6AD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3F0DB-E23B-49B9-BDD5-991657E9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3E73E-AD97-4DD6-A838-6E59EB47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22EF7-7673-42E9-99FE-220E7818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842E-E951-4519-BFCF-9F42EACC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6B7E6-9026-4E3F-BD75-D644842F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E21D6-3A03-4D37-A7AA-34EDD4E3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8F40A-8852-488A-BE43-FEB2E3AF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11DFF-E800-418E-BF52-F073DF0C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48002-E56A-4B39-926B-53FC27C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37BFE-760F-4327-B2E8-14553DEC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3B32-AEBA-40CB-90B6-0F39A65A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8575D-FAC2-40CD-83D0-A95E5060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0059-1F34-45A7-9A53-AE17A01642EC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5AD4-F03B-4D26-8F0F-E5CB54E7A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5727-5930-47EE-B42E-22537831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EB3D-921D-47EE-9E1B-E69F2AD3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B2D-ADDC-41AA-BC0D-843F4DA04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Training – pointers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AE0C3-C212-4791-8C18-45F40D928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Bernardo Trindade</a:t>
            </a:r>
          </a:p>
          <a:p>
            <a:r>
              <a:rPr lang="en-US" dirty="0"/>
              <a:t>07/05/2018</a:t>
            </a:r>
          </a:p>
        </p:txBody>
      </p:sp>
    </p:spTree>
    <p:extLst>
      <p:ext uri="{BB962C8B-B14F-4D97-AF65-F5344CB8AC3E}">
        <p14:creationId xmlns:p14="http://schemas.microsoft.com/office/powerpoint/2010/main" val="15680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161F-B7C6-4C41-A5E9-373DA186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07EE-4E6B-4004-994C-DDB2FB05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confusing</a:t>
            </a:r>
          </a:p>
          <a:p>
            <a:r>
              <a:rPr lang="en-US" dirty="0"/>
              <a:t>Memory address of variable, i.e. where its value is stored.</a:t>
            </a:r>
          </a:p>
          <a:p>
            <a:r>
              <a:rPr lang="en-US" dirty="0"/>
              <a:t>Useful when you want variable to be accessed and modified from multiple functions, classes, and so on.</a:t>
            </a:r>
          </a:p>
          <a:p>
            <a:r>
              <a:rPr lang="en-US" dirty="0"/>
              <a:t>By having multiple parts of the code looking at the same variable, you avoid creating useless copies of it.</a:t>
            </a:r>
          </a:p>
          <a:p>
            <a:pPr lvl="1"/>
            <a:r>
              <a:rPr lang="en-US" dirty="0"/>
              <a:t>E.g. if running a stochastic simulation, no need to copy 1,000 times that 10^4 by 10^4 matrix – only pointer is copied.</a:t>
            </a:r>
          </a:p>
          <a:p>
            <a:pPr lvl="1"/>
            <a:r>
              <a:rPr lang="en-US" dirty="0"/>
              <a:t>Saves time.</a:t>
            </a:r>
          </a:p>
          <a:p>
            <a:pPr lvl="1"/>
            <a:r>
              <a:rPr lang="en-US" dirty="0"/>
              <a:t>Saves memory.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BD1E2-564B-4360-BA4A-D4E600C8D4C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DC4B0D-21C6-4176-A781-8192B293868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544961-FB27-4239-90C8-293012DB2A6C}"/>
                </a:ext>
              </a:extLst>
            </p:cNvPr>
            <p:cNvSpPr/>
            <p:nvPr/>
          </p:nvSpPr>
          <p:spPr>
            <a:xfrm>
              <a:off x="1913883" y="2011680"/>
              <a:ext cx="8059432" cy="3013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    First things first!    </a:t>
              </a:r>
            </a:p>
            <a:p>
              <a:endParaRPr lang="en-US" sz="2800" dirty="0">
                <a:solidFill>
                  <a:schemeClr val="tx1"/>
                </a:solidFill>
              </a:endParaRPr>
            </a:p>
            <a:p>
              <a:r>
                <a:rPr lang="en-US" sz="2800" dirty="0">
                  <a:solidFill>
                    <a:schemeClr val="tx1"/>
                  </a:solidFill>
                </a:rPr>
                <a:t>    Open Ubuntu terminal</a:t>
              </a:r>
            </a:p>
            <a:p>
              <a:r>
                <a:rPr lang="en-US" sz="2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   Type:    </a:t>
              </a:r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sudo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apt-get install vim valgrind </a:t>
              </a:r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valkyrie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800" dirty="0">
                  <a:solidFill>
                    <a:schemeClr val="tx1"/>
                  </a:solidFill>
                </a:rPr>
                <a:t>    Press enter.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35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F0C5-A85F-4958-967F-16F8AA0F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2B74-1A95-4163-B72A-50C238A8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1: </a:t>
            </a:r>
            <a:r>
              <a:rPr lang="en-US" dirty="0" err="1"/>
              <a:t>nullptr</a:t>
            </a:r>
            <a:r>
              <a:rPr lang="en-US" dirty="0"/>
              <a:t> means a pointer that explicitly points nowhere. It is good practice to initialize pointers with </a:t>
            </a:r>
            <a:r>
              <a:rPr lang="en-US" dirty="0" err="1"/>
              <a:t>nullptr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4ADF89-CE56-4A70-AED1-C1360C6F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02772"/>
              </p:ext>
            </p:extLst>
          </p:nvPr>
        </p:nvGraphicFramePr>
        <p:xfrm>
          <a:off x="1239519" y="2404722"/>
          <a:ext cx="101142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378">
                  <a:extLst>
                    <a:ext uri="{9D8B030D-6E8A-4147-A177-3AD203B41FA5}">
                      <a16:colId xmlns:a16="http://schemas.microsoft.com/office/drawing/2014/main" val="2911908401"/>
                    </a:ext>
                  </a:extLst>
                </a:gridCol>
                <a:gridCol w="5343611">
                  <a:extLst>
                    <a:ext uri="{9D8B030D-6E8A-4147-A177-3AD203B41FA5}">
                      <a16:colId xmlns:a16="http://schemas.microsoft.com/office/drawing/2014/main" val="3058996979"/>
                    </a:ext>
                  </a:extLst>
                </a:gridCol>
                <a:gridCol w="3676292">
                  <a:extLst>
                    <a:ext uri="{9D8B030D-6E8A-4147-A177-3AD203B41FA5}">
                      <a16:colId xmlns:a16="http://schemas.microsoft.com/office/drawing/2014/main" val="129809343"/>
                    </a:ext>
                  </a:extLst>
                </a:gridCol>
              </a:tblGrid>
              <a:tr h="347279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3330"/>
                  </a:ext>
                </a:extLst>
              </a:tr>
              <a:tr h="599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pointer variable, i.e. variable that will hold a 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double * </a:t>
                      </a:r>
                      <a:r>
                        <a:rPr lang="en-US" dirty="0" err="1"/>
                        <a:t>pointer_var</a:t>
                      </a:r>
                      <a:r>
                        <a:rPr lang="en-US" dirty="0"/>
                        <a:t> = </a:t>
                      </a:r>
                      <a:r>
                        <a:rPr lang="en-US" b="1" dirty="0"/>
                        <a:t>nullptr</a:t>
                      </a:r>
                      <a:r>
                        <a:rPr lang="en-US" b="0" baseline="30000" dirty="0"/>
                        <a:t>1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74411"/>
                  </a:ext>
                </a:extLst>
              </a:tr>
              <a:tr h="599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get memory address of a variable, aka its reference.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double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regular_var</a:t>
                      </a:r>
                      <a:r>
                        <a:rPr lang="en-US" dirty="0"/>
                        <a:t> = 5.;</a:t>
                      </a:r>
                    </a:p>
                    <a:p>
                      <a:r>
                        <a:rPr lang="en-US" b="1" dirty="0"/>
                        <a:t>double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pointer_var</a:t>
                      </a:r>
                      <a:r>
                        <a:rPr lang="en-US" dirty="0"/>
                        <a:t> = &amp;</a:t>
                      </a:r>
                      <a:r>
                        <a:rPr lang="en-US" dirty="0" err="1"/>
                        <a:t>regular_var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25104"/>
                  </a:ext>
                </a:extLst>
              </a:tr>
              <a:tr h="599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dereference pointer variable, i.e. to get value of what is stored in that 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double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regular_var</a:t>
                      </a:r>
                      <a:r>
                        <a:rPr lang="en-US" dirty="0"/>
                        <a:t> = *</a:t>
                      </a:r>
                      <a:r>
                        <a:rPr lang="en-US" dirty="0" err="1"/>
                        <a:t>pointer_var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8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78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D744-5324-47B5-91C8-2562F4E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4817-C367-45C1-A966-080B6296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Way of allocating memory alternate to static allocation (e.g. </a:t>
            </a:r>
            <a:r>
              <a:rPr lang="en-US" b="1" dirty="0"/>
              <a:t>double </a:t>
            </a:r>
            <a:r>
              <a:rPr lang="en-US" dirty="0" err="1"/>
              <a:t>my_array</a:t>
            </a:r>
            <a:r>
              <a:rPr lang="en-US" dirty="0"/>
              <a:t>[5]) to be used only when needed.</a:t>
            </a:r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u="sng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dirty="0"/>
              <a:t>Use if you need to create the pointer variable (or array) when you still don’t know what its length is going to be.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7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MyHugeClass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ptr_to_my_object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createHugeObject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ptr_to_my_object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arg2);   </a:t>
            </a:r>
            <a:r>
              <a:rPr lang="en-US" sz="1700" dirty="0">
                <a:sym typeface="Wingdings" panose="05000000000000000000" pitchFamily="2" charset="2"/>
              </a:rPr>
              <a:t></a:t>
            </a:r>
            <a:r>
              <a:rPr lang="en-US" sz="1700" dirty="0"/>
              <a:t> function that creates object and stores it in pointer variable </a:t>
            </a:r>
            <a:r>
              <a:rPr lang="en-US" sz="1700" dirty="0" err="1"/>
              <a:t>ptr_to_my_object</a:t>
            </a:r>
            <a:r>
              <a:rPr lang="en-US" sz="1700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ptr_to_my_object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doThisOrThat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  <a:r>
              <a:rPr lang="en-US" sz="1700" dirty="0">
                <a:sym typeface="Wingdings" panose="05000000000000000000" pitchFamily="2" charset="2"/>
              </a:rPr>
              <a:t></a:t>
            </a:r>
            <a:r>
              <a:rPr lang="en-US" sz="1700" dirty="0"/>
              <a:t> do something useful with </a:t>
            </a:r>
            <a:r>
              <a:rPr lang="en-US" sz="1700" dirty="0" err="1"/>
              <a:t>ptr_to_my_object</a:t>
            </a:r>
            <a:r>
              <a:rPr lang="en-US" sz="1700" dirty="0"/>
              <a:t>.</a:t>
            </a:r>
            <a:endParaRPr lang="en-US" sz="900" dirty="0"/>
          </a:p>
          <a:p>
            <a:endParaRPr lang="en-US" sz="1300" dirty="0"/>
          </a:p>
          <a:p>
            <a:r>
              <a:rPr lang="en-US" dirty="0"/>
              <a:t>Remember, with static allocation the array is deleted at the end of the scope (for-loop, if-statement, function, etc.). If you don’t want that to happen, use dynamic memory allocation.</a:t>
            </a:r>
          </a:p>
          <a:p>
            <a:r>
              <a:rPr lang="en-US" dirty="0"/>
              <a:t>C equivalent to “new” is a function called “</a:t>
            </a:r>
            <a:r>
              <a:rPr lang="en-US" u="sng" dirty="0"/>
              <a:t>malloc</a:t>
            </a:r>
            <a:r>
              <a:rPr lang="en-US" dirty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35AE-6ABB-453A-8DDB-BFDCD2F1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D6E1-4B63-46A5-A398-234FEFA0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problem with the code below?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r &lt; 10000000000; ++r)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 = new double[1000000]; 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volumes[100] = 0.3;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useful with volumes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scope of for-loop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Computer would run out of RAM and crash because “volumes” is not being deleted. Fix:</a:t>
            </a:r>
            <a:endParaRPr lang="en-US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r &lt; 10000000000; ++r)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 = new double[1000000]; 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volumes[100] = 0.3;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useful with volumes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delete[]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volumes;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deletes (de-allocates) pointer array volumes.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scope of for-loop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If pointer variable is not an array (e.g. pointer to a single double), use </a:t>
            </a:r>
            <a:r>
              <a:rPr lang="en-US" altLang="en-US" b="1" dirty="0"/>
              <a:t>delete </a:t>
            </a:r>
            <a:r>
              <a:rPr lang="en-US" altLang="en-US" dirty="0"/>
              <a:t>instead of </a:t>
            </a:r>
            <a:r>
              <a:rPr lang="en-US" altLang="en-US" b="1" dirty="0"/>
              <a:t>delete[]</a:t>
            </a:r>
            <a:r>
              <a:rPr lang="en-US" altLang="en-US" dirty="0"/>
              <a:t>. To free memory allocated with “</a:t>
            </a:r>
            <a:r>
              <a:rPr lang="en-US" altLang="en-US" u="sng" dirty="0"/>
              <a:t>malloc”</a:t>
            </a:r>
            <a:r>
              <a:rPr lang="en-US" altLang="en-US" dirty="0"/>
              <a:t> use function “</a:t>
            </a:r>
            <a:r>
              <a:rPr lang="en-US" altLang="en-US" u="sng" dirty="0"/>
              <a:t>free</a:t>
            </a:r>
            <a:r>
              <a:rPr lang="en-US" alt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2987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B187-F97E-4775-80F7-4C879380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394E-14F4-4F53-A8A0-72764F4F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Ubuntu terminal, or open Cygwin and login to the Cube.</a:t>
            </a:r>
          </a:p>
        </p:txBody>
      </p:sp>
    </p:spTree>
    <p:extLst>
      <p:ext uri="{BB962C8B-B14F-4D97-AF65-F5344CB8AC3E}">
        <p14:creationId xmlns:p14="http://schemas.microsoft.com/office/powerpoint/2010/main" val="158923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A291-9E51-4FD7-BD26-8EF288D3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73C9-8613-443B-88CC-40C0C671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HW1, but:</a:t>
            </a:r>
          </a:p>
          <a:p>
            <a:pPr lvl="1"/>
            <a:r>
              <a:rPr lang="en-US" dirty="0"/>
              <a:t>Use dynamic memory allocation instead of static for 1-D arrays.</a:t>
            </a:r>
          </a:p>
          <a:p>
            <a:pPr lvl="1"/>
            <a:r>
              <a:rPr lang="en-US" dirty="0"/>
              <a:t>Use vectors of vectors for 2-D arrays.</a:t>
            </a:r>
          </a:p>
          <a:p>
            <a:pPr lvl="1"/>
            <a:r>
              <a:rPr lang="en-US" dirty="0"/>
              <a:t>Run Valgrind on your code to see if you didn’t mess anything up.</a:t>
            </a:r>
          </a:p>
          <a:p>
            <a:pPr lvl="1"/>
            <a:r>
              <a:rPr lang="en-US" dirty="0"/>
              <a:t>If you didn’t mess anything up, try intentionally messing up and run Valgrind on your code to see what happens.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528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C++ Training – pointers </vt:lpstr>
      <vt:lpstr>Pointers</vt:lpstr>
      <vt:lpstr>Pointers – operators</vt:lpstr>
      <vt:lpstr>Dynamic Memory Allocation</vt:lpstr>
      <vt:lpstr>Dynamic Memory Allocation</vt:lpstr>
      <vt:lpstr>Valgrind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Training – pointers </dc:title>
  <dc:creator>Bernardo Trindade</dc:creator>
  <cp:lastModifiedBy>Bernardo Trindade</cp:lastModifiedBy>
  <cp:revision>12</cp:revision>
  <dcterms:created xsi:type="dcterms:W3CDTF">2018-07-05T12:18:12Z</dcterms:created>
  <dcterms:modified xsi:type="dcterms:W3CDTF">2018-07-05T15:16:41Z</dcterms:modified>
</cp:coreProperties>
</file>