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arvalho Trindade" userId="S::bct52@cornell.edu::b6bbdaf3-46f0-4844-90b2-9c70fe998e0c" providerId="AD" clId="Web-{BF0BB0E2-7962-4AFE-8F35-CC6B313A30F8}"/>
    <pc:docChg chg="modSld">
      <pc:chgData name="Bernardo Carvalho Trindade" userId="S::bct52@cornell.edu::b6bbdaf3-46f0-4844-90b2-9c70fe998e0c" providerId="AD" clId="Web-{BF0BB0E2-7962-4AFE-8F35-CC6B313A30F8}" dt="2018-06-20T12:51:39.869" v="42" actId="20577"/>
      <pc:docMkLst>
        <pc:docMk/>
      </pc:docMkLst>
      <pc:sldChg chg="addSp modSp">
        <pc:chgData name="Bernardo Carvalho Trindade" userId="S::bct52@cornell.edu::b6bbdaf3-46f0-4844-90b2-9c70fe998e0c" providerId="AD" clId="Web-{BF0BB0E2-7962-4AFE-8F35-CC6B313A30F8}" dt="2018-06-20T12:51:39.869" v="42" actId="20577"/>
        <pc:sldMkLst>
          <pc:docMk/>
          <pc:sldMk cId="3666503744" sldId="259"/>
        </pc:sldMkLst>
        <pc:spChg chg="mod">
          <ac:chgData name="Bernardo Carvalho Trindade" userId="S::bct52@cornell.edu::b6bbdaf3-46f0-4844-90b2-9c70fe998e0c" providerId="AD" clId="Web-{BF0BB0E2-7962-4AFE-8F35-CC6B313A30F8}" dt="2018-06-20T12:51:02.568" v="33" actId="20577"/>
          <ac:spMkLst>
            <pc:docMk/>
            <pc:sldMk cId="3666503744" sldId="259"/>
            <ac:spMk id="3" creationId="{D819B21A-065A-4CE2-93D5-713AF38BE65B}"/>
          </ac:spMkLst>
        </pc:spChg>
        <pc:spChg chg="add mod">
          <ac:chgData name="Bernardo Carvalho Trindade" userId="S::bct52@cornell.edu::b6bbdaf3-46f0-4844-90b2-9c70fe998e0c" providerId="AD" clId="Web-{BF0BB0E2-7962-4AFE-8F35-CC6B313A30F8}" dt="2018-06-20T12:51:39.869" v="42" actId="20577"/>
          <ac:spMkLst>
            <pc:docMk/>
            <pc:sldMk cId="3666503744" sldId="259"/>
            <ac:spMk id="4" creationId="{D68B53E9-D9FE-41DE-93C2-F5B0BC93E0DB}"/>
          </ac:spMkLst>
        </pc:spChg>
      </pc:sldChg>
      <pc:sldChg chg="modSp">
        <pc:chgData name="Bernardo Carvalho Trindade" userId="S::bct52@cornell.edu::b6bbdaf3-46f0-4844-90b2-9c70fe998e0c" providerId="AD" clId="Web-{BF0BB0E2-7962-4AFE-8F35-CC6B313A30F8}" dt="2018-06-20T12:46:11.488" v="27" actId="20577"/>
        <pc:sldMkLst>
          <pc:docMk/>
          <pc:sldMk cId="1997671236" sldId="260"/>
        </pc:sldMkLst>
        <pc:spChg chg="mod">
          <ac:chgData name="Bernardo Carvalho Trindade" userId="S::bct52@cornell.edu::b6bbdaf3-46f0-4844-90b2-9c70fe998e0c" providerId="AD" clId="Web-{BF0BB0E2-7962-4AFE-8F35-CC6B313A30F8}" dt="2018-06-20T12:46:11.488" v="27" actId="20577"/>
          <ac:spMkLst>
            <pc:docMk/>
            <pc:sldMk cId="1997671236" sldId="260"/>
            <ac:spMk id="3" creationId="{2FF9A27D-BD64-403C-AA83-0EEF5E5428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28B6-C8C9-4414-A075-AF05B6DC9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D047-079F-44CD-ACD2-B0155A39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1559-E5FB-4B48-B27B-BC277B49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06C8-FB12-4A8C-A774-4EB9EBBF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A457-C506-497E-9F45-E9E2C2E2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A91D-C5C7-405C-82D7-33A8F24D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A5B63-2886-4665-B009-BC1685D8A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C1EC-4992-4761-9D03-FCBB31A5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89FC-A024-4B2A-AC8D-7C011362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9624-6C2D-4B1F-ADE3-865CF17D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4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02C80-FDFA-4696-AB4B-00A72EF52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637FC-2B97-4F1B-A729-EDFA9CCCE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A0DB3-E440-490D-9187-23448EF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5DA4-F6DA-4B00-9A47-26A97021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6BF0-F298-4A7B-BF13-F95A7D63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44A7-1643-4068-90E9-A4DFF8A5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BE654-A6E3-44C4-86E3-7EEFCB25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271D-3AE9-47A8-8A64-D94BE792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C8C7-0EB2-4743-967D-6E3E3476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FB95-7BF5-471E-A5CF-0C676F66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6049-DFD6-4900-B6E0-ED5D29DB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976B-45E3-487F-A06B-C3F572B2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BCF6-49B6-414B-84FE-595D1A6D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20CF-AD83-4BEF-BD27-CBD338EF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D94D0-4FC1-4EF5-B509-5B2E623F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86BA-58CA-46F4-BCFF-38ABFBF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F1A4-598F-423E-9755-22B36ABF9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FE69A-4521-4DF6-A3A8-D2AD77CD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D3FA-6736-4B08-B35B-CBE577F6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42CA-834B-4D4F-8B73-1B65A0B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F071-C86A-4A9F-BB32-E70DE2D6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F7FA-BE2C-4F88-957F-888C7560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EEC81-D447-4D19-9F25-67AE8F46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541E6-9A81-459E-972F-6CF492FC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67BF8-F220-4344-BA4C-8688C0898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C2E8A-CB42-4931-B0AF-30E72DCE5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924F3-D60B-46EE-97A8-0D92A1C2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21677-FAFC-4D52-A071-504500CD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C754D-E466-4FEA-8717-1B775D84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7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38D-9F40-48FF-AEDF-971D5D9A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50051-0719-4AFB-9C09-0928D57F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80127-DEAF-4EF1-9E74-41C041DB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793BC-0F24-48E7-B482-7E9E78F7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5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8156-157D-498F-B98A-88A361B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969CF-22F5-41BE-AC0A-178187EA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E60D3-8E72-47A3-9DBE-3D7546C8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6B30-8835-4F38-BDD4-250AFC41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E2B7-1EA2-45C2-BC82-D03FDCFB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34BFA-9336-4867-B970-D8AEBBAE4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C9CD4-2FD3-482A-9059-C8F7E020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F956-FE6A-4FC9-A253-CFF54A59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B3557-23C1-4BB9-A4DF-B87F6A0C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FD54-0173-4FB4-A1CF-ED2142A5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F864C-5451-4F93-8571-F5898123B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58C39-B24F-47AA-B8E5-7749ADDB3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EB6A7-5190-4155-A6BD-BB4565C1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AAB4-ED2D-45E5-BF89-3BE2EDB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CA77B-1988-4C25-A70E-7BFD738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5EE68-500E-4987-8973-90DB9B8A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CFFB-A5CE-4297-AFA9-9AA1F400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1B81-CA73-4902-8F10-5F1B00D67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6E33-3351-431A-84D5-1EF4EE300D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722D5-0E95-4EAE-8EE3-718AC590A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9ECE-CA50-41A1-A328-BA375E222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931D-FAE7-4930-9478-269EEE7C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x.com/live/https:/www.geeksforgeeks.org/namespace-in-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2106-EEFA-41F8-A7F1-F28CB568C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Training – Modules 1 and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EA998-5187-44F5-BAFF-F399AB4E4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Bernardo Trindade</a:t>
            </a:r>
          </a:p>
          <a:p>
            <a:r>
              <a:rPr lang="en-US" dirty="0"/>
              <a:t>06/20/2018</a:t>
            </a:r>
          </a:p>
        </p:txBody>
      </p:sp>
    </p:spTree>
    <p:extLst>
      <p:ext uri="{BB962C8B-B14F-4D97-AF65-F5344CB8AC3E}">
        <p14:creationId xmlns:p14="http://schemas.microsoft.com/office/powerpoint/2010/main" val="205126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30F9-D8ED-4B9D-897E-B7423792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B21A-065A-4CE2-93D5-713AF38B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Declaring variables:</a:t>
            </a:r>
          </a:p>
          <a:p>
            <a:pPr lvl="1"/>
            <a:r>
              <a:rPr lang="en-US" dirty="0"/>
              <a:t>Type name, e.g. </a:t>
            </a:r>
            <a:r>
              <a:rPr lang="en-US" b="1" dirty="0"/>
              <a:t>double</a:t>
            </a:r>
            <a:r>
              <a:rPr lang="en-US" dirty="0"/>
              <a:t> length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Can have uninitialized variables – memory slot reserved but with junk in int.</a:t>
            </a:r>
          </a:p>
          <a:p>
            <a:pPr lvl="1"/>
            <a:r>
              <a:rPr lang="en-US" dirty="0"/>
              <a:t>Keyword “auto” can be used to guess variable name, i.e. </a:t>
            </a:r>
            <a:r>
              <a:rPr lang="en-US" b="1" dirty="0"/>
              <a:t>auto</a:t>
            </a:r>
            <a:r>
              <a:rPr lang="en-US" dirty="0"/>
              <a:t> length = 5.1</a:t>
            </a:r>
          </a:p>
          <a:p>
            <a:r>
              <a:rPr lang="en-US" dirty="0"/>
              <a:t>Naming</a:t>
            </a:r>
          </a:p>
          <a:p>
            <a:pPr lvl="1"/>
            <a:r>
              <a:rPr lang="en-US" dirty="0"/>
              <a:t>C++ is case sensitive</a:t>
            </a:r>
          </a:p>
          <a:p>
            <a:pPr lvl="1"/>
            <a:r>
              <a:rPr lang="en-US" dirty="0"/>
              <a:t>Variables cannot begin with a number</a:t>
            </a:r>
          </a:p>
          <a:p>
            <a:pPr lvl="1"/>
            <a:r>
              <a:rPr lang="en-US" dirty="0"/>
              <a:t>Symbols other than “_” are forbidden</a:t>
            </a:r>
          </a:p>
          <a:p>
            <a:pPr lvl="1"/>
            <a:r>
              <a:rPr lang="en-US" dirty="0"/>
              <a:t>Cannot name variables the same as reserved keywords, e.g. “double”, “new”, “class”, “if”, “for”, etc.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Value cannot be changed – makes code faster, prevents screw-ups (e.g. accidentally changing the value of gravity).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“</a:t>
            </a:r>
            <a:r>
              <a:rPr lang="en-US" dirty="0" err="1"/>
              <a:t>const</a:t>
            </a:r>
            <a:r>
              <a:rPr lang="en-US" dirty="0"/>
              <a:t>“ keyword before declaration, e.g. </a:t>
            </a:r>
            <a:r>
              <a:rPr lang="en-US" b="1" dirty="0" err="1"/>
              <a:t>const</a:t>
            </a:r>
            <a:r>
              <a:rPr lang="en-US" b="1" dirty="0"/>
              <a:t> double</a:t>
            </a:r>
            <a:r>
              <a:rPr lang="en-US" dirty="0"/>
              <a:t> volume</a:t>
            </a:r>
          </a:p>
          <a:p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E367D7-00A3-4ECE-8FC6-C1512154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9A50A03-3448-45E8-B240-47D8FF90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13D7D2-4A82-4D09-A0DA-93EEC7BC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EE5B-B9D6-4725-B0E8-6D0C43B0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9D44-E64D-4343-8DCD-77C5ECC7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types of variables:</a:t>
            </a:r>
          </a:p>
          <a:p>
            <a:pPr lvl="1"/>
            <a:r>
              <a:rPr lang="en-US" dirty="0"/>
              <a:t>char – one character</a:t>
            </a:r>
          </a:p>
          <a:p>
            <a:pPr lvl="1"/>
            <a:r>
              <a:rPr lang="en-US" dirty="0"/>
              <a:t>integer – integer numbers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– -32,768 to 32,767 </a:t>
            </a:r>
          </a:p>
          <a:p>
            <a:pPr lvl="2"/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– -9.2e18 to 9.2e18</a:t>
            </a:r>
          </a:p>
          <a:p>
            <a:pPr lvl="1"/>
            <a:r>
              <a:rPr lang="en-US" dirty="0"/>
              <a:t>double – decimal numbers</a:t>
            </a:r>
          </a:p>
          <a:p>
            <a:pPr lvl="2"/>
            <a:r>
              <a:rPr lang="en-US" dirty="0"/>
              <a:t>float – 7 digits of precision</a:t>
            </a:r>
          </a:p>
          <a:p>
            <a:pPr lvl="2"/>
            <a:r>
              <a:rPr lang="en-US" dirty="0"/>
              <a:t>double – 15 digits of precision</a:t>
            </a:r>
          </a:p>
          <a:p>
            <a:pPr lvl="1"/>
            <a:r>
              <a:rPr lang="en-US" dirty="0"/>
              <a:t>bool – true/false</a:t>
            </a:r>
          </a:p>
          <a:p>
            <a:r>
              <a:rPr lang="en-US" dirty="0"/>
              <a:t>Should use “</a:t>
            </a:r>
            <a:r>
              <a:rPr lang="en-US" dirty="0" err="1"/>
              <a:t>int</a:t>
            </a:r>
            <a:r>
              <a:rPr lang="en-US" dirty="0"/>
              <a:t>” and “double” as default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8D191D-8AA0-498D-B4EA-D4008CD44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492" y="2689325"/>
            <a:ext cx="838067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domestic_demand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value assigned, avoid</a:t>
            </a:r>
            <a:endParaRPr lang="en-US" altLang="en-US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 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double variable initialized with 5.0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 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initialized with 5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number_of_planets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initialized with 4</a:t>
            </a:r>
            <a:endParaRPr lang="en-US" altLang="en-US" sz="3600" i="1" dirty="0">
              <a:solidFill>
                <a:srgbClr val="80808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78B9-E156-424A-84D8-0F75E2F0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A27D-BD64-403C-AA83-0EEF5E54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Size of array known at declaration.</a:t>
            </a:r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my_array</a:t>
            </a:r>
            <a:r>
              <a:rPr lang="en-US" dirty="0"/>
              <a:t>[5] will allocate in memory five contiguous slots for </a:t>
            </a:r>
            <a:r>
              <a:rPr lang="en-US" dirty="0" err="1"/>
              <a:t>ints</a:t>
            </a:r>
            <a:r>
              <a:rPr lang="en-US" dirty="0"/>
              <a:t>.</a:t>
            </a:r>
          </a:p>
          <a:p>
            <a:r>
              <a:rPr lang="en-US" dirty="0"/>
              <a:t>Static allocation – size must be a constant expression and cannot be changed.</a:t>
            </a:r>
          </a:p>
          <a:p>
            <a:r>
              <a:rPr lang="en-US" dirty="0"/>
              <a:t>Accessing element 10 in </a:t>
            </a:r>
            <a:r>
              <a:rPr lang="en-US" dirty="0" err="1"/>
              <a:t>my_array</a:t>
            </a:r>
            <a:r>
              <a:rPr lang="en-US" dirty="0"/>
              <a:t> above may not crash, but instead return garbage. Be careful and use </a:t>
            </a:r>
            <a:r>
              <a:rPr lang="en-US" dirty="0" err="1"/>
              <a:t>Valgrind</a:t>
            </a:r>
            <a:r>
              <a:rPr lang="en-US" dirty="0"/>
              <a:t> or other tools to check for out of bounds.</a:t>
            </a:r>
          </a:p>
          <a:p>
            <a:r>
              <a:rPr lang="en-US" dirty="0"/>
              <a:t>No need to free memory after you are done with statically allocated arrays – awesome!</a:t>
            </a:r>
          </a:p>
          <a:p>
            <a:r>
              <a:rPr lang="en-US" dirty="0"/>
              <a:t>Multidimensional arrays cannot really be passed as an argument to functions.</a:t>
            </a:r>
          </a:p>
          <a:p>
            <a:r>
              <a:rPr lang="en-US" dirty="0"/>
              <a:t>Does not know its own size – i.e., nothing equivalent to Python’s </a:t>
            </a:r>
            <a:r>
              <a:rPr lang="en-US" b="1" dirty="0" err="1"/>
              <a:t>len</a:t>
            </a:r>
            <a:r>
              <a:rPr lang="en-US" dirty="0"/>
              <a:t>(</a:t>
            </a:r>
            <a:r>
              <a:rPr lang="en-US" dirty="0" err="1"/>
              <a:t>my_array</a:t>
            </a:r>
            <a:r>
              <a:rPr lang="en-US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E20062-BB59-41E0-9092-18CEF7C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642" y="2389312"/>
            <a:ext cx="783203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r &lt; 10000000000; ++r)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volumes[1000000];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be automatically deleted  at end of scope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volumes[1000005];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 (crash, garbage?)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scope of for-loop</a:t>
            </a:r>
            <a:endParaRPr lang="en-US" altLang="en-US" sz="12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2ACE96-7A9D-4EE3-9192-5DD22F4F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F66EA8-539D-411B-A302-08CC4C61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3FF6-29FC-44BA-B75C-AC8842EE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106A-9027-4E3C-B9B1-CF82154A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has libraries like Python and other languages.</a:t>
            </a:r>
          </a:p>
          <a:p>
            <a:r>
              <a:rPr lang="en-US" dirty="0"/>
              <a:t>“#include &lt;library&gt;” or sometimes “#include &lt;</a:t>
            </a:r>
            <a:r>
              <a:rPr lang="en-US" dirty="0" err="1"/>
              <a:t>library.h</a:t>
            </a:r>
            <a:r>
              <a:rPr lang="en-US" dirty="0"/>
              <a:t>&gt;” is the equivalent of Python’s “import library.”</a:t>
            </a:r>
          </a:p>
          <a:p>
            <a:r>
              <a:rPr lang="en-US" dirty="0"/>
              <a:t>Namespaces create scopes for variables and functions.</a:t>
            </a:r>
          </a:p>
          <a:p>
            <a:pPr lvl="1"/>
            <a:r>
              <a:rPr lang="en-US" dirty="0"/>
              <a:t>If you want to have two functions with the same name, you can declare two namespaces, one containing each function.</a:t>
            </a:r>
          </a:p>
          <a:p>
            <a:pPr lvl="1"/>
            <a:r>
              <a:rPr lang="en-US" dirty="0"/>
              <a:t>For example, functions and variables from the C++ standard library can be accessed by adding “</a:t>
            </a:r>
            <a:r>
              <a:rPr lang="en-US" dirty="0" err="1"/>
              <a:t>std</a:t>
            </a:r>
            <a:r>
              <a:rPr lang="en-US" dirty="0"/>
              <a:t>::” before their names, such as </a:t>
            </a:r>
            <a:r>
              <a:rPr lang="en-US" dirty="0" err="1"/>
              <a:t>std</a:t>
            </a:r>
            <a:r>
              <a:rPr lang="en-US" dirty="0"/>
              <a:t>::vector,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, etc. </a:t>
            </a:r>
          </a:p>
          <a:p>
            <a:pPr lvl="1"/>
            <a:r>
              <a:rPr lang="en-US" dirty="0"/>
              <a:t>Adding “using namespace </a:t>
            </a:r>
            <a:r>
              <a:rPr lang="en-US" dirty="0" err="1"/>
              <a:t>std</a:t>
            </a:r>
            <a:r>
              <a:rPr lang="en-US" dirty="0"/>
              <a:t>” below library imports will make the compiler add “</a:t>
            </a:r>
            <a:r>
              <a:rPr lang="en-US" dirty="0" err="1"/>
              <a:t>std</a:t>
            </a:r>
            <a:r>
              <a:rPr lang="en-US" dirty="0"/>
              <a:t>::” to your code when appropriate.</a:t>
            </a:r>
          </a:p>
          <a:p>
            <a:pPr lvl="1"/>
            <a:r>
              <a:rPr lang="en-US" dirty="0"/>
              <a:t>See more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93647E-0448-4AA5-80C6-68CCE8166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0743AE-33E2-497A-BAAA-F79D021652B9}"/>
              </a:ext>
            </a:extLst>
          </p:cNvPr>
          <p:cNvGrpSpPr/>
          <p:nvPr/>
        </p:nvGrpSpPr>
        <p:grpSpPr>
          <a:xfrm>
            <a:off x="2997642" y="2497033"/>
            <a:ext cx="7832035" cy="3072066"/>
            <a:chOff x="2997642" y="2497033"/>
            <a:chExt cx="7832035" cy="307206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1AF07171-05F8-403C-9097-95B4B426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642" y="2497033"/>
              <a:ext cx="7832035" cy="1015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altLang="en-US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&lt;iostream&gt; </a:t>
              </a:r>
              <a:r>
                <a:rPr lang="en-US" altLang="en-US" sz="12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en-US" sz="1200" i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function</a:t>
              </a:r>
              <a:b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b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b="1" dirty="0" err="1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200" b="1" dirty="0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main() 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alt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US" altLang="en-US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World! " 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alt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altLang="en-US" sz="3200" dirty="0"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050031A4-7F60-496C-806B-21D0F0EC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642" y="4184104"/>
              <a:ext cx="7832035" cy="1384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altLang="en-US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&lt;iostream&gt; </a:t>
              </a:r>
              <a:r>
                <a:rPr lang="en-US" altLang="en-US" sz="12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en-US" sz="1200" i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function</a:t>
              </a:r>
              <a:br>
                <a:rPr lang="en-US" altLang="en-US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br>
                <a:rPr lang="en-US" altLang="en-US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b="1" dirty="0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namespace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b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b="1" dirty="0" err="1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200" b="1" dirty="0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main() 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US" altLang="en-US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World! " 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altLang="en-US" sz="3200" dirty="0"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en-US" sz="32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6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9B5F-CA68-404A-B07C-6F8638F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F65D-649E-44FA-9EEC-23677604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 lists in Python:</a:t>
            </a:r>
          </a:p>
          <a:p>
            <a:pPr lvl="1"/>
            <a:r>
              <a:rPr lang="en-US" dirty="0"/>
              <a:t>Can change its size</a:t>
            </a:r>
          </a:p>
          <a:p>
            <a:pPr lvl="1"/>
            <a:r>
              <a:rPr lang="en-US" dirty="0" err="1"/>
              <a:t>Iteratable</a:t>
            </a:r>
            <a:endParaRPr lang="en-US" dirty="0"/>
          </a:p>
          <a:p>
            <a:pPr lvl="1"/>
            <a:r>
              <a:rPr lang="en-US" dirty="0"/>
              <a:t>Can be declared empty (in Python, </a:t>
            </a:r>
            <a:r>
              <a:rPr lang="en-US" dirty="0" err="1"/>
              <a:t>my_list</a:t>
            </a:r>
            <a:r>
              <a:rPr lang="en-US" dirty="0"/>
              <a:t> = [])</a:t>
            </a:r>
          </a:p>
          <a:p>
            <a:pPr lvl="1"/>
            <a:r>
              <a:rPr lang="en-US" dirty="0" err="1"/>
              <a:t>my_vector.size</a:t>
            </a:r>
            <a:r>
              <a:rPr lang="en-US" dirty="0"/>
              <a:t>() will return its size, like Python’s </a:t>
            </a:r>
            <a:r>
              <a:rPr lang="en-US" dirty="0" err="1"/>
              <a:t>len</a:t>
            </a:r>
            <a:r>
              <a:rPr lang="en-US" dirty="0"/>
              <a:t>() – this will give you an </a:t>
            </a:r>
            <a:r>
              <a:rPr lang="en-US" b="1" dirty="0"/>
              <a:t>unsigned long</a:t>
            </a:r>
            <a:r>
              <a:rPr lang="en-US" dirty="0"/>
              <a:t>, which may cause issued if used as a regular int.</a:t>
            </a:r>
          </a:p>
          <a:p>
            <a:r>
              <a:rPr lang="en-US" dirty="0"/>
              <a:t>Declaration: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/>
              <a:t>vector&lt;double&gt;</a:t>
            </a:r>
            <a:r>
              <a:rPr lang="en-US" dirty="0"/>
              <a:t> </a:t>
            </a:r>
            <a:r>
              <a:rPr lang="en-US" dirty="0" err="1"/>
              <a:t>my_vector</a:t>
            </a:r>
            <a:r>
              <a:rPr lang="en-US" dirty="0"/>
              <a:t>;</a:t>
            </a:r>
          </a:p>
          <a:p>
            <a:r>
              <a:rPr lang="en-US" dirty="0"/>
              <a:t>Tiny bit slower than arrays (I think).</a:t>
            </a:r>
          </a:p>
          <a:p>
            <a:r>
              <a:rPr lang="en-US" dirty="0"/>
              <a:t>Takes longer to create and destroy.</a:t>
            </a:r>
          </a:p>
          <a:p>
            <a:r>
              <a:rPr lang="en-US" dirty="0"/>
              <a:t>No need to free memory.</a:t>
            </a:r>
          </a:p>
          <a:p>
            <a:r>
              <a:rPr lang="en-US" dirty="0"/>
              <a:t>Prefer 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my_vector</a:t>
            </a:r>
            <a:r>
              <a:rPr lang="en-US" dirty="0"/>
              <a:t>{1, 2, 4} over </a:t>
            </a:r>
            <a:r>
              <a:rPr lang="en-US" dirty="0" err="1"/>
              <a:t>push_back</a:t>
            </a:r>
            <a:r>
              <a:rPr lang="en-US" dirty="0"/>
              <a:t>() three times.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0019DC-C81A-4667-B5C0-29B6F7EA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29" y="2941606"/>
            <a:ext cx="1008289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volumes;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empty vector of doubles, equivalent of “volumes = []”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volumes2(5);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vector with 5 empty memory slots for doubles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volumes3(5, 10.);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vector with 5 number 10.0, volumes3 = 10. *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volumes4 = {1., 2.5, 3.1416};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vector with 3 listed doubles,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volumes4 = [1, 2.5, 3.1416]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volumes3.pushback(11.5);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equivalent to Python volumes3.append(11.5), contents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are now [5., 5., 5., 5., 5., 11.5]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29141D-8200-4E6B-B2B6-4633B2402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83" y="13652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791C-144B-4792-9417-5A8152FA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4CCC-BB34-4C2F-8F2B-C000734E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239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my_variable</a:t>
            </a:r>
            <a:r>
              <a:rPr lang="en-US" dirty="0"/>
              <a:t>, </a:t>
            </a:r>
            <a:r>
              <a:rPr lang="en-US" dirty="0" err="1"/>
              <a:t>myFunction</a:t>
            </a:r>
            <a:r>
              <a:rPr lang="en-US" dirty="0"/>
              <a:t>, MY_CONSTANT, </a:t>
            </a:r>
            <a:r>
              <a:rPr lang="en-US" dirty="0" err="1"/>
              <a:t>MyClass</a:t>
            </a:r>
            <a:r>
              <a:rPr lang="en-US" dirty="0"/>
              <a:t>.</a:t>
            </a:r>
          </a:p>
          <a:p>
            <a:r>
              <a:rPr lang="en-US" dirty="0"/>
              <a:t>4 spaces for indentation.</a:t>
            </a:r>
          </a:p>
          <a:p>
            <a:r>
              <a:rPr lang="en-US" dirty="0"/>
              <a:t>Always use { } on if-statements and loops.</a:t>
            </a:r>
          </a:p>
          <a:p>
            <a:r>
              <a:rPr lang="en-US" dirty="0"/>
              <a:t>Declare variables with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u="sng" dirty="0"/>
              <a:t>as often as possible</a:t>
            </a:r>
            <a:r>
              <a:rPr lang="en-US" dirty="0"/>
              <a:t>.</a:t>
            </a:r>
          </a:p>
          <a:p>
            <a:r>
              <a:rPr lang="en-US" dirty="0"/>
              <a:t>Initialize all variables to ensure no memory garbage in your calculations.</a:t>
            </a:r>
          </a:p>
          <a:p>
            <a:r>
              <a:rPr lang="en-US" dirty="0"/>
              <a:t>Prefer vectors over arrays.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DDC93-EEEA-4FD4-BEE7-9E45A7147972}"/>
              </a:ext>
            </a:extLst>
          </p:cNvPr>
          <p:cNvSpPr txBox="1">
            <a:spLocks/>
          </p:cNvSpPr>
          <p:nvPr/>
        </p:nvSpPr>
        <p:spPr>
          <a:xfrm>
            <a:off x="5971430" y="1825625"/>
            <a:ext cx="5137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 ++</a:t>
            </a:r>
            <a:r>
              <a:rPr lang="en-US" dirty="0" err="1"/>
              <a:t>i</a:t>
            </a:r>
            <a:r>
              <a:rPr lang="en-US" dirty="0"/>
              <a:t> over </a:t>
            </a:r>
            <a:r>
              <a:rPr lang="en-US" dirty="0" err="1"/>
              <a:t>i</a:t>
            </a:r>
            <a:r>
              <a:rPr lang="en-US" dirty="0"/>
              <a:t>++.</a:t>
            </a:r>
          </a:p>
          <a:p>
            <a:r>
              <a:rPr lang="en-US" dirty="0"/>
              <a:t>Comment your code with // . Use /* */ to comment code out.</a:t>
            </a:r>
          </a:p>
          <a:p>
            <a:r>
              <a:rPr lang="en-US" dirty="0"/>
              <a:t>No more than 80 characters on a line.</a:t>
            </a:r>
          </a:p>
          <a:p>
            <a:r>
              <a:rPr lang="en-US" dirty="0"/>
              <a:t>No more than 500 lines in a file. Use </a:t>
            </a:r>
            <a:r>
              <a:rPr lang="en-US" dirty="0" err="1"/>
              <a:t>cpp</a:t>
            </a:r>
            <a:r>
              <a:rPr lang="en-US" dirty="0"/>
              <a:t> and </a:t>
            </a:r>
            <a:r>
              <a:rPr lang="en-US" dirty="0" err="1"/>
              <a:t>hpp</a:t>
            </a:r>
            <a:r>
              <a:rPr lang="en-US" dirty="0"/>
              <a:t> for file extensions.</a:t>
            </a:r>
          </a:p>
          <a:p>
            <a:r>
              <a:rPr lang="en-US" dirty="0"/>
              <a:t>If using a vector, prefer whenever possible:</a:t>
            </a:r>
          </a:p>
          <a:p>
            <a:pPr lvl="1"/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&amp;</a:t>
            </a:r>
            <a:r>
              <a:rPr lang="en-US" dirty="0" err="1"/>
              <a:t>i</a:t>
            </a:r>
            <a:r>
              <a:rPr lang="en-US" dirty="0"/>
              <a:t> : </a:t>
            </a:r>
            <a:r>
              <a:rPr lang="en-US" dirty="0" err="1"/>
              <a:t>my_vector</a:t>
            </a:r>
            <a:r>
              <a:rPr lang="en-US" dirty="0"/>
              <a:t>) {}</a:t>
            </a:r>
          </a:p>
          <a:p>
            <a:pPr marL="457200" lvl="1" indent="0">
              <a:buNone/>
            </a:pPr>
            <a:r>
              <a:rPr lang="en-US" dirty="0"/>
              <a:t>over</a:t>
            </a:r>
          </a:p>
          <a:p>
            <a:pPr lvl="1"/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my_vector.size</a:t>
            </a:r>
            <a:r>
              <a:rPr lang="en-US" dirty="0"/>
              <a:t>(),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325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DA5D-35F2-47DB-B5EF-53453A94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err="1"/>
              <a:t>CLion</a:t>
            </a:r>
            <a:r>
              <a:rPr lang="en-US" dirty="0"/>
              <a:t>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A159-46A7-4034-9B8B-3C6CF9C1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309" cy="4351338"/>
          </a:xfrm>
        </p:spPr>
        <p:txBody>
          <a:bodyPr/>
          <a:lstStyle/>
          <a:p>
            <a:r>
              <a:rPr lang="en-US" dirty="0"/>
              <a:t>Reservoir mass balance</a:t>
            </a:r>
          </a:p>
          <a:p>
            <a:r>
              <a:rPr lang="en-US" dirty="0"/>
              <a:t>No vectors</a:t>
            </a:r>
          </a:p>
          <a:p>
            <a:r>
              <a:rPr lang="en-US" dirty="0"/>
              <a:t>Arrays with length 3:</a:t>
            </a:r>
          </a:p>
          <a:p>
            <a:pPr lvl="1"/>
            <a:r>
              <a:rPr lang="en-US" dirty="0"/>
              <a:t>volumes</a:t>
            </a:r>
          </a:p>
          <a:p>
            <a:pPr lvl="1"/>
            <a:r>
              <a:rPr lang="en-US" dirty="0"/>
              <a:t>evaporations</a:t>
            </a:r>
          </a:p>
          <a:p>
            <a:pPr lvl="1"/>
            <a:r>
              <a:rPr lang="en-US" dirty="0"/>
              <a:t>catchment inflows</a:t>
            </a:r>
          </a:p>
          <a:p>
            <a:r>
              <a:rPr lang="en-US" dirty="0"/>
              <a:t>Inflows and evaporations random, min of 0 and max of 10 MGW.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43BE7C-A8EB-437F-8C98-E6C94B1F83C7}"/>
              </a:ext>
            </a:extLst>
          </p:cNvPr>
          <p:cNvGrpSpPr/>
          <p:nvPr/>
        </p:nvGrpSpPr>
        <p:grpSpPr>
          <a:xfrm>
            <a:off x="6355785" y="1825625"/>
            <a:ext cx="4998015" cy="4269935"/>
            <a:chOff x="3527404" y="2138901"/>
            <a:chExt cx="4998015" cy="42699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C858CD-CF88-42DE-A5F9-1D9F53FF0435}"/>
                </a:ext>
              </a:extLst>
            </p:cNvPr>
            <p:cNvSpPr/>
            <p:nvPr/>
          </p:nvSpPr>
          <p:spPr>
            <a:xfrm>
              <a:off x="5645426" y="2138901"/>
              <a:ext cx="771276" cy="7712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 MG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3B3A5B-2AE8-45B4-85E3-CE13BC04C56B}"/>
                </a:ext>
              </a:extLst>
            </p:cNvPr>
            <p:cNvSpPr/>
            <p:nvPr/>
          </p:nvSpPr>
          <p:spPr>
            <a:xfrm>
              <a:off x="5645426" y="3674828"/>
              <a:ext cx="771276" cy="7712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 MG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2A8D9-C774-479F-9271-32DCAAB1BC57}"/>
                </a:ext>
              </a:extLst>
            </p:cNvPr>
            <p:cNvSpPr/>
            <p:nvPr/>
          </p:nvSpPr>
          <p:spPr>
            <a:xfrm>
              <a:off x="5645426" y="5210755"/>
              <a:ext cx="771276" cy="7712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 MG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5B02BA-50EC-4F79-990E-ADD91BDB217C}"/>
                </a:ext>
              </a:extLst>
            </p:cNvPr>
            <p:cNvCxnSpPr>
              <a:stCxn id="4" idx="4"/>
              <a:endCxn id="7" idx="0"/>
            </p:cNvCxnSpPr>
            <p:nvPr/>
          </p:nvCxnSpPr>
          <p:spPr>
            <a:xfrm>
              <a:off x="6031064" y="2910177"/>
              <a:ext cx="0" cy="7646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5D591C-834D-4B21-A797-4D36640FA0E0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031064" y="4446104"/>
              <a:ext cx="0" cy="7646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AE7668-32B7-4028-9B29-16192D960FA2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20" y="2524539"/>
              <a:ext cx="7991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DC6DB4-7BA0-4052-8AA6-BA123AFED569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20" y="4060466"/>
              <a:ext cx="7991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E36F93-F94F-4485-9631-90B91A6A5D09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20" y="5596393"/>
              <a:ext cx="7991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A988DDB-DCF5-4A71-8F64-BD330A023469}"/>
                </a:ext>
              </a:extLst>
            </p:cNvPr>
            <p:cNvCxnSpPr>
              <a:cxnSpLocks/>
            </p:cNvCxnSpPr>
            <p:nvPr/>
          </p:nvCxnSpPr>
          <p:spPr>
            <a:xfrm>
              <a:off x="6416702" y="2513937"/>
              <a:ext cx="7991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4A6BC53-1BD9-459F-AC99-CB7AEC2C39ED}"/>
                </a:ext>
              </a:extLst>
            </p:cNvPr>
            <p:cNvCxnSpPr>
              <a:cxnSpLocks/>
            </p:cNvCxnSpPr>
            <p:nvPr/>
          </p:nvCxnSpPr>
          <p:spPr>
            <a:xfrm>
              <a:off x="6416702" y="4051189"/>
              <a:ext cx="7991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6FEA941-94CB-4215-B5F1-38F34D405706}"/>
                </a:ext>
              </a:extLst>
            </p:cNvPr>
            <p:cNvCxnSpPr>
              <a:cxnSpLocks/>
            </p:cNvCxnSpPr>
            <p:nvPr/>
          </p:nvCxnSpPr>
          <p:spPr>
            <a:xfrm>
              <a:off x="6416702" y="5588441"/>
              <a:ext cx="7991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5F370DE-5C13-4496-BE68-8EFB307A88F8}"/>
                </a:ext>
              </a:extLst>
            </p:cNvPr>
            <p:cNvCxnSpPr>
              <a:cxnSpLocks/>
            </p:cNvCxnSpPr>
            <p:nvPr/>
          </p:nvCxnSpPr>
          <p:spPr>
            <a:xfrm>
              <a:off x="6028413" y="5982031"/>
              <a:ext cx="0" cy="4267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4D5F02-89B8-48EE-9110-5277A3E837D8}"/>
                </a:ext>
              </a:extLst>
            </p:cNvPr>
            <p:cNvSpPr txBox="1"/>
            <p:nvPr/>
          </p:nvSpPr>
          <p:spPr>
            <a:xfrm>
              <a:off x="7221472" y="2339873"/>
              <a:ext cx="1303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Evaporation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C543FB-1A1E-4605-BBB9-D25825D52309}"/>
                </a:ext>
              </a:extLst>
            </p:cNvPr>
            <p:cNvSpPr txBox="1"/>
            <p:nvPr/>
          </p:nvSpPr>
          <p:spPr>
            <a:xfrm>
              <a:off x="7215808" y="3866523"/>
              <a:ext cx="1303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Evaporation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B08C25-8677-4572-9429-6CCA29E05770}"/>
                </a:ext>
              </a:extLst>
            </p:cNvPr>
            <p:cNvSpPr txBox="1"/>
            <p:nvPr/>
          </p:nvSpPr>
          <p:spPr>
            <a:xfrm>
              <a:off x="7210144" y="5393173"/>
              <a:ext cx="1303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Evaporation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E9311F-E998-4E3F-B248-21982C71127E}"/>
                </a:ext>
              </a:extLst>
            </p:cNvPr>
            <p:cNvSpPr txBox="1"/>
            <p:nvPr/>
          </p:nvSpPr>
          <p:spPr>
            <a:xfrm>
              <a:off x="3538732" y="2339873"/>
              <a:ext cx="12596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Catchment </a:t>
              </a:r>
            </a:p>
            <a:p>
              <a:r>
                <a:rPr lang="en-US" dirty="0"/>
                <a:t>gain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F796C5-FF75-4DAE-B59B-A02A1B1CA329}"/>
                </a:ext>
              </a:extLst>
            </p:cNvPr>
            <p:cNvSpPr txBox="1"/>
            <p:nvPr/>
          </p:nvSpPr>
          <p:spPr>
            <a:xfrm>
              <a:off x="3533068" y="3866523"/>
              <a:ext cx="12596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Catchment </a:t>
              </a:r>
            </a:p>
            <a:p>
              <a:r>
                <a:rPr lang="en-US" dirty="0"/>
                <a:t>gain</a:t>
              </a:r>
            </a:p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EB564F-3D27-4A43-9FF7-E1F9C3F68923}"/>
                </a:ext>
              </a:extLst>
            </p:cNvPr>
            <p:cNvSpPr txBox="1"/>
            <p:nvPr/>
          </p:nvSpPr>
          <p:spPr>
            <a:xfrm>
              <a:off x="3527404" y="5393173"/>
              <a:ext cx="12596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Catchment </a:t>
              </a:r>
            </a:p>
            <a:p>
              <a:r>
                <a:rPr lang="en-US" dirty="0"/>
                <a:t>gain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02DCC7-7730-4A95-A06C-4554ECE456C8}"/>
                </a:ext>
              </a:extLst>
            </p:cNvPr>
            <p:cNvSpPr txBox="1"/>
            <p:nvPr/>
          </p:nvSpPr>
          <p:spPr>
            <a:xfrm>
              <a:off x="6048056" y="2986204"/>
              <a:ext cx="2228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Release (min 5 MGW)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FD92F6-EC1E-4425-83F7-C47DDDF61412}"/>
                </a:ext>
              </a:extLst>
            </p:cNvPr>
            <p:cNvSpPr txBox="1"/>
            <p:nvPr/>
          </p:nvSpPr>
          <p:spPr>
            <a:xfrm>
              <a:off x="6042392" y="4512854"/>
              <a:ext cx="2228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Release (min 5 MGW)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1D5753-32FB-43D1-905E-CFE12656F6D0}"/>
                </a:ext>
              </a:extLst>
            </p:cNvPr>
            <p:cNvSpPr txBox="1"/>
            <p:nvPr/>
          </p:nvSpPr>
          <p:spPr>
            <a:xfrm>
              <a:off x="6036728" y="6039504"/>
              <a:ext cx="2228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Release (min 5 MGW)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8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870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C++ Training – Modules 1 and 2</vt:lpstr>
      <vt:lpstr>Variables and Types</vt:lpstr>
      <vt:lpstr>Variables and Types</vt:lpstr>
      <vt:lpstr>Arrays – Static allocation</vt:lpstr>
      <vt:lpstr>Libraries and namespaces</vt:lpstr>
      <vt:lpstr>Vectors</vt:lpstr>
      <vt:lpstr>Code practices</vt:lpstr>
      <vt:lpstr>Basics of CLion and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Training – Modules 1 and 2</dc:title>
  <dc:creator>Bernardo Trindade</dc:creator>
  <cp:lastModifiedBy>Bernardo Carvalho Trindade</cp:lastModifiedBy>
  <cp:revision>27</cp:revision>
  <dcterms:created xsi:type="dcterms:W3CDTF">2018-06-14T22:30:46Z</dcterms:created>
  <dcterms:modified xsi:type="dcterms:W3CDTF">2018-06-20T13:41:43Z</dcterms:modified>
</cp:coreProperties>
</file>