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D30F-5EF7-4A3C-8517-243613F9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1F6A5-5690-4A99-9E1A-8BDFF799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B0DB-E5DB-4F7A-B5CC-FE4F3847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BAFD-F6BF-4FC6-A142-6DDAFED7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D856-EAD8-4F55-B295-F51063A0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2535-F895-436D-BD75-F5F81D4C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C820F-BEED-4E78-9AAF-81610982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BCD6-6992-4040-BB6B-0716E202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7950-AD47-407A-90C6-F05F58AB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8758-5B4B-4BA8-A48C-7FDF8293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B16E1-BE6D-49C4-ACCB-5AC34013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CFE09-F769-4214-9F0D-8A64BEDD9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0F88-D05C-490A-B240-04310060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2276-5F7D-469A-BDAD-EC0C1D61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865F-10D1-456B-9C02-CECF491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3868-B8CF-467F-8FAA-6CBD2F68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F5DC-25A3-4B1B-8BA6-E26E1F82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0129-3ABD-4D26-A8D7-4646C915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CF66-52BF-4391-9497-14F78170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BCEC-D654-4CB1-BAF2-32E3D089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106E-BFC8-4027-9DF5-1DEB3E7B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469E-7647-4684-BBC3-DE84D53E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ABE1-D599-40A6-A460-54352F83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C24E-3F92-45AD-8771-2D3A5807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DE864-CC38-4DE0-9943-4B873CAF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4885-0EFF-48FD-83BD-D2D7EF2F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60E6-382A-4F0C-890A-DAEE9C26D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5B794-5223-4B3F-8875-6FA57BE1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A0242-C734-451B-A2A4-EADBCEDD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29EB-478F-4AC3-8711-AC8ED8E0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7807B-B634-4FAD-A787-EC93A80C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7DF3-59DD-417E-83F9-29C1810B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264BC-D1D9-45D1-AED0-8C6B12E2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E4F05-1CFE-43BF-9F7A-84EF75B3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B9F5A-D555-4D82-B89E-3B1787D9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DD28B-74C1-4F52-A84F-78520D175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ABB21-1089-466B-A4D7-8D83AF25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67286-D350-45E3-A1FA-01D7DD83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A5AC0-CE75-4908-A7FA-D924FCE5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AAD1-A52A-493C-96F1-5508DBA4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ADAEA-5A1E-42C9-99DC-AE34775E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24955-6481-48F8-B3B3-67BA91D5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80822-2CE3-4E51-BFD4-33B1A81A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F6BD1-9251-4628-8919-9300CF0B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5CD21-A9FD-4ACD-9482-2908B7BC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454F-4964-48BE-982B-B71A350B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7B5A-C727-4828-ADB2-EE3AB032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C8E4-3405-4BA5-8E3A-6F20E616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EBB0-44FF-4028-A3FF-DE9CB896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3FA2-5873-43AE-BF67-F14D4583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25B5-F226-4AC9-9747-BA5076D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7F464-D2B1-4AC7-9F56-A14B1385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EF0C-195C-4131-B7C3-E1D54B6A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751C0-D3D9-4D38-9F4F-27DBED8D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DA49-BC1C-4FB0-A87F-A75F3063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9BA5-6627-4800-8358-4003D21F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EFC7-8921-4322-AE27-914FD62D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7F32-35A6-44E5-B7B6-2DE817F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C9015-AB33-4694-B2EA-6B66245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DCF6-E774-49AC-AD89-4D5DB0E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F285-7C7F-4223-AE02-41C1965B4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45EB-4BA8-44FA-872D-B73F88F38F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829B-E85D-4D01-AB74-79E159F79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FD23-8421-4002-BC0B-4B1697FE3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FEF9-8DE4-4E12-9CC5-6E803527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electrical-engineering-and-computer-science/6-088-introduction-to-c-memory-management-and-c-object-oriented-programming-january-iap-2010/lecture-notes/MIT6_088IAP10_lec04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75D1-592F-43EA-BE3C-FD74382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Programing (OOP)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90B1E-CBA9-4B31-8762-39592C124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Modules 4 and 5</a:t>
            </a:r>
          </a:p>
        </p:txBody>
      </p:sp>
    </p:spTree>
    <p:extLst>
      <p:ext uri="{BB962C8B-B14F-4D97-AF65-F5344CB8AC3E}">
        <p14:creationId xmlns:p14="http://schemas.microsoft.com/office/powerpoint/2010/main" val="29562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B3E8-457B-4CE7-B026-34AADCA8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Digression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11A6-187C-4109-B855-830414FA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Aristotle said everything has a material and an immaterial side:</a:t>
            </a:r>
          </a:p>
          <a:p>
            <a:pPr lvl="1"/>
            <a:r>
              <a:rPr lang="en-US" b="1" dirty="0"/>
              <a:t>Immaterial</a:t>
            </a:r>
          </a:p>
          <a:p>
            <a:pPr lvl="2"/>
            <a:r>
              <a:rPr lang="en-US" dirty="0"/>
              <a:t>form, what defines something, the general thing, what makes us know what things are that all of them have in common. Makes us say: hey, that’s a … .</a:t>
            </a:r>
          </a:p>
          <a:p>
            <a:pPr lvl="2"/>
            <a:r>
              <a:rPr lang="en-US" dirty="0"/>
              <a:t>It is immaterial and constant in time.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chairness</a:t>
            </a:r>
            <a:r>
              <a:rPr lang="en-US" dirty="0"/>
              <a:t>, </a:t>
            </a:r>
            <a:r>
              <a:rPr lang="en-US" dirty="0" err="1"/>
              <a:t>tableness</a:t>
            </a:r>
            <a:r>
              <a:rPr lang="en-US" dirty="0"/>
              <a:t>, hockey </a:t>
            </a:r>
            <a:r>
              <a:rPr lang="en-US" dirty="0" err="1"/>
              <a:t>playerness</a:t>
            </a:r>
            <a:r>
              <a:rPr lang="en-US" dirty="0"/>
              <a:t>: height, number, pass the puck, beat the crap out of another player.</a:t>
            </a:r>
          </a:p>
          <a:p>
            <a:pPr lvl="2"/>
            <a:r>
              <a:rPr lang="en-US" dirty="0"/>
              <a:t>This is the </a:t>
            </a:r>
            <a:r>
              <a:rPr lang="en-US" u="sng" dirty="0"/>
              <a:t>class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Material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 individual thing itself, the particular one. </a:t>
            </a:r>
          </a:p>
          <a:p>
            <a:pPr lvl="2"/>
            <a:r>
              <a:rPr lang="en-US" dirty="0"/>
              <a:t>E.g., Joe, John, and so on.</a:t>
            </a:r>
          </a:p>
          <a:p>
            <a:pPr lvl="2"/>
            <a:r>
              <a:rPr lang="en-US" dirty="0"/>
              <a:t>These are hockey player </a:t>
            </a:r>
            <a:r>
              <a:rPr lang="en-US" u="sng" dirty="0"/>
              <a:t>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2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A9F7-EE67-44E0-83CB-25393C08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class pptx about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F53F-99B3-44CB-836C-EC3FC97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 to presentation</a:t>
            </a:r>
            <a:r>
              <a:rPr lang="en-US" dirty="0"/>
              <a:t>, taken from </a:t>
            </a:r>
            <a:r>
              <a:rPr lang="en-US" dirty="0">
                <a:hlinkClick r:id="rId2"/>
              </a:rPr>
              <a:t>this 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0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C2B8-96DE-4341-AB82-DCDF041B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Declaration vs.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08EA-3683-4DD9-980A-4A202667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Declaration:</a:t>
            </a:r>
          </a:p>
          <a:p>
            <a:pPr lvl="1"/>
            <a:r>
              <a:rPr lang="en-US" dirty="0"/>
              <a:t>In header files (.h, .</a:t>
            </a:r>
            <a:r>
              <a:rPr lang="en-US" dirty="0" err="1"/>
              <a:t>hpp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List of methods and attributes – that all objects do and have.</a:t>
            </a:r>
          </a:p>
          <a:p>
            <a:pPr lvl="1"/>
            <a:r>
              <a:rPr lang="en-US" dirty="0"/>
              <a:t>E.g.  int </a:t>
            </a:r>
            <a:r>
              <a:rPr lang="en-US" dirty="0" err="1"/>
              <a:t>beatOpponent</a:t>
            </a:r>
            <a:r>
              <a:rPr lang="en-US" dirty="0"/>
              <a:t>(int </a:t>
            </a:r>
            <a:r>
              <a:rPr lang="en-US" dirty="0" err="1"/>
              <a:t>anger_level</a:t>
            </a:r>
            <a:r>
              <a:rPr lang="en-US" dirty="0"/>
              <a:t>);</a:t>
            </a:r>
          </a:p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Implementation of functions (.cc, 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E.g.: </a:t>
            </a:r>
            <a:br>
              <a:rPr lang="en-US" dirty="0"/>
            </a:br>
            <a:r>
              <a:rPr lang="en-US" dirty="0"/>
              <a:t>	int </a:t>
            </a:r>
            <a:r>
              <a:rPr lang="en-US" dirty="0" err="1"/>
              <a:t>beatOpponent</a:t>
            </a:r>
            <a:r>
              <a:rPr lang="en-US" dirty="0"/>
              <a:t>(int </a:t>
            </a:r>
            <a:r>
              <a:rPr lang="en-US" dirty="0" err="1"/>
              <a:t>anger_level</a:t>
            </a:r>
            <a:r>
              <a:rPr lang="en-US" dirty="0"/>
              <a:t>) {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“You suck.” &lt;&lt; </a:t>
            </a:r>
            <a:r>
              <a:rPr lang="en-US" dirty="0" err="1"/>
              <a:t>endl</a:t>
            </a:r>
            <a:r>
              <a:rPr lang="en-US" dirty="0"/>
              <a:t>;; </a:t>
            </a:r>
            <a:br>
              <a:rPr lang="en-US" dirty="0"/>
            </a:br>
            <a:r>
              <a:rPr lang="en-US" dirty="0"/>
              <a:t>		damage = 5; </a:t>
            </a:r>
            <a:br>
              <a:rPr lang="en-US" dirty="0"/>
            </a:br>
            <a:r>
              <a:rPr lang="en-US" dirty="0"/>
              <a:t>		return damage;</a:t>
            </a:r>
            <a:br>
              <a:rPr lang="en-US" dirty="0"/>
            </a:b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0002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5F4B-C33E-4E59-B7CE-D7AC7CD6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E99F-0B70-48F8-9E9B-0E90FF63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an object of a given class at its creation. </a:t>
            </a:r>
          </a:p>
          <a:p>
            <a:r>
              <a:rPr lang="en-US" dirty="0"/>
              <a:t>E.g. takes as arguments and sets player’s height, weight, max skating speed,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17233-4C18-4C30-B2DF-566F63DF02B7}"/>
              </a:ext>
            </a:extLst>
          </p:cNvPr>
          <p:cNvSpPr/>
          <p:nvPr/>
        </p:nvSpPr>
        <p:spPr>
          <a:xfrm>
            <a:off x="1571626" y="1509713"/>
            <a:ext cx="9148762" cy="4129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Declaration, in header file: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height, 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weight,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name);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Definition type 1, in cc/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height, 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weight,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name) 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this-&gt;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 = height;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lhs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class attribute,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rhs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function var.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rgbClr val="7030A0"/>
                </a:solidFill>
              </a:rPr>
              <a:t>weight</a:t>
            </a:r>
            <a:r>
              <a:rPr lang="en-US" dirty="0">
                <a:solidFill>
                  <a:schemeClr val="tx1"/>
                </a:solidFill>
              </a:rPr>
              <a:t> = weight;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same effect as above.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rgbClr val="7030A0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 = name;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Definition type 2, in cc/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file:</a:t>
            </a: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height, 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weight,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name) : 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(height), </a:t>
            </a:r>
            <a:r>
              <a:rPr lang="en-US" dirty="0">
                <a:solidFill>
                  <a:srgbClr val="7030A0"/>
                </a:solidFill>
              </a:rPr>
              <a:t>weight</a:t>
            </a:r>
            <a:r>
              <a:rPr lang="en-US" dirty="0">
                <a:solidFill>
                  <a:schemeClr val="tx1"/>
                </a:solidFill>
              </a:rPr>
              <a:t>(weight), </a:t>
            </a:r>
            <a:r>
              <a:rPr lang="en-US" dirty="0">
                <a:solidFill>
                  <a:srgbClr val="7030A0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(name) {};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086FE-ADB0-42FD-82F7-5C3EFE53B4B6}"/>
              </a:ext>
            </a:extLst>
          </p:cNvPr>
          <p:cNvGrpSpPr/>
          <p:nvPr/>
        </p:nvGrpSpPr>
        <p:grpSpPr>
          <a:xfrm>
            <a:off x="3657600" y="767447"/>
            <a:ext cx="4196732" cy="1289953"/>
            <a:chOff x="3657600" y="767447"/>
            <a:chExt cx="4196732" cy="128995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BB80E0-2994-48C9-BD62-554183306828}"/>
                </a:ext>
              </a:extLst>
            </p:cNvPr>
            <p:cNvCxnSpPr/>
            <p:nvPr/>
          </p:nvCxnSpPr>
          <p:spPr>
            <a:xfrm flipH="1">
              <a:off x="3657600" y="1090613"/>
              <a:ext cx="1042988" cy="9667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D85D8D-36B9-4ABB-A9E0-AC2C70A6DF79}"/>
                </a:ext>
              </a:extLst>
            </p:cNvPr>
            <p:cNvSpPr txBox="1"/>
            <p:nvPr/>
          </p:nvSpPr>
          <p:spPr>
            <a:xfrm>
              <a:off x="4786313" y="767447"/>
              <a:ext cx="3068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Constructors have same name </a:t>
              </a:r>
            </a:p>
            <a:p>
              <a:r>
                <a:rPr lang="en-US" dirty="0"/>
                <a:t>as class and no return type.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35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5215-93CD-4CA4-8476-0FE23239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3B2D-751A-46FF-86C4-4DB285D1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Specifies how objects are deleted from memory, say at the end of a scope (if-statement, for loop, function, etc.)</a:t>
            </a:r>
          </a:p>
          <a:p>
            <a:r>
              <a:rPr lang="en-US" dirty="0"/>
              <a:t>Standard constructors and destructors are automatically created for you by the compiler. </a:t>
            </a:r>
          </a:p>
          <a:p>
            <a:pPr lvl="1"/>
            <a:r>
              <a:rPr lang="en-US" dirty="0"/>
              <a:t>Standard constructor: Fills all attributes with junk from memory (dangerous!)</a:t>
            </a:r>
          </a:p>
          <a:p>
            <a:pPr lvl="1"/>
            <a:r>
              <a:rPr lang="en-US" dirty="0"/>
              <a:t>Standard destructor: Deletes all attributes </a:t>
            </a:r>
          </a:p>
          <a:p>
            <a:r>
              <a:rPr lang="en-US" dirty="0"/>
              <a:t>If class has a pointer attribute, say a pointer array:</a:t>
            </a:r>
          </a:p>
          <a:p>
            <a:pPr lvl="1"/>
            <a:r>
              <a:rPr lang="en-US" dirty="0"/>
              <a:t>Array can be initialized in constructor or other method (</a:t>
            </a:r>
            <a:r>
              <a:rPr lang="en-US" dirty="0" err="1"/>
              <a:t>arr</a:t>
            </a:r>
            <a:r>
              <a:rPr lang="en-US" dirty="0"/>
              <a:t> = new int[5])</a:t>
            </a:r>
          </a:p>
          <a:p>
            <a:pPr lvl="1"/>
            <a:r>
              <a:rPr lang="en-US" dirty="0"/>
              <a:t>Standard destructor will delete the pointer (sequence of letter and numbers defining memory address) but not its contents. That’s how you fill memory really, really fast with junk.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659AF-4130-4CFA-88D0-61B97E1FEC6A}"/>
              </a:ext>
            </a:extLst>
          </p:cNvPr>
          <p:cNvSpPr/>
          <p:nvPr/>
        </p:nvSpPr>
        <p:spPr>
          <a:xfrm>
            <a:off x="1590674" y="504823"/>
            <a:ext cx="9115428" cy="598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Declaration, in header file: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string* </a:t>
            </a:r>
            <a:r>
              <a:rPr lang="en-US" dirty="0" err="1">
                <a:solidFill>
                  <a:schemeClr val="tx1"/>
                </a:solidFill>
              </a:rPr>
              <a:t>words_he_knows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height, 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weight,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name);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Constructor</a:t>
            </a:r>
          </a:p>
          <a:p>
            <a:r>
              <a:rPr lang="en-US" dirty="0">
                <a:solidFill>
                  <a:schemeClr val="tx1"/>
                </a:solidFill>
              </a:rPr>
              <a:t>	~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Destructor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Definition, in cc/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file:</a:t>
            </a: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height, 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weight,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name) : 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(height), </a:t>
            </a:r>
            <a:r>
              <a:rPr lang="en-US" dirty="0">
                <a:solidFill>
                  <a:srgbClr val="7030A0"/>
                </a:solidFill>
              </a:rPr>
              <a:t>weight</a:t>
            </a:r>
            <a:r>
              <a:rPr lang="en-US" dirty="0">
                <a:solidFill>
                  <a:schemeClr val="tx1"/>
                </a:solidFill>
              </a:rPr>
              <a:t>(weight), </a:t>
            </a:r>
            <a:r>
              <a:rPr lang="en-US" dirty="0">
                <a:solidFill>
                  <a:srgbClr val="7030A0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(name) {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words_he_knows</a:t>
            </a:r>
            <a:r>
              <a:rPr lang="en-US" dirty="0">
                <a:solidFill>
                  <a:schemeClr val="tx1"/>
                </a:solidFill>
              </a:rPr>
              <a:t> = new string[4];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words_he_knows</a:t>
            </a:r>
            <a:r>
              <a:rPr lang="en-US" dirty="0">
                <a:solidFill>
                  <a:schemeClr val="tx1"/>
                </a:solidFill>
              </a:rPr>
              <a:t>[0] = “I ”;</a:t>
            </a:r>
          </a:p>
          <a:p>
            <a:r>
              <a:rPr lang="en-US" dirty="0">
                <a:solidFill>
                  <a:schemeClr val="tx1"/>
                </a:solidFill>
              </a:rPr>
              <a:t>	 	</a:t>
            </a:r>
            <a:r>
              <a:rPr lang="en-US" dirty="0" err="1">
                <a:solidFill>
                  <a:schemeClr val="tx1"/>
                </a:solidFill>
              </a:rPr>
              <a:t>words_he_knows</a:t>
            </a:r>
            <a:r>
              <a:rPr lang="en-US" dirty="0">
                <a:solidFill>
                  <a:schemeClr val="tx1"/>
                </a:solidFill>
              </a:rPr>
              <a:t>[0] = “hate ”;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words_he_knows</a:t>
            </a:r>
            <a:r>
              <a:rPr lang="en-US" dirty="0">
                <a:solidFill>
                  <a:schemeClr val="tx1"/>
                </a:solidFill>
              </a:rPr>
              <a:t>[0] = “the ”;</a:t>
            </a:r>
          </a:p>
          <a:p>
            <a:r>
              <a:rPr lang="en-US" dirty="0">
                <a:solidFill>
                  <a:schemeClr val="tx1"/>
                </a:solidFill>
              </a:rPr>
              <a:t> 		</a:t>
            </a:r>
            <a:r>
              <a:rPr lang="en-US" dirty="0" err="1">
                <a:solidFill>
                  <a:schemeClr val="tx1"/>
                </a:solidFill>
              </a:rPr>
              <a:t>words_he_knows</a:t>
            </a:r>
            <a:r>
              <a:rPr lang="en-US" dirty="0">
                <a:solidFill>
                  <a:schemeClr val="tx1"/>
                </a:solidFill>
              </a:rPr>
              <a:t>[0] = “ref.”;</a:t>
            </a:r>
          </a:p>
          <a:p>
            <a:r>
              <a:rPr lang="en-US" dirty="0">
                <a:solidFill>
                  <a:schemeClr val="tx1"/>
                </a:solidFill>
              </a:rPr>
              <a:t>	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// Destructor</a:t>
            </a: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::~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words_he_knows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4C92-54F9-4708-A65B-A8C8490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Constructors and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5BF8-0766-4F4B-996B-28AD0451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Specifies how an object is copied.</a:t>
            </a:r>
          </a:p>
          <a:p>
            <a:pPr lvl="1"/>
            <a:r>
              <a:rPr lang="en-US" dirty="0"/>
              <a:t>What values should attributes of copy have?</a:t>
            </a:r>
          </a:p>
          <a:p>
            <a:r>
              <a:rPr lang="en-US" dirty="0"/>
              <a:t>Standard copy constructors created by compiler</a:t>
            </a:r>
          </a:p>
          <a:p>
            <a:pPr lvl="1"/>
            <a:r>
              <a:rPr lang="en-US" dirty="0"/>
              <a:t>Will copy values of all attributes</a:t>
            </a:r>
          </a:p>
          <a:p>
            <a:pPr lvl="1"/>
            <a:r>
              <a:rPr lang="en-US" dirty="0"/>
              <a:t>Will copy values of pointers (address they refer to), but not its contents</a:t>
            </a:r>
          </a:p>
          <a:p>
            <a:pPr lvl="1"/>
            <a:r>
              <a:rPr lang="en-US" dirty="0"/>
              <a:t>If one object modifies the contents in the memory address referred to by a pointer, all other objects of class will see the different value.</a:t>
            </a:r>
          </a:p>
          <a:p>
            <a:r>
              <a:rPr lang="en-US" dirty="0"/>
              <a:t>Very important to do right.</a:t>
            </a:r>
          </a:p>
          <a:p>
            <a:pPr lvl="1"/>
            <a:r>
              <a:rPr lang="en-US" dirty="0"/>
              <a:t>If desired, redeclare pointer so that a change of what it points to will be seen only by that object.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8CEFE-838B-4662-9AFA-5F6B31EB6CC2}"/>
              </a:ext>
            </a:extLst>
          </p:cNvPr>
          <p:cNvSpPr/>
          <p:nvPr/>
        </p:nvSpPr>
        <p:spPr>
          <a:xfrm>
            <a:off x="528638" y="1042988"/>
            <a:ext cx="11110912" cy="555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Declaration, in header file: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int* </a:t>
            </a:r>
            <a:r>
              <a:rPr lang="en-US" dirty="0" err="1">
                <a:solidFill>
                  <a:schemeClr val="tx1"/>
                </a:solidFill>
              </a:rPr>
              <a:t>prefered_jersey_numbers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nullptr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height = 0.;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weight = 0.;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height, </a:t>
            </a: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weight,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name);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Constructor</a:t>
            </a:r>
          </a:p>
          <a:p>
            <a:r>
              <a:rPr lang="en-US" dirty="0">
                <a:solidFill>
                  <a:schemeClr val="tx1"/>
                </a:solidFill>
              </a:rPr>
              <a:t>	~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Destructor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 &amp;</a:t>
            </a:r>
            <a:r>
              <a:rPr lang="en-US" dirty="0" err="1">
                <a:solidFill>
                  <a:schemeClr val="tx1"/>
                </a:solidFill>
              </a:rPr>
              <a:t>player_object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Definition, in cc/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 &amp;</a:t>
            </a:r>
            <a:r>
              <a:rPr lang="en-US" dirty="0" err="1">
                <a:solidFill>
                  <a:schemeClr val="tx1"/>
                </a:solidFill>
              </a:rPr>
              <a:t>player_object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player_object.height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rgbClr val="7030A0"/>
                </a:solidFill>
              </a:rPr>
              <a:t>weight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player_object.height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prefered_jersey_numbers</a:t>
            </a:r>
            <a:r>
              <a:rPr lang="en-US" dirty="0">
                <a:solidFill>
                  <a:schemeClr val="tx1"/>
                </a:solidFill>
              </a:rPr>
              <a:t> = new int[5];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memcpy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prefered_jersey_numbers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player_object.prefered_jersey_numbers</a:t>
            </a:r>
            <a:r>
              <a:rPr lang="en-US" dirty="0">
                <a:solidFill>
                  <a:schemeClr val="tx1"/>
                </a:solidFill>
              </a:rPr>
              <a:t> , 4 *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r>
              <a:rPr lang="en-US" dirty="0">
                <a:solidFill>
                  <a:schemeClr val="tx1"/>
                </a:solidFill>
              </a:rPr>
              <a:t>		 </a:t>
            </a:r>
            <a:r>
              <a:rPr lang="en-US" dirty="0" err="1">
                <a:solidFill>
                  <a:schemeClr val="tx1"/>
                </a:solidFill>
              </a:rPr>
              <a:t>prefered_jersey_numbers</a:t>
            </a:r>
            <a:r>
              <a:rPr lang="en-US" dirty="0">
                <a:solidFill>
                  <a:schemeClr val="tx1"/>
                </a:solidFill>
              </a:rPr>
              <a:t>[4] = 99;</a:t>
            </a:r>
          </a:p>
          <a:p>
            <a:r>
              <a:rPr lang="en-US" dirty="0">
                <a:solidFill>
                  <a:schemeClr val="tx1"/>
                </a:solidFill>
              </a:rPr>
              <a:t>	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::~</a:t>
            </a:r>
            <a:r>
              <a:rPr lang="en-US" dirty="0" err="1">
                <a:solidFill>
                  <a:schemeClr val="tx1"/>
                </a:solidFill>
              </a:rPr>
              <a:t>HockeyPlayer</a:t>
            </a:r>
            <a:r>
              <a:rPr lang="en-US" dirty="0">
                <a:solidFill>
                  <a:schemeClr val="tx1"/>
                </a:solidFill>
              </a:rPr>
              <a:t>() {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prefered_jersey_numbers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3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74E4-5DBA-4CEA-8F6F-7760792D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BF7D-C9B6-459E-8556-C08FD24A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concepts of more general and more specific forms. </a:t>
            </a:r>
          </a:p>
          <a:p>
            <a:pPr lvl="1"/>
            <a:r>
              <a:rPr lang="en-US" dirty="0"/>
              <a:t>E.g. plant, tree, pine tree. </a:t>
            </a:r>
          </a:p>
          <a:p>
            <a:r>
              <a:rPr lang="en-US" dirty="0"/>
              <a:t>A pine tree has all that a tree has plus a few specificities.</a:t>
            </a:r>
          </a:p>
          <a:p>
            <a:r>
              <a:rPr lang="en-US" dirty="0"/>
              <a:t>A tree has everything a plant has plus a few specificities.</a:t>
            </a:r>
          </a:p>
          <a:p>
            <a:r>
              <a:rPr lang="en-US" dirty="0"/>
              <a:t>It would sound odd to be asked to grow a plant, not specific enough.</a:t>
            </a:r>
          </a:p>
          <a:p>
            <a:r>
              <a:rPr lang="en-US" dirty="0"/>
              <a:t>If asked to grow a mango tree, then we know what we should do.</a:t>
            </a:r>
          </a:p>
          <a:p>
            <a:r>
              <a:rPr lang="en-US" dirty="0"/>
              <a:t>Plant would be our </a:t>
            </a:r>
            <a:r>
              <a:rPr lang="en-US" u="sng" dirty="0"/>
              <a:t>abstract class</a:t>
            </a:r>
            <a:r>
              <a:rPr lang="en-US" dirty="0"/>
              <a:t>.</a:t>
            </a:r>
          </a:p>
          <a:p>
            <a:r>
              <a:rPr lang="en-US" dirty="0"/>
              <a:t>Mango tree would be a </a:t>
            </a:r>
            <a:r>
              <a:rPr lang="en-US" u="sng" dirty="0"/>
              <a:t>child class</a:t>
            </a:r>
            <a:r>
              <a:rPr lang="en-US" dirty="0"/>
              <a:t> of plant (let’s skip abstract class tree for simplicity).</a:t>
            </a:r>
          </a:p>
          <a:p>
            <a:r>
              <a:rPr lang="en-US" dirty="0"/>
              <a:t>We’ll work on an example.</a:t>
            </a:r>
          </a:p>
        </p:txBody>
      </p:sp>
    </p:spTree>
    <p:extLst>
      <p:ext uri="{BB962C8B-B14F-4D97-AF65-F5344CB8AC3E}">
        <p14:creationId xmlns:p14="http://schemas.microsoft.com/office/powerpoint/2010/main" val="332739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596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Object Oriented Programing (OOP)</vt:lpstr>
      <vt:lpstr>Idea and Digression</vt:lpstr>
      <vt:lpstr>MIT class pptx about OOP</vt:lpstr>
      <vt:lpstr>Classes: Declaration vs. definition</vt:lpstr>
      <vt:lpstr>Constructors</vt:lpstr>
      <vt:lpstr>Destructors</vt:lpstr>
      <vt:lpstr>Copy Constructors and Assignment Operator</vt:lpstr>
      <vt:lpstr>Abstract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Programing (OOP)</dc:title>
  <dc:creator>Bernardo Trindade</dc:creator>
  <cp:lastModifiedBy>Bernardo Carvalho Trindade</cp:lastModifiedBy>
  <cp:revision>11</cp:revision>
  <dcterms:created xsi:type="dcterms:W3CDTF">2018-08-08T12:27:41Z</dcterms:created>
  <dcterms:modified xsi:type="dcterms:W3CDTF">2018-08-08T17:03:41Z</dcterms:modified>
</cp:coreProperties>
</file>