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3" r:id="rId9"/>
    <p:sldId id="264" r:id="rId10"/>
    <p:sldId id="267" r:id="rId11"/>
    <p:sldId id="265" r:id="rId12"/>
    <p:sldId id="272" r:id="rId13"/>
    <p:sldId id="269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52B0-E2CF-7B43-6F30-B4556F0D8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5CDF3-0F1B-F97B-C953-ED7947C5F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C6CCA-A3F3-52E1-CB19-14255FBB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C272-6B6D-4D4D-B6C7-9804FD99986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5E041-F3CA-7849-D8F2-80C83483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7585D-0D2F-8BBA-3388-9AEEDE5B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EAC8-2CBA-48EF-B05F-714507F6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2C21-9791-E66E-9136-AAADF081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3F42F-17D5-F6F3-4C47-6A10B95D8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3C3AB-2345-528A-1913-9EDE8448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C272-6B6D-4D4D-B6C7-9804FD99986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B312D-BBC2-3CB0-21F8-B746BB97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1BE51-06DF-0555-EE41-061B6715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EAC8-2CBA-48EF-B05F-714507F6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5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877F21-DB56-DC5B-AE21-E16D86374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04C07-7379-CED6-2FF2-85E4FC418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7BAC0-3750-F75A-4006-FB98CD41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C272-6B6D-4D4D-B6C7-9804FD99986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65019-FC1E-2D10-E3CE-63C4AD295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E00C4-BF13-C22C-1E1C-CA60AA71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EAC8-2CBA-48EF-B05F-714507F6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3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FC3D-D16A-02EF-CBD3-46CB680CD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8204A-0C18-590F-0491-1F4E3C3F6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00BC6-DBDD-F794-6D3A-59B4B7A53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C272-6B6D-4D4D-B6C7-9804FD99986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59098-CF86-688B-C84F-5720427AE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F227D-F968-DACC-6EAB-06115427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EAC8-2CBA-48EF-B05F-714507F6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2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EB282-7981-C991-57D0-39C864191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DEB5D-2EAC-7A2B-E58E-737E5B908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65A83-DFA6-6A72-BA0A-15114030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C272-6B6D-4D4D-B6C7-9804FD99986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F8A55-1188-93FC-3B32-3019463E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E3BD-BDA7-F73E-8C8C-9D67D1321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EAC8-2CBA-48EF-B05F-714507F6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2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F6E3-C510-C42F-864C-C0F2B7A10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CEFC-29A7-10FE-DB2B-68533DB2B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04DE6-9A92-9FF1-2B21-F6642CF2D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887CE-EE88-DA1F-9D2F-8E6D69BD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C272-6B6D-4D4D-B6C7-9804FD99986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37902-B7CF-131C-EF74-7D97F560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B0431-45F5-CD75-00C8-931C0669B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EAC8-2CBA-48EF-B05F-714507F6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9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6CD5-960F-D503-C159-961EEDDF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A720A-3CE3-4354-3592-77D80053D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9D64E-574D-AF9F-52F7-8A359A415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12518-7E77-CB21-C02A-7D0EB0DFF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3270A2-90D6-1616-7082-169111FA2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9B4E0-4788-ED85-0317-B5F9E4D0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C272-6B6D-4D4D-B6C7-9804FD99986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320CB-7425-18D9-0C3C-4BD9D9C8F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90F063-D710-5238-666F-794A007F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EAC8-2CBA-48EF-B05F-714507F6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0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26B9-1F24-7A0A-50B5-310949C1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FFD52C-68B9-CC9C-816B-ED0E90D0D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C272-6B6D-4D4D-B6C7-9804FD99986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A8DAAC-2B54-314D-8A6D-F98FA896C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DACC4-8CBF-C2E6-7F83-652CBAE5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EAC8-2CBA-48EF-B05F-714507F6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1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827B5-CE2A-41C2-C44B-F4C3C252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C272-6B6D-4D4D-B6C7-9804FD99986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6FE168-D788-B8C5-1A79-36793F31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0DD27-DBE5-23F5-9B49-174F9F51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EAC8-2CBA-48EF-B05F-714507F6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6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55E8-1AED-CC7C-205B-C2AA833D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E1297-5BE5-2EC5-481D-32BC7A94E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15E61-3218-9E30-4A8E-5558C36D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1A6EB-FC41-8668-1AE9-3DEFD2D1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C272-6B6D-4D4D-B6C7-9804FD99986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C30B2-9F35-4A4A-679B-FB579D1A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0F727-03B1-0636-E0AC-057414D8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EAC8-2CBA-48EF-B05F-714507F6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8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2491-B260-D710-5E14-AADA02682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23A93-1F99-1C98-521F-B8F5A3C5F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1F6AA-D67C-2D5D-65D0-26F2A9B96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01EC2-1FF9-42BE-9F44-991EB0F3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C272-6B6D-4D4D-B6C7-9804FD99986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EFF66-CDD6-D1A1-5490-DB06F05B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EF4E9-DA5B-5E1A-FD01-51941A8E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EAC8-2CBA-48EF-B05F-714507F6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3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24D3D5-5B58-2900-6F1A-99BE352C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0F208-0BA5-3CE9-65ED-FF689CE35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BAD5C-5206-4254-8C73-BC27F0026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3C272-6B6D-4D4D-B6C7-9804FD99986F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4D07D-088D-8967-3450-1A0B2B049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6E014-A024-83B8-B6C6-BD27FCD4D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7EAC8-2CBA-48EF-B05F-714507F6E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0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CD4C-2E1E-FE3F-6955-B1BF3E07C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Revisiting Classifier Two sample-test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67EFA-287E-EDD2-8A35-3B8F2A191C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for </a:t>
            </a:r>
            <a:r>
              <a:rPr lang="en-US" i="1" dirty="0"/>
              <a:t>Statistics for Data Science</a:t>
            </a:r>
            <a:r>
              <a:rPr lang="en-US" dirty="0"/>
              <a:t> Course</a:t>
            </a:r>
          </a:p>
          <a:p>
            <a:endParaRPr lang="en-US" dirty="0"/>
          </a:p>
          <a:p>
            <a:r>
              <a:rPr lang="en-US" sz="1800" dirty="0"/>
              <a:t>Bernardo D’Agostino, </a:t>
            </a:r>
            <a:r>
              <a:rPr lang="en-US" sz="1800" dirty="0" err="1"/>
              <a:t>Yijiang</a:t>
            </a:r>
            <a:r>
              <a:rPr lang="en-US" sz="1800" dirty="0"/>
              <a:t> Fan, Filippo Michelis</a:t>
            </a:r>
          </a:p>
        </p:txBody>
      </p:sp>
    </p:spTree>
    <p:extLst>
      <p:ext uri="{BB962C8B-B14F-4D97-AF65-F5344CB8AC3E}">
        <p14:creationId xmlns:p14="http://schemas.microsoft.com/office/powerpoint/2010/main" val="218036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6739-B60A-2965-CCCB-30378963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sample test for statistical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80581D-FEFB-465A-0631-8261F1C174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2083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be a multivariate distribution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be a sample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Given a random permutation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dirty="0"/>
                  <a:t>, we can test that the permuted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has the same distribution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, which is the same as testing independence as: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endParaRPr lang="en-US" sz="20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 test is on a multivariate distribution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80581D-FEFB-465A-0631-8261F1C17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2083"/>
                <a:ext cx="10515600" cy="4351338"/>
              </a:xfrm>
              <a:blipFill>
                <a:blip r:embed="rId2"/>
                <a:stretch>
                  <a:fillRect l="-580" t="-1681" r="-754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71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8B03-4146-7689-CB96-4C6BA355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716"/>
            <a:ext cx="10515600" cy="1325563"/>
          </a:xfrm>
        </p:spPr>
        <p:txBody>
          <a:bodyPr/>
          <a:lstStyle/>
          <a:p>
            <a:r>
              <a:rPr lang="en-US" sz="4400" b="1" dirty="0"/>
              <a:t>Experiments on synthetic data: </a:t>
            </a:r>
            <a:r>
              <a:rPr lang="en-US" sz="4400" dirty="0"/>
              <a:t>Sinusoidal data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1D5993-D65C-DA2D-1838-71CF0B81FAD0}"/>
                  </a:ext>
                </a:extLst>
              </p:cNvPr>
              <p:cNvSpPr txBox="1"/>
              <p:nvPr/>
            </p:nvSpPr>
            <p:spPr>
              <a:xfrm>
                <a:off x="453614" y="1448850"/>
                <a:ext cx="1128477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Cambria Math" panose="02040503050406030204" pitchFamily="18" charset="0"/>
                  </a:rPr>
                  <a:t>Generative model: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Varying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have an effect on the dependence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1D5993-D65C-DA2D-1838-71CF0B81F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14" y="1448850"/>
                <a:ext cx="11284772" cy="1754326"/>
              </a:xfrm>
              <a:prstGeom prst="rect">
                <a:avLst/>
              </a:prstGeom>
              <a:blipFill>
                <a:blip r:embed="rId2"/>
                <a:stretch>
                  <a:fillRect l="-432" t="-2439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red and blue dots&#10;&#10;Description automatically generated">
            <a:extLst>
              <a:ext uri="{FF2B5EF4-FFF2-40B4-BE49-F238E27FC236}">
                <a16:creationId xmlns:a16="http://schemas.microsoft.com/office/drawing/2014/main" id="{C9977165-D51F-B20E-F658-8F5A14C82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51" y="3496315"/>
            <a:ext cx="5551489" cy="2996560"/>
          </a:xfrm>
          <a:prstGeom prst="rect">
            <a:avLst/>
          </a:prstGeom>
        </p:spPr>
      </p:pic>
      <p:pic>
        <p:nvPicPr>
          <p:cNvPr id="11" name="Picture 10" descr="A blue dot diagram with numbers&#10;&#10;Description automatically generated">
            <a:extLst>
              <a:ext uri="{FF2B5EF4-FFF2-40B4-BE49-F238E27FC236}">
                <a16:creationId xmlns:a16="http://schemas.microsoft.com/office/drawing/2014/main" id="{60B99E60-8F15-B4DC-5875-EAB98F440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240" y="3525789"/>
            <a:ext cx="3215665" cy="3029899"/>
          </a:xfrm>
          <a:prstGeom prst="rect">
            <a:avLst/>
          </a:prstGeom>
        </p:spPr>
      </p:pic>
      <p:pic>
        <p:nvPicPr>
          <p:cNvPr id="13" name="Picture 12" descr="A blue dotted diagram with white text&#10;&#10;Description automatically generated">
            <a:extLst>
              <a:ext uri="{FF2B5EF4-FFF2-40B4-BE49-F238E27FC236}">
                <a16:creationId xmlns:a16="http://schemas.microsoft.com/office/drawing/2014/main" id="{C822CA85-9C6F-04F7-BB6C-CFE4862088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35" y="3525789"/>
            <a:ext cx="3215665" cy="30298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B33051-0A6E-0E9A-ACD9-00A6F4AF648A}"/>
                  </a:ext>
                </a:extLst>
              </p:cNvPr>
              <p:cNvSpPr txBox="1"/>
              <p:nvPr/>
            </p:nvSpPr>
            <p:spPr>
              <a:xfrm>
                <a:off x="6434258" y="3342426"/>
                <a:ext cx="27349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/>
                  <a:t>Distribution with high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B33051-0A6E-0E9A-ACD9-00A6F4AF6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258" y="3342426"/>
                <a:ext cx="2734953" cy="307777"/>
              </a:xfrm>
              <a:prstGeom prst="rect">
                <a:avLst/>
              </a:prstGeom>
              <a:blipFill>
                <a:blip r:embed="rId6"/>
                <a:stretch>
                  <a:fillRect l="-668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E94E97-CF54-3680-C2A4-B97B53C9CAF9}"/>
                  </a:ext>
                </a:extLst>
              </p:cNvPr>
              <p:cNvSpPr txBox="1"/>
              <p:nvPr/>
            </p:nvSpPr>
            <p:spPr>
              <a:xfrm>
                <a:off x="9457047" y="3332211"/>
                <a:ext cx="27349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/>
                  <a:t>Distribution with high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E94E97-CF54-3680-C2A4-B97B53C9C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047" y="3332211"/>
                <a:ext cx="2734953" cy="307777"/>
              </a:xfrm>
              <a:prstGeom prst="rect">
                <a:avLst/>
              </a:prstGeom>
              <a:blipFill>
                <a:blip r:embed="rId7"/>
                <a:stretch>
                  <a:fillRect l="-66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B83485-C3A9-308A-1CBA-B069982BA93E}"/>
                  </a:ext>
                </a:extLst>
              </p:cNvPr>
              <p:cNvSpPr txBox="1"/>
              <p:nvPr/>
            </p:nvSpPr>
            <p:spPr>
              <a:xfrm>
                <a:off x="687512" y="3166765"/>
                <a:ext cx="4487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/>
                  <a:t>Distribution standard values</a:t>
                </a:r>
              </a:p>
              <a:p>
                <a:r>
                  <a:rPr lang="en-US" sz="1400" i="1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=0.25,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B83485-C3A9-308A-1CBA-B069982BA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12" y="3166765"/>
                <a:ext cx="4487184" cy="523220"/>
              </a:xfrm>
              <a:prstGeom prst="rect">
                <a:avLst/>
              </a:prstGeom>
              <a:blipFill>
                <a:blip r:embed="rId8"/>
                <a:stretch>
                  <a:fillRect l="-408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545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26698726-9882-E60F-2ACE-361EB4A6A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327944"/>
            <a:ext cx="3400481" cy="2736535"/>
          </a:xfrm>
          <a:prstGeom prst="rect">
            <a:avLst/>
          </a:prstGeom>
        </p:spPr>
      </p:pic>
      <p:pic>
        <p:nvPicPr>
          <p:cNvPr id="8" name="Content Placeholder 7" descr="A graph of a number of different colored lines&#10;&#10;Description automatically generated">
            <a:extLst>
              <a:ext uri="{FF2B5EF4-FFF2-40B4-BE49-F238E27FC236}">
                <a16:creationId xmlns:a16="http://schemas.microsoft.com/office/drawing/2014/main" id="{FAC39C51-05A7-8BE2-79A0-FD8F1BAC7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16" y="359256"/>
            <a:ext cx="3401568" cy="26739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0B5100-BD65-E5D8-9DCA-060DEAD16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8666" y="3042309"/>
            <a:ext cx="3834621" cy="356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A42FA27-A7CA-BBFA-4D88-E0B8CD0AA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637" y="3064479"/>
            <a:ext cx="3924078" cy="359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7497B02-B243-BCFE-1333-8CD411366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67922" y="3064479"/>
            <a:ext cx="3924078" cy="352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graph of a number of lines&#10;&#10;Description automatically generated">
            <a:extLst>
              <a:ext uri="{FF2B5EF4-FFF2-40B4-BE49-F238E27FC236}">
                <a16:creationId xmlns:a16="http://schemas.microsoft.com/office/drawing/2014/main" id="{AEFB7C81-266C-4EA7-59DE-EEA60DE5DF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699" y="251641"/>
            <a:ext cx="3401568" cy="2741157"/>
          </a:xfrm>
          <a:prstGeom prst="rect">
            <a:avLst/>
          </a:prstGeom>
        </p:spPr>
      </p:pic>
      <p:pic>
        <p:nvPicPr>
          <p:cNvPr id="2" name="Picture 1" descr="A close-up of a sign&#10;&#10;Description automatically generated">
            <a:extLst>
              <a:ext uri="{FF2B5EF4-FFF2-40B4-BE49-F238E27FC236}">
                <a16:creationId xmlns:a16="http://schemas.microsoft.com/office/drawing/2014/main" id="{F6C2A066-828B-C1D5-4A2E-D893A3EEEE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646" y="688477"/>
            <a:ext cx="1299710" cy="48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69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770E10-CCDB-F221-9C42-648B1EF644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3660" y="1890342"/>
                <a:ext cx="4845139" cy="394207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5903 articles from </a:t>
                </a:r>
                <a:r>
                  <a:rPr lang="en-US" sz="2000" i="1" dirty="0"/>
                  <a:t>Neural Information Processing Systems conference</a:t>
                </a:r>
              </a:p>
              <a:p>
                <a:pPr marL="285750" indent="-285750" fontAlgn="base">
                  <a:spcBef>
                    <a:spcPts val="500"/>
                  </a:spcBef>
                </a:pPr>
                <a:r>
                  <a:rPr lang="en-US" sz="2000" dirty="0"/>
                  <a:t>The articles are classified into the categories: {Bayesian inference (</a:t>
                </a:r>
                <a:r>
                  <a:rPr lang="en-US" sz="2000" i="1" dirty="0"/>
                  <a:t>Bayes</a:t>
                </a:r>
                <a:r>
                  <a:rPr lang="en-US" sz="2000" dirty="0"/>
                  <a:t>), neuroscience (</a:t>
                </a:r>
                <a:r>
                  <a:rPr lang="en-US" sz="2000" i="1" dirty="0"/>
                  <a:t>Neuro</a:t>
                </a:r>
                <a:r>
                  <a:rPr lang="en-US" sz="2000" dirty="0"/>
                  <a:t>), deep learning (</a:t>
                </a:r>
                <a:r>
                  <a:rPr lang="en-US" sz="2000" i="1" dirty="0"/>
                  <a:t>Deep</a:t>
                </a:r>
                <a:r>
                  <a:rPr lang="en-US" sz="2000" dirty="0"/>
                  <a:t>), and statistical learning theory (</a:t>
                </a:r>
                <a:r>
                  <a:rPr lang="en-US" sz="2000" i="1" dirty="0"/>
                  <a:t>Learn</a:t>
                </a:r>
                <a:r>
                  <a:rPr lang="en-US" sz="2000" dirty="0"/>
                  <a:t>)}</a:t>
                </a:r>
              </a:p>
              <a:p>
                <a:pPr marL="285750" indent="-285750" fontAlgn="base">
                  <a:spcBef>
                    <a:spcPts val="500"/>
                  </a:spcBef>
                </a:pPr>
                <a:r>
                  <a:rPr lang="en-US" sz="2000" dirty="0"/>
                  <a:t>significance level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sz="2000" dirty="0"/>
                  <a:t>, when averaged over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500</m:t>
                    </m:r>
                  </m:oMath>
                </a14:m>
                <a:r>
                  <a:rPr lang="en-US" sz="2000" dirty="0"/>
                  <a:t> trials </a:t>
                </a:r>
              </a:p>
              <a:p>
                <a:r>
                  <a:rPr lang="en-US" sz="2000" dirty="0"/>
                  <a:t>2ST is performed confronting categories of documents two by two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770E10-CCDB-F221-9C42-648B1EF64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60" y="1890342"/>
                <a:ext cx="4845139" cy="3942073"/>
              </a:xfrm>
              <a:prstGeom prst="rect">
                <a:avLst/>
              </a:prstGeom>
              <a:blipFill>
                <a:blip r:embed="rId2"/>
                <a:stretch>
                  <a:fillRect l="-1132" r="-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A white sheet with black text&#10;&#10;Description automatically generated">
            <a:extLst>
              <a:ext uri="{FF2B5EF4-FFF2-40B4-BE49-F238E27FC236}">
                <a16:creationId xmlns:a16="http://schemas.microsoft.com/office/drawing/2014/main" id="{8755193A-2ADD-B27E-2DAB-CC6955445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8799" y="2688511"/>
            <a:ext cx="6213878" cy="234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8CC8955-A49D-07E5-0829-572A8CCE83E7}"/>
              </a:ext>
            </a:extLst>
          </p:cNvPr>
          <p:cNvSpPr txBox="1">
            <a:spLocks/>
          </p:cNvSpPr>
          <p:nvPr/>
        </p:nvSpPr>
        <p:spPr>
          <a:xfrm>
            <a:off x="793662" y="278074"/>
            <a:ext cx="10066122" cy="1298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NIPS experiments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92BD6F-49B8-95ED-9184-722D7BBA2851}"/>
              </a:ext>
            </a:extLst>
          </p:cNvPr>
          <p:cNvSpPr txBox="1"/>
          <p:nvPr/>
        </p:nvSpPr>
        <p:spPr>
          <a:xfrm>
            <a:off x="6010275" y="4971667"/>
            <a:ext cx="5997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Results of the C2ST as presented in the original paper. In the first row, Type 1 error of the test with Neural Network classifier. In the following rows, Type 2 errors.</a:t>
            </a:r>
          </a:p>
        </p:txBody>
      </p:sp>
    </p:spTree>
    <p:extLst>
      <p:ext uri="{BB962C8B-B14F-4D97-AF65-F5344CB8AC3E}">
        <p14:creationId xmlns:p14="http://schemas.microsoft.com/office/powerpoint/2010/main" val="930984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AD4C-B91F-0810-EA4E-F89A6B9CB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697"/>
            <a:ext cx="10515600" cy="1325563"/>
          </a:xfrm>
        </p:spPr>
        <p:txBody>
          <a:bodyPr/>
          <a:lstStyle/>
          <a:p>
            <a:r>
              <a:rPr lang="en-US" dirty="0"/>
              <a:t>The Karolinska Directed Emotional Faces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6B781-2F81-73CC-AB0C-1D9F6623F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Distinguish two classes of emotions: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/>
              <a:t>Positive</a:t>
            </a:r>
            <a:r>
              <a:rPr lang="en-US" dirty="0"/>
              <a:t>: {happy, neutral, surprised}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/>
              <a:t>Negative</a:t>
            </a:r>
            <a:r>
              <a:rPr lang="en-US" dirty="0"/>
              <a:t>: {afraid, angry, disgusted}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8891B-F851-BFC3-BB4E-7BEE566A6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829" y="5122523"/>
            <a:ext cx="8088086" cy="164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-up of a person&#10;&#10;Description automatically generated">
            <a:extLst>
              <a:ext uri="{FF2B5EF4-FFF2-40B4-BE49-F238E27FC236}">
                <a16:creationId xmlns:a16="http://schemas.microsoft.com/office/drawing/2014/main" id="{6E89ADA6-8180-B47F-E7EC-8B4FB7C97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606" y="3340481"/>
            <a:ext cx="1214794" cy="1647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9AD2F3-D80E-8D16-08F2-662CE804C5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896" y="3318580"/>
            <a:ext cx="1207819" cy="170515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BAAEC76-CA27-A7BF-FFF3-6FF4252E0BBE}"/>
              </a:ext>
            </a:extLst>
          </p:cNvPr>
          <p:cNvSpPr/>
          <p:nvPr/>
        </p:nvSpPr>
        <p:spPr>
          <a:xfrm>
            <a:off x="5057442" y="3742244"/>
            <a:ext cx="1509402" cy="78761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267CA2-D51E-4D93-F62A-29A4700AD0AD}"/>
              </a:ext>
            </a:extLst>
          </p:cNvPr>
          <p:cNvSpPr txBox="1"/>
          <p:nvPr/>
        </p:nvSpPr>
        <p:spPr>
          <a:xfrm>
            <a:off x="5042452" y="3951385"/>
            <a:ext cx="200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Preprocessing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88D9FD-0B92-A4E0-9671-2189DC447BC6}"/>
              </a:ext>
            </a:extLst>
          </p:cNvPr>
          <p:cNvSpPr txBox="1"/>
          <p:nvPr/>
        </p:nvSpPr>
        <p:spPr>
          <a:xfrm>
            <a:off x="9818914" y="5635109"/>
            <a:ext cx="214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Type 1 error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5FDB1C-9906-1BD3-5798-5B3F602F52E4}"/>
              </a:ext>
            </a:extLst>
          </p:cNvPr>
          <p:cNvSpPr txBox="1"/>
          <p:nvPr/>
        </p:nvSpPr>
        <p:spPr>
          <a:xfrm>
            <a:off x="9824358" y="6127234"/>
            <a:ext cx="214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Type 2 error</a:t>
            </a:r>
          </a:p>
        </p:txBody>
      </p:sp>
    </p:spTree>
    <p:extLst>
      <p:ext uri="{BB962C8B-B14F-4D97-AF65-F5344CB8AC3E}">
        <p14:creationId xmlns:p14="http://schemas.microsoft.com/office/powerpoint/2010/main" val="2787880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8248-113D-2966-DA6B-6E5907A0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08974D-9BE2-5C0F-BB18-C1F976166F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rtl="0" fontAlgn="base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4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</a:rPr>
                  <a:t>Easy to implement</a:t>
                </a:r>
              </a:p>
              <a:p>
                <a:pPr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24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pPr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</a:rPr>
                  <a:t>Can handle multidimensional data</a:t>
                </a:r>
              </a:p>
              <a:p>
                <a:pPr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24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pPr rtl="0" fontAlgn="base">
                  <a:spcBef>
                    <a:spcPts val="1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</a:rPr>
                  <a:t>Learn suitable representation of data</a:t>
                </a:r>
              </a:p>
              <a:p>
                <a:pPr rtl="0" fontAlgn="base">
                  <a:spcBef>
                    <a:spcPts val="1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24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pPr rtl="0" fontAlgn="base">
                  <a:spcBef>
                    <a:spcPts val="1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</a:rPr>
                  <a:t>Return test statistics in interpretable units</a:t>
                </a:r>
              </a:p>
              <a:p>
                <a:pPr rtl="0" fontAlgn="base">
                  <a:spcBef>
                    <a:spcPts val="1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24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pPr rtl="0" fontAlgn="base">
                  <a:spcBef>
                    <a:spcPts val="1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</a:rPr>
                  <a:t>Have a simple null asymptotic distribution</a:t>
                </a:r>
              </a:p>
              <a:p>
                <a:pPr rtl="0" fontAlgn="base">
                  <a:spcBef>
                    <a:spcPts val="10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24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pPr fontAlgn="base"/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</a:rPr>
                  <a:t>Classifier predictive uncertainty allow to interpret where </a:t>
                </a:r>
                <a14:m>
                  <m:oMath xmlns:m="http://schemas.openxmlformats.org/officeDocument/2006/math">
                    <m:r>
                      <a:rPr lang="en-US" sz="2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</a:rPr>
                  <a:t> differ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08974D-9BE2-5C0F-BB18-C1F976166F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99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FD2DA-B9F8-68CF-5D25-1A4C1FA84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4"/>
            <a:ext cx="10515600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0060CF-E6AA-CD77-BA51-F5B6E10156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b="1" i="0" u="none" strike="noStrike" dirty="0">
                    <a:solidFill>
                      <a:srgbClr val="000000"/>
                    </a:solidFill>
                    <a:effectLst/>
                  </a:rPr>
                  <a:t>Two sample test</a:t>
                </a:r>
                <a:r>
                  <a:rPr lang="en-US" sz="2000" b="0" i="0" u="none" strike="noStrike" dirty="0">
                    <a:solidFill>
                      <a:srgbClr val="000000"/>
                    </a:solidFill>
                    <a:effectLst/>
                  </a:rPr>
                  <a:t>: assess whether two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sSup>
                      <m:sSupPr>
                        <m:ctrlPr>
                          <a:rPr lang="en-US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b="0" i="0" u="none" strike="noStrike" dirty="0">
                    <a:solidFill>
                      <a:srgbClr val="000000"/>
                    </a:solidFill>
                    <a:effectLst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sSup>
                      <m:sSupPr>
                        <m:ctrlPr>
                          <a:rPr lang="en-US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0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i="0" u="none" strike="noStrike" dirty="0">
                    <a:solidFill>
                      <a:srgbClr val="000000"/>
                    </a:solidFill>
                    <a:effectLst/>
                  </a:rPr>
                  <a:t>are drawn from the same distribution </a:t>
                </a:r>
              </a:p>
              <a:p>
                <a:endParaRPr lang="en-US" sz="2000" dirty="0">
                  <a:solidFill>
                    <a:srgbClr val="000000"/>
                  </a:solidFill>
                </a:endParaRPr>
              </a:p>
              <a:p>
                <a:pPr fontAlgn="base"/>
                <a:r>
                  <a:rPr lang="en-US" sz="2000" b="1" i="0" u="none" strike="noStrike" dirty="0">
                    <a:solidFill>
                      <a:srgbClr val="000000"/>
                    </a:solidFill>
                    <a:effectLst/>
                  </a:rPr>
                  <a:t>Classifier two sample test (C2ST): </a:t>
                </a:r>
                <a:r>
                  <a:rPr lang="en-US" sz="2000" b="0" i="0" u="none" strike="noStrike" dirty="0">
                    <a:solidFill>
                      <a:srgbClr val="000000"/>
                    </a:solidFill>
                    <a:effectLst/>
                  </a:rPr>
                  <a:t>Train binary classifier to distinguish samples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b="0" i="0" u="none" strike="noStrike" dirty="0">
                    <a:solidFill>
                      <a:srgbClr val="000000"/>
                    </a:solidFill>
                    <a:effectLst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</a:t>
                </a:r>
              </a:p>
              <a:p>
                <a:pPr marL="457200" indent="-457200" fontAlgn="base">
                  <a:buFont typeface="+mj-lt"/>
                  <a:buAutoNum type="arabicPeriod"/>
                </a:pPr>
                <a:r>
                  <a:rPr lang="en-US" sz="2000" b="0" i="0" u="none" strike="noStrike" dirty="0">
                    <a:solidFill>
                      <a:srgbClr val="000000"/>
                    </a:solidFill>
                    <a:effectLst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i="0" u="none" strike="noStrike" dirty="0">
                    <a:solidFill>
                      <a:srgbClr val="000000"/>
                    </a:solidFill>
                    <a:effectLst/>
                  </a:rPr>
                  <a:t>is true </a:t>
                </a:r>
                <a14:m>
                  <m:oMath xmlns:m="http://schemas.openxmlformats.org/officeDocument/2006/math">
                    <m:r>
                      <a:rPr lang="en-US" sz="2000" b="0" i="0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i="0" u="none" strike="noStrike" dirty="0">
                    <a:solidFill>
                      <a:srgbClr val="000000"/>
                    </a:solidFill>
                    <a:effectLst/>
                  </a:rPr>
                  <a:t>, the test accuracy of such binary classifier should remain near chance-level</a:t>
                </a:r>
              </a:p>
              <a:p>
                <a:pPr marL="457200" indent="-457200" fontAlgn="base">
                  <a:buFont typeface="+mj-lt"/>
                  <a:buAutoNum type="arabicPeriod"/>
                </a:pPr>
                <a:r>
                  <a:rPr lang="en-US" sz="2000" b="0" i="0" u="none" strike="noStrike" dirty="0">
                    <a:solidFill>
                      <a:srgbClr val="000000"/>
                    </a:solidFill>
                    <a:effectLst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i="0" u="none" strike="noStrike" dirty="0">
                    <a:solidFill>
                      <a:srgbClr val="000000"/>
                    </a:solidFill>
                    <a:effectLst/>
                  </a:rPr>
                  <a:t>is true</a:t>
                </a:r>
                <a14:m>
                  <m:oMath xmlns:m="http://schemas.openxmlformats.org/officeDocument/2006/math">
                    <m:r>
                      <a:rPr lang="en-US" sz="2000" b="0" i="0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0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en-US" sz="2000" b="0" i="0" u="none" strike="noStrike" dirty="0">
                    <a:solidFill>
                      <a:srgbClr val="000000"/>
                    </a:solidFill>
                    <a:effectLst/>
                  </a:rPr>
                  <a:t> the binary classifier </a:t>
                </a:r>
                <a:r>
                  <a:rPr lang="en-US" sz="2000" dirty="0">
                    <a:solidFill>
                      <a:srgbClr val="000000"/>
                    </a:solidFill>
                  </a:rPr>
                  <a:t>should be</a:t>
                </a:r>
                <a:r>
                  <a:rPr lang="en-US" sz="2000" b="0" i="0" u="none" strike="noStrike" dirty="0">
                    <a:solidFill>
                      <a:srgbClr val="000000"/>
                    </a:solidFill>
                    <a:effectLst/>
                  </a:rPr>
                  <a:t> able to distinguish the two distributions</a:t>
                </a:r>
              </a:p>
              <a:p>
                <a:endParaRPr lang="en-US" sz="2000" dirty="0"/>
              </a:p>
              <a:p>
                <a:r>
                  <a:rPr lang="en-US" sz="2000" b="1" dirty="0"/>
                  <a:t>Experiments:</a:t>
                </a:r>
                <a:r>
                  <a:rPr lang="en-US" sz="2000" dirty="0"/>
                  <a:t> Comparison of C2ST and other statistical tests over: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simulated data (univariate distribution and multivariate distribution) and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real datasets (</a:t>
                </a:r>
                <a:r>
                  <a:rPr lang="en-US" sz="2000" i="1" dirty="0"/>
                  <a:t>NIPS papers </a:t>
                </a:r>
                <a:r>
                  <a:rPr lang="en-US" sz="2000" dirty="0"/>
                  <a:t>and </a:t>
                </a:r>
                <a:r>
                  <a:rPr lang="en-US" sz="2000" i="1" dirty="0"/>
                  <a:t>Karolinska Directed Emotional Faces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0060CF-E6AA-CD77-BA51-F5B6E1015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2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F49DB-8C3C-766C-DD4D-F7A6AFD84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Sample Test: </a:t>
            </a:r>
            <a:r>
              <a:rPr lang="en-US" i="1" dirty="0"/>
              <a:t>general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051C9-5595-4F2C-2AA4-879DA38789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be two distributions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≔{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dirty="0"/>
                  <a:t> be a statistic, small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true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returns the probability that the </a:t>
                </a:r>
                <a:r>
                  <a:rPr lang="en-US" b="1" dirty="0"/>
                  <a:t>2ST</a:t>
                </a:r>
                <a:r>
                  <a:rPr lang="en-US" dirty="0"/>
                  <a:t> yields a statistic as large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true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Confronting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en-US" dirty="0"/>
                  <a:t> with a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reject or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051C9-5595-4F2C-2AA4-879DA3878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r="-1159" b="-14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36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8E51-FBB7-3FC0-3EA8-9CF041D8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697"/>
            <a:ext cx="10515600" cy="1325563"/>
          </a:xfrm>
        </p:spPr>
        <p:txBody>
          <a:bodyPr/>
          <a:lstStyle/>
          <a:p>
            <a:r>
              <a:rPr lang="en-US" dirty="0"/>
              <a:t>Two sample test: </a:t>
            </a:r>
            <a:r>
              <a:rPr lang="en-US" i="1" dirty="0"/>
              <a:t>benchmarks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F79B4C-6054-0208-9A9B-ACAB36FA64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690688"/>
                <a:ext cx="10515600" cy="4729164"/>
              </a:xfrm>
            </p:spPr>
            <p:txBody>
              <a:bodyPr>
                <a:normAutofit fontScale="92500" lnSpcReduction="20000"/>
              </a:bodyPr>
              <a:lstStyle/>
              <a:p>
                <a:pPr marL="457200" lvl="1" indent="0" fontAlgn="base">
                  <a:buNone/>
                </a:pPr>
                <a:r>
                  <a:rPr lang="en-US" sz="2000" b="1" i="0" u="none" strike="noStrike" dirty="0">
                    <a:solidFill>
                      <a:srgbClr val="000000"/>
                    </a:solidFill>
                    <a:effectLst/>
                  </a:rPr>
                  <a:t>Wilcoxon-</a:t>
                </a:r>
                <a:r>
                  <a:rPr lang="en-US" sz="2000" b="1" dirty="0">
                    <a:solidFill>
                      <a:srgbClr val="000000"/>
                    </a:solidFill>
                  </a:rPr>
                  <a:t>M</a:t>
                </a:r>
                <a:r>
                  <a:rPr lang="en-US" sz="2000" b="1" i="0" u="none" strike="noStrike" dirty="0">
                    <a:solidFill>
                      <a:srgbClr val="000000"/>
                    </a:solidFill>
                    <a:effectLst/>
                  </a:rPr>
                  <a:t>ann-</a:t>
                </a:r>
                <a:r>
                  <a:rPr lang="en-US" sz="2000" b="1" dirty="0">
                    <a:solidFill>
                      <a:srgbClr val="000000"/>
                    </a:solidFill>
                  </a:rPr>
                  <a:t>W</a:t>
                </a:r>
                <a:r>
                  <a:rPr lang="en-US" sz="2000" b="1" i="0" u="none" strike="noStrike" dirty="0">
                    <a:solidFill>
                      <a:srgbClr val="000000"/>
                    </a:solidFill>
                    <a:effectLst/>
                  </a:rPr>
                  <a:t>hitney test</a:t>
                </a:r>
                <a:r>
                  <a:rPr lang="en-US" sz="2000" b="0" i="0" u="none" strike="noStrike" dirty="0">
                    <a:solidFill>
                      <a:srgbClr val="000000"/>
                    </a:solidFill>
                    <a:effectLst/>
                  </a:rPr>
                  <a:t>: difference in rank means</a:t>
                </a:r>
              </a:p>
              <a:p>
                <a:pPr marL="457200" lvl="1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457200" lvl="1" indent="0" fontAlgn="base">
                  <a:buNone/>
                </a:pPr>
                <a:r>
                  <a:rPr lang="en-US" sz="2000" u="none" strike="noStrike" dirty="0">
                    <a:solidFill>
                      <a:srgbClr val="000000"/>
                    </a:solidFill>
                    <a:effectLst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u="none" strike="noStrike" dirty="0">
                    <a:solidFill>
                      <a:srgbClr val="000000"/>
                    </a:solidFill>
                    <a:effectLst/>
                  </a:rPr>
                  <a:t> is the rank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b="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457200" lvl="1" indent="0" fontAlgn="base">
                  <a:buNone/>
                </a:pPr>
                <a:endParaRPr lang="en-US" sz="2000" u="none" strike="noStrike" dirty="0">
                  <a:solidFill>
                    <a:srgbClr val="000000"/>
                  </a:solidFill>
                  <a:effectLst/>
                </a:endParaRPr>
              </a:p>
              <a:p>
                <a:pPr marL="457200" lvl="1" indent="0" rtl="0" fontAlgn="base">
                  <a:spcBef>
                    <a:spcPts val="50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dirty="0" err="1">
                    <a:solidFill>
                      <a:srgbClr val="000000"/>
                    </a:solidFill>
                    <a:effectLst/>
                  </a:rPr>
                  <a:t>Komolgorov-smirnov</a:t>
                </a:r>
                <a:r>
                  <a:rPr lang="en-US" sz="2000" b="1" i="0" u="none" strike="noStrike" dirty="0">
                    <a:solidFill>
                      <a:srgbClr val="000000"/>
                    </a:solidFill>
                    <a:effectLst/>
                  </a:rPr>
                  <a:t>: </a:t>
                </a:r>
                <a:r>
                  <a:rPr lang="en-US" sz="2000" b="0" i="0" u="none" strike="noStrike" dirty="0">
                    <a:solidFill>
                      <a:srgbClr val="000000"/>
                    </a:solidFill>
                    <a:effectLst/>
                  </a:rPr>
                  <a:t>difference in empirical cumulative distribution</a:t>
                </a:r>
              </a:p>
              <a:p>
                <a:pPr marL="457200" lvl="1" indent="0" rtl="0" fontAlgn="base">
                  <a:spcBef>
                    <a:spcPts val="500"/>
                  </a:spcBef>
                  <a:spcAft>
                    <a:spcPts val="0"/>
                  </a:spcAft>
                  <a:buNone/>
                </a:pPr>
                <a:endParaRPr lang="en-US" sz="2000" b="1" dirty="0">
                  <a:solidFill>
                    <a:srgbClr val="000000"/>
                  </a:solidFill>
                </a:endParaRPr>
              </a:p>
              <a:p>
                <a:pPr marL="457200" lvl="1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su</m:t>
                      </m:r>
                      <m:sSub>
                        <m:sSubPr>
                          <m:ctrlPr>
                            <a:rPr lang="en-US" sz="200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sz="20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ℝ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0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  <m:r>
                            <a:rPr lang="en-US" sz="20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sz="20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b="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457200" lvl="1" indent="0" fontAlgn="base">
                  <a:buNone/>
                </a:pPr>
                <a:endParaRPr lang="en-US" sz="2000" b="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457200" lvl="1" indent="0" rtl="0" fontAlgn="base">
                  <a:spcBef>
                    <a:spcPts val="50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dirty="0">
                    <a:solidFill>
                      <a:srgbClr val="000000"/>
                    </a:solidFill>
                    <a:effectLst/>
                  </a:rPr>
                  <a:t>Kuiper</a:t>
                </a:r>
                <a:r>
                  <a:rPr lang="en-US" sz="2000" b="0" i="0" u="none" strike="noStrike" dirty="0">
                    <a:solidFill>
                      <a:srgbClr val="000000"/>
                    </a:solidFill>
                    <a:effectLst/>
                  </a:rPr>
                  <a:t>: variant of K-S</a:t>
                </a:r>
              </a:p>
              <a:p>
                <a:pPr marL="457200" lvl="1" indent="0" rtl="0" fontAlgn="base">
                  <a:spcBef>
                    <a:spcPts val="500"/>
                  </a:spcBef>
                  <a:spcAft>
                    <a:spcPts val="0"/>
                  </a:spcAft>
                  <a:buNone/>
                </a:pPr>
                <a:endParaRPr lang="en-US" sz="2000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pPr marL="914400" lvl="2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su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su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𝐾𝑃</m:t>
                          </m:r>
                        </m:sub>
                      </m:sSub>
                    </m:oMath>
                  </m:oMathPara>
                </a14:m>
                <a:endParaRPr lang="en-US" u="none" strike="noStrike" dirty="0">
                  <a:solidFill>
                    <a:srgbClr val="000000"/>
                  </a:solidFill>
                  <a:effectLst/>
                </a:endParaRPr>
              </a:p>
              <a:p>
                <a:pPr marL="914400" lvl="2" indent="0" fontAlgn="base">
                  <a:buNone/>
                </a:pPr>
                <a:endParaRPr lang="en-US" u="none" strike="noStrike" dirty="0">
                  <a:solidFill>
                    <a:srgbClr val="000000"/>
                  </a:solidFill>
                  <a:effectLst/>
                </a:endParaRPr>
              </a:p>
              <a:p>
                <a:pPr marL="457200" lvl="1" indent="0" fontAlgn="base">
                  <a:buNone/>
                </a:pPr>
                <a:endParaRPr lang="en-US" sz="2000" b="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457200" lvl="1" indent="0" fontAlgn="base">
                  <a:buNone/>
                </a:pPr>
                <a:r>
                  <a:rPr lang="en-US" sz="2000" b="1" i="0" u="none" strike="noStrike" dirty="0">
                    <a:solidFill>
                      <a:srgbClr val="000000"/>
                    </a:solidFill>
                    <a:effectLst/>
                  </a:rPr>
                  <a:t>MMD test</a:t>
                </a:r>
                <a:r>
                  <a:rPr lang="en-US" sz="2000" b="0" i="0" u="none" strike="noStrike" dirty="0">
                    <a:solidFill>
                      <a:srgbClr val="000000"/>
                    </a:solidFill>
                    <a:effectLst/>
                  </a:rPr>
                  <a:t>: differences in the empirical kernel mean embeddings of two samples:</a:t>
                </a:r>
              </a:p>
              <a:p>
                <a:pPr marL="914400" lvl="2" indent="0" rtl="0" fontAlgn="base">
                  <a:spcBef>
                    <a:spcPts val="500"/>
                  </a:spcBef>
                  <a:spcAft>
                    <a:spcPts val="0"/>
                  </a:spcAft>
                  <a:buNone/>
                </a:pPr>
                <a:endParaRPr lang="en-US" sz="1800" b="1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pPr marL="914400" lvl="2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MMD</m:t>
                      </m:r>
                      <m:d>
                        <m:dPr>
                          <m:ctrlPr>
                            <a:rPr lang="en-US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su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u="none" strike="noStrike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f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b>
                                  <m:r>
                                    <a:rPr lang="en-US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≤1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it-IT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457200" lvl="1" indent="0" fontAlgn="base">
                  <a:buNone/>
                </a:pPr>
                <a:endParaRPr lang="en-US" sz="1800" b="1" i="0" u="none" strike="noStrike" dirty="0">
                  <a:solidFill>
                    <a:srgbClr val="000000"/>
                  </a:solidFill>
                  <a:effectLst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F79B4C-6054-0208-9A9B-ACAB36FA64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690688"/>
                <a:ext cx="10515600" cy="4729164"/>
              </a:xfrm>
              <a:blipFill>
                <a:blip r:embed="rId2"/>
                <a:stretch>
                  <a:fillRect t="-21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26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60733-2024-B572-88A2-8ED1E611D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Two Sample Test (</a:t>
            </a:r>
            <a:r>
              <a:rPr lang="en-US" b="1" dirty="0"/>
              <a:t>C2ST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77C78-9CE3-0606-76CE-710469B51C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7586"/>
                <a:ext cx="10515600" cy="4945289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Create dataset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,0)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,1)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=: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Shuffle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Ɗ</m:t>
                    </m:r>
                  </m:oMath>
                </a14:m>
                <a:r>
                  <a:rPr lang="en-US" dirty="0"/>
                  <a:t> at random and divide in test and training set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Create a binary classifier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χ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→[0,1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our experiments we used 2 classifiers: K-NN with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𝑛𝑛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e>
                        </m:rad>
                      </m:e>
                    </m:d>
                  </m:oMath>
                </a14:m>
                <a:r>
                  <a:rPr lang="en-US" dirty="0"/>
                  <a:t> and one 20 units layer NN with ReLu activation function and Adam optimizer.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Compute classification accuracy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𝑡𝑒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𝑡𝑒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𝕀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z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Confront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en-US" dirty="0"/>
                  <a:t> with a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reject or accept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77C78-9CE3-0606-76CE-710469B51C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7586"/>
                <a:ext cx="10515600" cy="4945289"/>
              </a:xfrm>
              <a:blipFill>
                <a:blip r:embed="rId2"/>
                <a:stretch>
                  <a:fillRect l="-232" t="-1356" b="-8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00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4708-95FD-4262-E573-6CFFB3DF3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696"/>
            <a:ext cx="10515600" cy="1325563"/>
          </a:xfrm>
        </p:spPr>
        <p:txBody>
          <a:bodyPr/>
          <a:lstStyle/>
          <a:p>
            <a:r>
              <a:rPr lang="en-US" dirty="0"/>
              <a:t>Null and alternative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B5B89-080F-0D11-0425-186B02D8DB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7543"/>
                <a:ext cx="10515600" cy="460942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Each classification output is distributed as a Bernoulli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𝕀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𝐵𝑒𝑟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Under null hypothesis: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𝐵𝑖𝑛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𝑡𝑒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en-US" dirty="0"/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Exploiting CLT,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𝑡𝑒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b="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/>
                  <a:t>Under the alternative hypothesis,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follows a Poisson Binomial distribution (which can be approximated by a Binomial) and by CLT: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𝑡𝑒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B5B89-080F-0D11-0425-186B02D8DB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7543"/>
                <a:ext cx="10515600" cy="4609420"/>
              </a:xfrm>
              <a:blipFill>
                <a:blip r:embed="rId2"/>
                <a:stretch>
                  <a:fillRect l="-522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879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8C5A-D576-4541-1C6D-6F14683C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Interpretability of C2ST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45341B-7E0C-0142-A548-130CE4AE41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3300" dirty="0"/>
                  <a:t>There are three ways to interpret C2ST: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i="1" dirty="0"/>
                  <a:t>Inherit interpretability of classifiers</a:t>
                </a:r>
                <a:r>
                  <a:rPr lang="en-US" dirty="0"/>
                  <a:t>: explain which features are most important to distinguish distributions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Return </a:t>
                </a:r>
                <a:r>
                  <a:rPr lang="en-US" b="1" i="1" dirty="0"/>
                  <a:t>statistics in interpretable units</a:t>
                </a:r>
                <a:r>
                  <a:rPr lang="en-US" dirty="0"/>
                  <a:t>: percentage of samples correctly distinguishable between the two distributions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Looking at the classifier prediction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since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we can determine which are the wrongly labelled examples, thus </a:t>
                </a:r>
                <a:r>
                  <a:rPr lang="en-US" b="1" i="1" dirty="0"/>
                  <a:t>determine 	where the two distribution differ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45341B-7E0C-0142-A548-130CE4AE41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782" r="-1159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40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225FD-5CF1-4CF1-71B0-7E846B7A4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01" y="274104"/>
            <a:ext cx="9906199" cy="1157242"/>
          </a:xfrm>
        </p:spPr>
        <p:txBody>
          <a:bodyPr>
            <a:normAutofit/>
          </a:bodyPr>
          <a:lstStyle/>
          <a:p>
            <a:pPr algn="ctr"/>
            <a:r>
              <a:rPr lang="en-US" sz="3700" b="1" dirty="0"/>
              <a:t>Experiments on synthetic data: </a:t>
            </a:r>
            <a:r>
              <a:rPr lang="en-US" sz="3700" dirty="0"/>
              <a:t>Gaussian versus Gaussian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B09202-0876-4149-E502-C6F7021A92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8760" y="1642787"/>
            <a:ext cx="5381898" cy="494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9887C16-456D-2D91-A492-0E4A91553F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901" y="1860841"/>
                <a:ext cx="3689352" cy="9566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96596" indent="-196596" defTabSz="786384">
                  <a:spcBef>
                    <a:spcPts val="86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9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9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lang="en-US" sz="189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lang="en-US" sz="1892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,…,</m:t>
                      </m:r>
                      <m:sSub>
                        <m:sSubPr>
                          <m:ctrlPr>
                            <a:rPr lang="en-US" sz="189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9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lang="en-US" sz="189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lang="en-US" sz="1892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~</m:t>
                      </m:r>
                      <m:r>
                        <a:rPr lang="en-US" sz="1892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𝑁</m:t>
                      </m:r>
                      <m:d>
                        <m:dPr>
                          <m:ctrlPr>
                            <a:rPr lang="en-US" sz="189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189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1892" kern="1200" dirty="0">
                  <a:solidFill>
                    <a:schemeClr val="tx1"/>
                  </a:solidFill>
                  <a:latin typeface="+mn-lt"/>
                  <a:ea typeface="Cambria Math" panose="02040503050406030204" pitchFamily="18" charset="0"/>
                  <a:cs typeface="+mn-cs"/>
                </a:endParaRPr>
              </a:p>
              <a:p>
                <a:pPr marL="196596" indent="-196596" defTabSz="786384">
                  <a:spcBef>
                    <a:spcPts val="86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9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9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lang="en-US" sz="189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lang="en-US" sz="1892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,…,</m:t>
                      </m:r>
                      <m:sSub>
                        <m:sSubPr>
                          <m:ctrlPr>
                            <a:rPr lang="en-US" sz="189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9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lang="en-US" sz="189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lang="en-US" sz="1892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~</m:t>
                      </m:r>
                      <m:r>
                        <a:rPr lang="en-US" sz="1892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𝑁</m:t>
                      </m:r>
                      <m:d>
                        <m:dPr>
                          <m:ctrlPr>
                            <a:rPr lang="en-US" sz="189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189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1892" kern="1200" dirty="0">
                  <a:solidFill>
                    <a:schemeClr val="tx1"/>
                  </a:solidFill>
                  <a:latin typeface="+mn-lt"/>
                  <a:ea typeface="Cambria Math" panose="02040503050406030204" pitchFamily="18" charset="0"/>
                  <a:cs typeface="+mn-cs"/>
                </a:endParaRPr>
              </a:p>
              <a:p>
                <a:pPr marL="196596" indent="-196596" defTabSz="786384">
                  <a:spcBef>
                    <a:spcPts val="86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92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𝛼</m:t>
                      </m:r>
                      <m:r>
                        <a:rPr lang="en-US" sz="1892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=0.05</m:t>
                      </m:r>
                    </m:oMath>
                  </m:oMathPara>
                </a14:m>
                <a:endParaRPr lang="en-US" sz="1892" kern="1200" dirty="0">
                  <a:solidFill>
                    <a:schemeClr val="tx1"/>
                  </a:solidFill>
                  <a:latin typeface="+mn-lt"/>
                  <a:ea typeface="Cambria Math" panose="02040503050406030204" pitchFamily="18" charset="0"/>
                  <a:cs typeface="+mn-cs"/>
                </a:endParaRPr>
              </a:p>
              <a:p>
                <a:pPr marL="0" indent="0" defTabSz="786384">
                  <a:spcBef>
                    <a:spcPts val="860"/>
                  </a:spcBef>
                  <a:buNone/>
                </a:pPr>
                <a:endParaRPr lang="en-US" sz="1892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>
                  <a:buFont typeface="Arial" panose="020B0604020202020204" pitchFamily="34" charset="0"/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9887C16-456D-2D91-A492-0E4A91553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01" y="1860841"/>
                <a:ext cx="3689352" cy="9566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21BBD2-874E-1D8A-B5B1-112ECC4140F6}"/>
                  </a:ext>
                </a:extLst>
              </p:cNvPr>
              <p:cNvSpPr txBox="1"/>
              <p:nvPr/>
            </p:nvSpPr>
            <p:spPr>
              <a:xfrm>
                <a:off x="1498703" y="3021860"/>
                <a:ext cx="4329510" cy="1278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786384">
                  <a:spcAft>
                    <a:spcPts val="600"/>
                  </a:spcAft>
                </a:pPr>
                <a:r>
                  <a:rPr lang="en-US" sz="172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Test </a:t>
                </a:r>
                <a:r>
                  <a:rPr lang="en-US" sz="1720" dirty="0"/>
                  <a:t>how often</a:t>
                </a:r>
                <a:r>
                  <a:rPr lang="en-US" sz="172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the 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2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72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𝐻</m:t>
                        </m:r>
                      </m:e>
                      <m:sub>
                        <m:r>
                          <a:rPr lang="en-US" sz="172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lang="en-US" sz="172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lang="en-US" sz="172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  <m:r>
                      <a:rPr lang="en-US" sz="172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lang="en-US" sz="172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𝑄</m:t>
                    </m:r>
                  </m:oMath>
                </a14:m>
                <a:r>
                  <a:rPr lang="en-US" sz="172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is rejected when true</a:t>
                </a:r>
              </a:p>
              <a:p>
                <a:pPr defTabSz="786384">
                  <a:spcAft>
                    <a:spcPts val="600"/>
                  </a:spcAft>
                </a:pPr>
                <a:r>
                  <a:rPr lang="en-US" sz="172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720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Type 1 error</a:t>
                </a:r>
                <a:r>
                  <a:rPr lang="en-US" sz="172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)</a:t>
                </a:r>
              </a:p>
              <a:p>
                <a:pPr defTabSz="786384">
                  <a:spcAft>
                    <a:spcPts val="600"/>
                  </a:spcAft>
                </a:pPr>
                <a:r>
                  <a:rPr lang="en-US" sz="1548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21BBD2-874E-1D8A-B5B1-112ECC414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703" y="3021860"/>
                <a:ext cx="4329510" cy="1278492"/>
              </a:xfrm>
              <a:prstGeom prst="rect">
                <a:avLst/>
              </a:prstGeom>
              <a:blipFill>
                <a:blip r:embed="rId4"/>
                <a:stretch>
                  <a:fillRect l="-986" t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08B3371-CB52-C486-F3E7-118C465B29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56" y="4287226"/>
            <a:ext cx="3403215" cy="257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64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225FD-5CF1-4CF1-71B0-7E846B7A4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01" y="274104"/>
            <a:ext cx="9906199" cy="1157242"/>
          </a:xfrm>
        </p:spPr>
        <p:txBody>
          <a:bodyPr>
            <a:normAutofit/>
          </a:bodyPr>
          <a:lstStyle/>
          <a:p>
            <a:pPr algn="ctr"/>
            <a:r>
              <a:rPr lang="en-US" sz="3700" b="1" dirty="0"/>
              <a:t>Experiments on synthetic data: </a:t>
            </a:r>
            <a:r>
              <a:rPr lang="en-US" sz="3700" dirty="0"/>
              <a:t>Gaussian versus Student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9887C16-456D-2D91-A492-0E4A91553F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3405" y="1769336"/>
                <a:ext cx="3689352" cy="9566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96596" indent="-196596" defTabSz="786384">
                  <a:spcBef>
                    <a:spcPts val="86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92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9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lang="en-US" sz="189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lang="en-US" sz="1892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,…,</m:t>
                      </m:r>
                      <m:sSub>
                        <m:sSubPr>
                          <m:ctrlPr>
                            <a:rPr lang="en-US" sz="189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9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lang="en-US" sz="189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lang="en-US" sz="1892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~</m:t>
                      </m:r>
                      <m:r>
                        <a:rPr lang="en-US" sz="1892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𝑁</m:t>
                      </m:r>
                      <m:d>
                        <m:dPr>
                          <m:ctrlPr>
                            <a:rPr lang="en-US" sz="189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189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1892" kern="1200" dirty="0">
                  <a:solidFill>
                    <a:schemeClr val="tx1"/>
                  </a:solidFill>
                  <a:latin typeface="+mn-lt"/>
                  <a:ea typeface="Cambria Math" panose="02040503050406030204" pitchFamily="18" charset="0"/>
                  <a:cs typeface="+mn-cs"/>
                </a:endParaRPr>
              </a:p>
              <a:p>
                <a:pPr marL="196596" indent="-196596" defTabSz="786384">
                  <a:spcBef>
                    <a:spcPts val="86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9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9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lang="en-US" sz="189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lang="en-US" sz="1892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,…,</m:t>
                      </m:r>
                      <m:sSub>
                        <m:sSubPr>
                          <m:ctrlPr>
                            <a:rPr lang="en-US" sz="189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9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lang="en-US" sz="189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lang="en-US" sz="1892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~</m:t>
                      </m:r>
                      <m:r>
                        <a:rPr lang="en-US" sz="1892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𝑡</m:t>
                      </m:r>
                      <m:d>
                        <m:dPr>
                          <m:ctrlPr>
                            <a:rPr lang="en-US" sz="189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1892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sz="1892" kern="1200" dirty="0">
                  <a:solidFill>
                    <a:schemeClr val="tx1"/>
                  </a:solidFill>
                  <a:latin typeface="+mn-lt"/>
                  <a:ea typeface="Cambria Math" panose="02040503050406030204" pitchFamily="18" charset="0"/>
                  <a:cs typeface="+mn-cs"/>
                </a:endParaRPr>
              </a:p>
              <a:p>
                <a:pPr marL="196596" indent="-196596" defTabSz="786384">
                  <a:spcBef>
                    <a:spcPts val="86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92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𝛼</m:t>
                      </m:r>
                      <m:r>
                        <a:rPr lang="en-US" sz="1892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=0.05</m:t>
                      </m:r>
                    </m:oMath>
                  </m:oMathPara>
                </a14:m>
                <a:endParaRPr lang="en-US" sz="1892" kern="1200" dirty="0">
                  <a:solidFill>
                    <a:schemeClr val="tx1"/>
                  </a:solidFill>
                  <a:latin typeface="+mn-lt"/>
                  <a:ea typeface="Cambria Math" panose="02040503050406030204" pitchFamily="18" charset="0"/>
                  <a:cs typeface="+mn-cs"/>
                </a:endParaRPr>
              </a:p>
              <a:p>
                <a:pPr marL="0" indent="0" defTabSz="786384">
                  <a:spcBef>
                    <a:spcPts val="860"/>
                  </a:spcBef>
                  <a:buNone/>
                </a:pPr>
                <a:endParaRPr lang="en-US" sz="1892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>
                  <a:buFont typeface="Arial" panose="020B0604020202020204" pitchFamily="34" charset="0"/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9887C16-456D-2D91-A492-0E4A91553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05" y="1769336"/>
                <a:ext cx="3689352" cy="9566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21BBD2-874E-1D8A-B5B1-112ECC4140F6}"/>
                  </a:ext>
                </a:extLst>
              </p:cNvPr>
              <p:cNvSpPr txBox="1"/>
              <p:nvPr/>
            </p:nvSpPr>
            <p:spPr>
              <a:xfrm>
                <a:off x="1142901" y="2901725"/>
                <a:ext cx="4348013" cy="1620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786384">
                  <a:spcAft>
                    <a:spcPts val="600"/>
                  </a:spcAft>
                </a:pPr>
                <a:r>
                  <a:rPr lang="en-US" sz="172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Data is </a:t>
                </a:r>
                <a:r>
                  <a:rPr lang="en-US" sz="1720" dirty="0"/>
                  <a:t>standardized</a:t>
                </a:r>
                <a:endParaRPr lang="en-US" sz="172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defTabSz="786384">
                  <a:spcAft>
                    <a:spcPts val="600"/>
                  </a:spcAft>
                </a:pPr>
                <a:r>
                  <a:rPr lang="en-US" sz="172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Test </a:t>
                </a:r>
                <a:r>
                  <a:rPr lang="en-US" sz="1720" dirty="0"/>
                  <a:t>how often</a:t>
                </a:r>
                <a:r>
                  <a:rPr lang="en-US" sz="172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the 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2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72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𝐻</m:t>
                        </m:r>
                      </m:e>
                      <m:sub>
                        <m:r>
                          <a:rPr lang="en-US" sz="172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lang="en-US" sz="172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lang="en-US" sz="172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  <m:r>
                      <a:rPr lang="en-US" sz="172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lang="en-US" sz="172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𝑄</m:t>
                    </m:r>
                  </m:oMath>
                </a14:m>
                <a:r>
                  <a:rPr lang="en-US" sz="172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is not rejected when false</a:t>
                </a:r>
              </a:p>
              <a:p>
                <a:pPr defTabSz="786384">
                  <a:spcAft>
                    <a:spcPts val="600"/>
                  </a:spcAft>
                </a:pPr>
                <a:r>
                  <a:rPr lang="en-US" sz="172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720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Type 2 error</a:t>
                </a:r>
                <a:r>
                  <a:rPr lang="en-US" sz="172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)</a:t>
                </a:r>
              </a:p>
              <a:p>
                <a:pPr defTabSz="786384">
                  <a:spcAft>
                    <a:spcPts val="600"/>
                  </a:spcAft>
                </a:pPr>
                <a:r>
                  <a:rPr lang="en-US" sz="1548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21BBD2-874E-1D8A-B5B1-112ECC414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01" y="2901725"/>
                <a:ext cx="4348013" cy="1620124"/>
              </a:xfrm>
              <a:prstGeom prst="rect">
                <a:avLst/>
              </a:prstGeom>
              <a:blipFill>
                <a:blip r:embed="rId3"/>
                <a:stretch>
                  <a:fillRect l="-980" t="-11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>
            <a:extLst>
              <a:ext uri="{FF2B5EF4-FFF2-40B4-BE49-F238E27FC236}">
                <a16:creationId xmlns:a16="http://schemas.microsoft.com/office/drawing/2014/main" id="{758B9A6A-1ADD-AC83-2270-4F80EC88E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170" y="3995108"/>
            <a:ext cx="3187844" cy="289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graph of a student versus gaussian&#10;&#10;Description automatically generated">
            <a:extLst>
              <a:ext uri="{FF2B5EF4-FFF2-40B4-BE49-F238E27FC236}">
                <a16:creationId xmlns:a16="http://schemas.microsoft.com/office/drawing/2014/main" id="{0E63C56C-AB96-7F67-7D4E-A1B4CD8515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171" y="4591675"/>
            <a:ext cx="2906486" cy="2186988"/>
          </a:xfrm>
          <a:prstGeom prst="rect">
            <a:avLst/>
          </a:prstGeom>
        </p:spPr>
      </p:pic>
      <p:pic>
        <p:nvPicPr>
          <p:cNvPr id="10" name="Picture 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F7A2C0D-74F4-7C6F-F798-54215C51E7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19" y="4570553"/>
            <a:ext cx="3010952" cy="2287447"/>
          </a:xfrm>
          <a:prstGeom prst="rect">
            <a:avLst/>
          </a:prstGeom>
        </p:spPr>
      </p:pic>
      <p:pic>
        <p:nvPicPr>
          <p:cNvPr id="12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395A997-5915-1F4F-7640-87F2C33023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170" y="976550"/>
            <a:ext cx="3287422" cy="2735237"/>
          </a:xfrm>
          <a:prstGeom prst="rect">
            <a:avLst/>
          </a:prstGeom>
        </p:spPr>
      </p:pic>
      <p:pic>
        <p:nvPicPr>
          <p:cNvPr id="14" name="Picture 13" descr="A close-up of a sign&#10;&#10;Description automatically generated">
            <a:extLst>
              <a:ext uri="{FF2B5EF4-FFF2-40B4-BE49-F238E27FC236}">
                <a16:creationId xmlns:a16="http://schemas.microsoft.com/office/drawing/2014/main" id="{29DA6F97-9868-9B9A-8BCD-4B74880996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001" y="5885317"/>
            <a:ext cx="1299710" cy="481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00380-10AB-46A3-167A-1B2510172569}"/>
                  </a:ext>
                </a:extLst>
              </p:cNvPr>
              <p:cNvSpPr txBox="1"/>
              <p:nvPr/>
            </p:nvSpPr>
            <p:spPr>
              <a:xfrm>
                <a:off x="10444014" y="1586204"/>
                <a:ext cx="1452517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/>
                  <a:t>Type 2 error varying sample size n with degrees of freedom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00380-10AB-46A3-167A-1B2510172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014" y="1586204"/>
                <a:ext cx="1452517" cy="1169551"/>
              </a:xfrm>
              <a:prstGeom prst="rect">
                <a:avLst/>
              </a:prstGeom>
              <a:blipFill>
                <a:blip r:embed="rId9"/>
                <a:stretch>
                  <a:fillRect l="-1255" t="-1042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84011F9-41C7-4A34-64A9-49E240F32FD9}"/>
                  </a:ext>
                </a:extLst>
              </p:cNvPr>
              <p:cNvSpPr txBox="1"/>
              <p:nvPr/>
            </p:nvSpPr>
            <p:spPr>
              <a:xfrm>
                <a:off x="10444013" y="4543202"/>
                <a:ext cx="1452517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/>
                  <a:t>Type 2 error varying degrees of freedom</a:t>
                </a:r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400" i="1" dirty="0"/>
                  <a:t> with sample size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84011F9-41C7-4A34-64A9-49E240F32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013" y="4543202"/>
                <a:ext cx="1452517" cy="1169551"/>
              </a:xfrm>
              <a:prstGeom prst="rect">
                <a:avLst/>
              </a:prstGeom>
              <a:blipFill>
                <a:blip r:embed="rId10"/>
                <a:stretch>
                  <a:fillRect l="-1255" t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22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Words>982</Words>
  <Application>Microsoft Office PowerPoint</Application>
  <PresentationFormat>Widescreen</PresentationFormat>
  <Paragraphs>147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 Theme</vt:lpstr>
      <vt:lpstr>Revisiting Classifier Two sample-test</vt:lpstr>
      <vt:lpstr>Introduction</vt:lpstr>
      <vt:lpstr>Two Sample Test: general framework</vt:lpstr>
      <vt:lpstr>Two sample test: benchmarks</vt:lpstr>
      <vt:lpstr>Classifier Two Sample Test (C2ST)</vt:lpstr>
      <vt:lpstr>Null and alternative distribution</vt:lpstr>
      <vt:lpstr>Interpretability of C2ST</vt:lpstr>
      <vt:lpstr>Experiments on synthetic data: Gaussian versus Gaussian</vt:lpstr>
      <vt:lpstr>Experiments on synthetic data: Gaussian versus Student</vt:lpstr>
      <vt:lpstr>Two sample test for statistical independence</vt:lpstr>
      <vt:lpstr>Experiments on synthetic data: Sinusoidal data</vt:lpstr>
      <vt:lpstr>PowerPoint Presentation</vt:lpstr>
      <vt:lpstr>PowerPoint Presentation</vt:lpstr>
      <vt:lpstr>The Karolinska Directed Emotional Faces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sample-test</dc:title>
  <dc:creator>Filippo Michelis</dc:creator>
  <cp:lastModifiedBy>Bernardo D'Agostino</cp:lastModifiedBy>
  <cp:revision>6</cp:revision>
  <dcterms:created xsi:type="dcterms:W3CDTF">2023-07-08T14:36:33Z</dcterms:created>
  <dcterms:modified xsi:type="dcterms:W3CDTF">2023-07-10T10:54:49Z</dcterms:modified>
</cp:coreProperties>
</file>