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bliotecas.cm-arganil.pt/centenario-jose-saramago-bibliotecas-public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02600" y="2108525"/>
            <a:ext cx="11638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t-PT">
                <a:highlight>
                  <a:srgbClr val="CCCCCC"/>
                </a:highlight>
              </a:rPr>
              <a:t> </a:t>
            </a:r>
            <a:endParaRPr>
              <a:highlight>
                <a:srgbClr val="CCCCCC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PT">
                <a:highlight>
                  <a:schemeClr val="lt2"/>
                </a:highlight>
              </a:rPr>
              <a:t>O ANO DA MORTE DE RICARDO REIS de José Saramago</a:t>
            </a:r>
            <a:endParaRPr>
              <a:highlight>
                <a:schemeClr val="lt2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PT">
                <a:highlight>
                  <a:srgbClr val="FFFF00"/>
                </a:highlight>
              </a:rPr>
              <a:t>CAPÍTULO 18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>
              <a:highlight>
                <a:srgbClr val="CCCCCC"/>
              </a:highlight>
            </a:endParaRPr>
          </a:p>
        </p:txBody>
      </p:sp>
      <p:pic>
        <p:nvPicPr>
          <p:cNvPr descr="AEPA_documentos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7650" y="304128"/>
            <a:ext cx="2157075" cy="1219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texto, Gráficos, captura de ecrã, Tipo de letra&#10;&#10;Descrição gerada automaticamente"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300" y="304800"/>
            <a:ext cx="2157071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928175" y="5482675"/>
            <a:ext cx="27054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P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DISCIPLINA: PORTUGUÊS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P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 Alcina Chaves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P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31/03</a:t>
            </a:r>
            <a:r>
              <a:rPr lang="pt-P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722200" y="5482675"/>
            <a:ext cx="32718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P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Aluno: Bernardo Fajardo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P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Turma: 3TGPSI              Nº: 2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3338" y="3428989"/>
            <a:ext cx="3030575" cy="205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184650" y="188975"/>
            <a:ext cx="9214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3478"/>
              <a:buNone/>
            </a:pPr>
            <a:r>
              <a:rPr b="1" lang="pt-PT" sz="4600">
                <a:highlight>
                  <a:schemeClr val="lt2"/>
                </a:highlight>
              </a:rPr>
              <a:t>TÓPICOS DO RESUMO DO CAPÍTULO 18 </a:t>
            </a:r>
            <a:endParaRPr b="1" sz="4600">
              <a:highlight>
                <a:schemeClr val="lt2"/>
              </a:highlight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088700" y="1766850"/>
            <a:ext cx="87834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PT" sz="1900" u="none" cap="none" strike="noStrike">
                <a:solidFill>
                  <a:schemeClr val="dk1"/>
                </a:solidFill>
                <a:highlight>
                  <a:srgbClr val="FAFAFF"/>
                </a:highlight>
                <a:latin typeface="Arial"/>
                <a:ea typeface="Arial"/>
                <a:cs typeface="Arial"/>
                <a:sym typeface="Arial"/>
              </a:rPr>
              <a:t>Antecedentes:  </a:t>
            </a:r>
            <a:r>
              <a:rPr b="1" lang="pt-PT" sz="1900">
                <a:solidFill>
                  <a:schemeClr val="dk1"/>
                </a:solidFill>
                <a:highlight>
                  <a:srgbClr val="FAFAFF"/>
                </a:highlight>
              </a:rPr>
              <a:t>Ricardo Reis vai ao Cemitério dos Prazeres para se encontrar com Fernando Pessoa onde falam sobre o golpe militar espanhol</a:t>
            </a:r>
            <a:endParaRPr b="1" i="0" sz="1900" u="none" cap="none" strike="noStrike">
              <a:solidFill>
                <a:schemeClr val="dk1"/>
              </a:solidFill>
              <a:highlight>
                <a:srgbClr val="FAFA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highlight>
                <a:srgbClr val="FAFA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PT" sz="1900" u="none" cap="none" strike="noStrike">
                <a:solidFill>
                  <a:schemeClr val="dk1"/>
                </a:solidFill>
                <a:highlight>
                  <a:srgbClr val="FAFAFF"/>
                </a:highlight>
                <a:latin typeface="Arial"/>
                <a:ea typeface="Arial"/>
                <a:cs typeface="Arial"/>
                <a:sym typeface="Arial"/>
              </a:rPr>
              <a:t>Capítulo:</a:t>
            </a:r>
            <a:endParaRPr b="1" i="0" sz="1900" u="none" cap="none" strike="noStrike">
              <a:solidFill>
                <a:schemeClr val="dk1"/>
              </a:solidFill>
              <a:highlight>
                <a:srgbClr val="FAFA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❖"/>
            </a:pPr>
            <a:r>
              <a:rPr b="0" i="0" lang="pt-PT" sz="1900" u="none" cap="none" strike="noStrike">
                <a:solidFill>
                  <a:schemeClr val="dk1"/>
                </a:solidFill>
                <a:highlight>
                  <a:srgbClr val="FAFAFF"/>
                </a:highlight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pt-PT" sz="1900">
                <a:solidFill>
                  <a:schemeClr val="dk1"/>
                </a:solidFill>
                <a:highlight>
                  <a:srgbClr val="FAFAFF"/>
                </a:highlight>
              </a:rPr>
              <a:t>icardo Reis vai assistir a um comício em defesa do Estado Novo e de Salazar</a:t>
            </a:r>
            <a:endParaRPr sz="1900">
              <a:solidFill>
                <a:schemeClr val="dk1"/>
              </a:solidFill>
              <a:highlight>
                <a:srgbClr val="FAFA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pt-PT" sz="1900">
                <a:solidFill>
                  <a:schemeClr val="dk1"/>
                </a:solidFill>
                <a:highlight>
                  <a:srgbClr val="FAFAFF"/>
                </a:highlight>
              </a:rPr>
              <a:t>Lidia ouve na rádio a </a:t>
            </a:r>
            <a:r>
              <a:rPr lang="pt-PT" sz="1900">
                <a:solidFill>
                  <a:schemeClr val="dk1"/>
                </a:solidFill>
                <a:highlight>
                  <a:srgbClr val="FAFAFF"/>
                </a:highlight>
              </a:rPr>
              <a:t>notícia</a:t>
            </a:r>
            <a:r>
              <a:rPr lang="pt-PT" sz="1900">
                <a:solidFill>
                  <a:schemeClr val="dk1"/>
                </a:solidFill>
                <a:highlight>
                  <a:srgbClr val="FAFAFF"/>
                </a:highlight>
              </a:rPr>
              <a:t> sobre o bombardeamento de Badajoz</a:t>
            </a:r>
            <a:endParaRPr sz="1900">
              <a:solidFill>
                <a:schemeClr val="dk1"/>
              </a:solidFill>
              <a:highlight>
                <a:srgbClr val="FAFA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❖"/>
            </a:pPr>
            <a:r>
              <a:rPr lang="pt-PT" sz="1900">
                <a:solidFill>
                  <a:schemeClr val="dk1"/>
                </a:solidFill>
                <a:highlight>
                  <a:srgbClr val="FAFAFF"/>
                </a:highlight>
              </a:rPr>
              <a:t>Lídia enquanto lava a loiça reflete e questiona o seu papel como criada e amante de Ricardo Reis </a:t>
            </a:r>
            <a:endParaRPr sz="1900">
              <a:solidFill>
                <a:schemeClr val="dk1"/>
              </a:solidFill>
              <a:highlight>
                <a:srgbClr val="FAFA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pt-PT" sz="1900">
                <a:solidFill>
                  <a:schemeClr val="dk1"/>
                </a:solidFill>
                <a:highlight>
                  <a:srgbClr val="FAFAFF"/>
                </a:highlight>
              </a:rPr>
              <a:t>Ricardo Reis envia a Marcenda a ode que lhe dedicou</a:t>
            </a:r>
            <a:endParaRPr sz="1900">
              <a:solidFill>
                <a:schemeClr val="dk1"/>
              </a:solidFill>
              <a:highlight>
                <a:srgbClr val="FAFA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50" y="1649150"/>
            <a:ext cx="2466350" cy="3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92850" y="5554150"/>
            <a:ext cx="108063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Saramago, José (2017, 24ªedição), O ANO DA MORTE DE RICARDO REIS  (</a:t>
            </a:r>
            <a:r>
              <a:rPr b="1" i="0" lang="pt-PT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cap.</a:t>
            </a:r>
            <a:r>
              <a:rPr b="1" lang="pt-PT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b="1" i="0" lang="pt-PT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pp.</a:t>
            </a:r>
            <a:r>
              <a:rPr b="1" lang="pt-PT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249</a:t>
            </a:r>
            <a:r>
              <a:rPr b="1" i="0" lang="pt-PT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pt-PT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260</a:t>
            </a: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Lisboa: Porto Editora</a:t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388" y="588938"/>
            <a:ext cx="8843225" cy="56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3041000" y="5847525"/>
            <a:ext cx="47313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Praça dos Touros - 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 Pequeno (Lisboa)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de Santa Catarina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Correios Centrais de Lisboa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985100" y="0"/>
            <a:ext cx="8280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PT" sz="1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CAP. 18 - DEAMBULAÇÃO GEOGRÁFICA DE RICARDO REIS PELA CIDADE DE LISBOA</a:t>
            </a:r>
            <a:endParaRPr b="1" i="0" sz="19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758125" y="3429000"/>
            <a:ext cx="3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238300" y="962725"/>
            <a:ext cx="17400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816975" y="3558050"/>
            <a:ext cx="565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1" y="363925"/>
            <a:ext cx="8203200" cy="6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Há bandeiras de sindicatos, e, como o vento mal sopra,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agitam-nas os porta-estandartes para exibir as cores e os emblemas, uma heráldica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corporativa ainda inquinada de tradições republicanas, atrás segue a corporação, o ofício, a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arte, na boa linguagem mesteiral de antigamente. Ao entrar na praça, Ricardo Reis, por um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refluxo do caudal humano, achou-se confundido com os bancários, todos de fita azul no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braço com a cruz de Cristo, e as iniciais SNB, é bem certo que a virtude definitiva do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patriotismo absolve todos os excessos e desculpa todas as contradições, como esta de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terem os bancários adoptado para seu sinal de reconhecimento a cruz daquele que, nos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tempos passados,. expulsou do templo mercadores e cambistas, primeiros galhos desta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árvore, primeiras flores deste fruto. O que lhes vale é não ser Cristo como o lobo da fábula,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que esse, aceitando o risco de errar, imolava cordeiros tenros à conta dos carneiros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endurecidos em que se viriam a tornar ou dos outros que lhes tinham dado o ser. Dantes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era tudo muito mais simples, qualquer pessoa podia ser deus, agora consumimos o tempo a interrogar-nos se as águas já vêm lodosas da fonte ou foram turvadas por outras travessias.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Saramago, José (2017, 24ªedição), O ANO DA MORTE DE RICARDO REIS  (cap.I pp.7-9). Lisboa: Porto Editora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pt-PT" sz="16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 flipH="1">
            <a:off x="8362120" y="1535763"/>
            <a:ext cx="35913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INTERTEXTUALIDADE com Camões: inversão do verso de OS LUSÍADAS: terra vai ser o centro da ação.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362120" y="2828835"/>
            <a:ext cx="36841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ESPAÇO E TEMPO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Visão negativa e opressora da cidade de Lisboa (metonímia de Portugal);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Sensações visuais e auditivas.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501269" y="4618768"/>
            <a:ext cx="2504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LINGUAGEM E ESTILO: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Empréstimos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rgbClr val="FF00FF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Comparação </a:t>
            </a:r>
            <a:endParaRPr b="0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Enumeração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rgbClr val="0000FF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Metáfora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rgbClr val="6AA84F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Personificação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8666923" y="795130"/>
            <a:ext cx="2981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SEQUÊNCIA DESCRITIVA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170503" y="342310"/>
            <a:ext cx="1338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CAPÍTULO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3470050" y="453750"/>
            <a:ext cx="51843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P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/ WEBGRAFIA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13925" y="3808975"/>
            <a:ext cx="1027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BIBLIOTECAS DE ARGANIL. Acedido em 04.03. 2025  em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pt-PT" sz="2000" u="none" cap="none" strike="noStrike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https://bibliotecas.cm-arganil.pt/centenario-jose-saramago-bibliotecas-publicas/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77650" y="1207813"/>
            <a:ext cx="116367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Saramago, José (2017, 24ªedição), O ANO DA MORTE DE RICARDO REIS</a:t>
            </a:r>
            <a:b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pt-PT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cap.I, pp.7-32</a:t>
            </a: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Lisboa: Porto Editora.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Catarino, A; Felicíssimo, A; Castiajo, I; Peixoto, M (2019). </a:t>
            </a:r>
            <a:r>
              <a:rPr b="1" i="1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Novos Percursos Profissionais, Português 3</a:t>
            </a: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Lisboa. Ed. ASA.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