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Montserrat Semi-Bold" charset="1" panose="00000700000000000000"/>
      <p:regular r:id="rId14"/>
    </p:embeddedFont>
    <p:embeddedFont>
      <p:font typeface="Open Sans Bold" charset="1" panose="020B0806030504020204"/>
      <p:regular r:id="rId15"/>
    </p:embeddedFont>
    <p:embeddedFont>
      <p:font typeface="Anton" charset="1" panose="00000500000000000000"/>
      <p:regular r:id="rId16"/>
    </p:embeddedFont>
    <p:embeddedFont>
      <p:font typeface="Montserrat" charset="1" panose="00000500000000000000"/>
      <p:regular r:id="rId17"/>
    </p:embeddedFont>
    <p:embeddedFont>
      <p:font typeface="Open Sans" charset="1" panose="020B0606030504020204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1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Relationship Id="rId6" Target="../media/image15.png" Type="http://schemas.openxmlformats.org/officeDocument/2006/relationships/image"/><Relationship Id="rId7" Target="../media/image16.png" Type="http://schemas.openxmlformats.org/officeDocument/2006/relationships/image"/><Relationship Id="rId8" Target="../media/image17.pn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8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668415" y="5898495"/>
            <a:ext cx="9817949" cy="8496989"/>
          </a:xfrm>
          <a:custGeom>
            <a:avLst/>
            <a:gdLst/>
            <a:ahLst/>
            <a:cxnLst/>
            <a:rect r="r" b="b" t="t" l="l"/>
            <a:pathLst>
              <a:path h="8496989" w="9817949">
                <a:moveTo>
                  <a:pt x="0" y="0"/>
                </a:moveTo>
                <a:lnTo>
                  <a:pt x="9817949" y="0"/>
                </a:lnTo>
                <a:lnTo>
                  <a:pt x="9817949" y="8496989"/>
                </a:lnTo>
                <a:lnTo>
                  <a:pt x="0" y="84969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061700" y="-484511"/>
            <a:ext cx="6875781" cy="5950676"/>
          </a:xfrm>
          <a:custGeom>
            <a:avLst/>
            <a:gdLst/>
            <a:ahLst/>
            <a:cxnLst/>
            <a:rect r="r" b="b" t="t" l="l"/>
            <a:pathLst>
              <a:path h="5950676" w="6875781">
                <a:moveTo>
                  <a:pt x="0" y="0"/>
                </a:moveTo>
                <a:lnTo>
                  <a:pt x="6875781" y="0"/>
                </a:lnTo>
                <a:lnTo>
                  <a:pt x="6875781" y="5950676"/>
                </a:lnTo>
                <a:lnTo>
                  <a:pt x="0" y="59506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335429" y="4785472"/>
            <a:ext cx="6103359" cy="5501528"/>
          </a:xfrm>
          <a:custGeom>
            <a:avLst/>
            <a:gdLst/>
            <a:ahLst/>
            <a:cxnLst/>
            <a:rect r="r" b="b" t="t" l="l"/>
            <a:pathLst>
              <a:path h="5501528" w="6103359">
                <a:moveTo>
                  <a:pt x="0" y="0"/>
                </a:moveTo>
                <a:lnTo>
                  <a:pt x="6103359" y="0"/>
                </a:lnTo>
                <a:lnTo>
                  <a:pt x="6103359" y="5501528"/>
                </a:lnTo>
                <a:lnTo>
                  <a:pt x="0" y="55015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38122" y="7328422"/>
            <a:ext cx="4487569" cy="4114800"/>
          </a:xfrm>
          <a:custGeom>
            <a:avLst/>
            <a:gdLst/>
            <a:ahLst/>
            <a:cxnLst/>
            <a:rect r="r" b="b" t="t" l="l"/>
            <a:pathLst>
              <a:path h="4114800" w="4487569">
                <a:moveTo>
                  <a:pt x="0" y="0"/>
                </a:moveTo>
                <a:lnTo>
                  <a:pt x="4487569" y="0"/>
                </a:lnTo>
                <a:lnTo>
                  <a:pt x="448756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23349" y="4814047"/>
            <a:ext cx="6062594" cy="1428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17"/>
              </a:lnSpc>
            </a:pPr>
            <a:r>
              <a:rPr lang="en-US" sz="2657" b="true">
                <a:solidFill>
                  <a:srgbClr val="44333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Bernardo Fajardo - Nº2 - Área de Integração</a:t>
            </a:r>
          </a:p>
          <a:p>
            <a:pPr algn="l">
              <a:lnSpc>
                <a:spcPts val="2817"/>
              </a:lnSpc>
            </a:pPr>
          </a:p>
          <a:p>
            <a:pPr algn="l">
              <a:lnSpc>
                <a:spcPts val="2817"/>
              </a:lnSpc>
              <a:spcBef>
                <a:spcPct val="0"/>
              </a:spcBef>
            </a:pPr>
            <a:r>
              <a:rPr lang="en-US" b="true" sz="2657">
                <a:solidFill>
                  <a:srgbClr val="44333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Professor - Nuno Botelho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0" y="2100677"/>
            <a:ext cx="12335429" cy="2075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54"/>
              </a:lnSpc>
            </a:pPr>
            <a:r>
              <a:rPr lang="en-US" sz="5967" b="true">
                <a:solidFill>
                  <a:srgbClr val="44333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ODS’s, </a:t>
            </a:r>
            <a:r>
              <a:rPr lang="en-US" b="true" sz="5967">
                <a:solidFill>
                  <a:srgbClr val="44333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Agenda 2030 em Portugal.</a:t>
            </a:r>
          </a:p>
          <a:p>
            <a:pPr algn="ctr">
              <a:lnSpc>
                <a:spcPts val="8354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8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663534">
            <a:off x="14315950" y="4976102"/>
            <a:ext cx="10681218" cy="8564395"/>
          </a:xfrm>
          <a:custGeom>
            <a:avLst/>
            <a:gdLst/>
            <a:ahLst/>
            <a:cxnLst/>
            <a:rect r="r" b="b" t="t" l="l"/>
            <a:pathLst>
              <a:path h="8564395" w="10681218">
                <a:moveTo>
                  <a:pt x="0" y="0"/>
                </a:moveTo>
                <a:lnTo>
                  <a:pt x="10681218" y="0"/>
                </a:lnTo>
                <a:lnTo>
                  <a:pt x="10681218" y="8564396"/>
                </a:lnTo>
                <a:lnTo>
                  <a:pt x="0" y="85643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340609" y="4164488"/>
            <a:ext cx="10681218" cy="8564395"/>
          </a:xfrm>
          <a:custGeom>
            <a:avLst/>
            <a:gdLst/>
            <a:ahLst/>
            <a:cxnLst/>
            <a:rect r="r" b="b" t="t" l="l"/>
            <a:pathLst>
              <a:path h="8564395" w="10681218">
                <a:moveTo>
                  <a:pt x="0" y="0"/>
                </a:moveTo>
                <a:lnTo>
                  <a:pt x="10681218" y="0"/>
                </a:lnTo>
                <a:lnTo>
                  <a:pt x="10681218" y="8564395"/>
                </a:lnTo>
                <a:lnTo>
                  <a:pt x="0" y="85643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878484" y="7070811"/>
            <a:ext cx="2109645" cy="3005970"/>
          </a:xfrm>
          <a:custGeom>
            <a:avLst/>
            <a:gdLst/>
            <a:ahLst/>
            <a:cxnLst/>
            <a:rect r="r" b="b" t="t" l="l"/>
            <a:pathLst>
              <a:path h="3005970" w="2109645">
                <a:moveTo>
                  <a:pt x="0" y="0"/>
                </a:moveTo>
                <a:lnTo>
                  <a:pt x="2109645" y="0"/>
                </a:lnTo>
                <a:lnTo>
                  <a:pt x="2109645" y="3005970"/>
                </a:lnTo>
                <a:lnTo>
                  <a:pt x="0" y="30059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388373" y="646106"/>
            <a:ext cx="9511254" cy="841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6"/>
              </a:lnSpc>
              <a:spcBef>
                <a:spcPct val="0"/>
              </a:spcBef>
            </a:pPr>
            <a:r>
              <a:rPr lang="en-US" sz="6072">
                <a:solidFill>
                  <a:srgbClr val="44333F"/>
                </a:solidFill>
                <a:latin typeface="Anton"/>
                <a:ea typeface="Anton"/>
                <a:cs typeface="Anton"/>
                <a:sym typeface="Anton"/>
              </a:rPr>
              <a:t>ÍNDICE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4565970" y="7070811"/>
            <a:ext cx="2109645" cy="3005970"/>
          </a:xfrm>
          <a:custGeom>
            <a:avLst/>
            <a:gdLst/>
            <a:ahLst/>
            <a:cxnLst/>
            <a:rect r="r" b="b" t="t" l="l"/>
            <a:pathLst>
              <a:path h="3005970" w="2109645">
                <a:moveTo>
                  <a:pt x="0" y="0"/>
                </a:moveTo>
                <a:lnTo>
                  <a:pt x="2109644" y="0"/>
                </a:lnTo>
                <a:lnTo>
                  <a:pt x="2109644" y="3005970"/>
                </a:lnTo>
                <a:lnTo>
                  <a:pt x="0" y="30059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922627"/>
            <a:ext cx="16720284" cy="4829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53"/>
              </a:lnSpc>
            </a:pPr>
            <a:r>
              <a:rPr lang="en-US" sz="3257" b="true">
                <a:solidFill>
                  <a:srgbClr val="44333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1 - Introdução</a:t>
            </a:r>
          </a:p>
          <a:p>
            <a:pPr algn="ctr">
              <a:lnSpc>
                <a:spcPts val="3453"/>
              </a:lnSpc>
            </a:pPr>
          </a:p>
          <a:p>
            <a:pPr algn="ctr">
              <a:lnSpc>
                <a:spcPts val="3453"/>
              </a:lnSpc>
            </a:pPr>
            <a:r>
              <a:rPr lang="en-US" sz="3257">
                <a:solidFill>
                  <a:srgbClr val="44333F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r>
              <a:rPr lang="en-US" sz="3257" b="true">
                <a:solidFill>
                  <a:srgbClr val="44333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 - </a:t>
            </a:r>
            <a:r>
              <a:rPr lang="en-US" sz="3257" b="true">
                <a:solidFill>
                  <a:srgbClr val="44333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Objetivos do Desenvolvimento Sustentável (ODS)</a:t>
            </a:r>
          </a:p>
          <a:p>
            <a:pPr algn="ctr">
              <a:lnSpc>
                <a:spcPts val="3453"/>
              </a:lnSpc>
            </a:pPr>
          </a:p>
          <a:p>
            <a:pPr algn="ctr">
              <a:lnSpc>
                <a:spcPts val="3453"/>
              </a:lnSpc>
            </a:pPr>
            <a:r>
              <a:rPr lang="en-US" sz="3257">
                <a:solidFill>
                  <a:srgbClr val="44333F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lang="en-US" sz="3257" b="true">
                <a:solidFill>
                  <a:srgbClr val="44333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 - </a:t>
            </a:r>
            <a:r>
              <a:rPr lang="en-US" sz="3257" b="true">
                <a:solidFill>
                  <a:srgbClr val="44333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As dimensões do Desenvolvimento Sustentável (5 P’s)</a:t>
            </a:r>
          </a:p>
          <a:p>
            <a:pPr algn="ctr">
              <a:lnSpc>
                <a:spcPts val="3453"/>
              </a:lnSpc>
            </a:pPr>
          </a:p>
          <a:p>
            <a:pPr algn="ctr">
              <a:lnSpc>
                <a:spcPts val="3453"/>
              </a:lnSpc>
            </a:pPr>
            <a:r>
              <a:rPr lang="en-US" sz="3257">
                <a:solidFill>
                  <a:srgbClr val="44333F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r>
              <a:rPr lang="en-US" sz="3257" b="true">
                <a:solidFill>
                  <a:srgbClr val="44333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 - </a:t>
            </a:r>
            <a:r>
              <a:rPr lang="en-US" sz="3257" b="true">
                <a:solidFill>
                  <a:srgbClr val="44333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Prioridades estratégicas de Portugal</a:t>
            </a:r>
          </a:p>
          <a:p>
            <a:pPr algn="ctr">
              <a:lnSpc>
                <a:spcPts val="3453"/>
              </a:lnSpc>
            </a:pPr>
          </a:p>
          <a:p>
            <a:pPr algn="ctr">
              <a:lnSpc>
                <a:spcPts val="3453"/>
              </a:lnSpc>
            </a:pPr>
            <a:r>
              <a:rPr lang="en-US" sz="3257">
                <a:solidFill>
                  <a:srgbClr val="44333F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r>
              <a:rPr lang="en-US" sz="3257" b="true">
                <a:solidFill>
                  <a:srgbClr val="44333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 - </a:t>
            </a:r>
            <a:r>
              <a:rPr lang="en-US" sz="3257" b="true">
                <a:solidFill>
                  <a:srgbClr val="44333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Orientações específicas dessas prioridades</a:t>
            </a:r>
          </a:p>
          <a:p>
            <a:pPr algn="ctr">
              <a:lnSpc>
                <a:spcPts val="3453"/>
              </a:lnSpc>
            </a:pPr>
          </a:p>
          <a:p>
            <a:pPr algn="ctr">
              <a:lnSpc>
                <a:spcPts val="3453"/>
              </a:lnSpc>
              <a:spcBef>
                <a:spcPct val="0"/>
              </a:spcBef>
            </a:pPr>
            <a:r>
              <a:rPr lang="en-US" sz="3257">
                <a:solidFill>
                  <a:srgbClr val="44333F"/>
                </a:solidFill>
                <a:latin typeface="Montserrat"/>
                <a:ea typeface="Montserrat"/>
                <a:cs typeface="Montserrat"/>
                <a:sym typeface="Montserrat"/>
              </a:rPr>
              <a:t>6 </a:t>
            </a:r>
            <a:r>
              <a:rPr lang="en-US" b="true" sz="3257">
                <a:solidFill>
                  <a:srgbClr val="44333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- Conclusão e </a:t>
            </a:r>
            <a:r>
              <a:rPr lang="en-US" b="true" sz="3257">
                <a:solidFill>
                  <a:srgbClr val="44333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Webgrafia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7591099" y="8067028"/>
            <a:ext cx="2643178" cy="2382543"/>
          </a:xfrm>
          <a:custGeom>
            <a:avLst/>
            <a:gdLst/>
            <a:ahLst/>
            <a:cxnLst/>
            <a:rect r="r" b="b" t="t" l="l"/>
            <a:pathLst>
              <a:path h="2382543" w="2643178">
                <a:moveTo>
                  <a:pt x="0" y="0"/>
                </a:moveTo>
                <a:lnTo>
                  <a:pt x="2643178" y="0"/>
                </a:lnTo>
                <a:lnTo>
                  <a:pt x="2643178" y="2382544"/>
                </a:lnTo>
                <a:lnTo>
                  <a:pt x="0" y="23825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8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738828" y="2973605"/>
            <a:ext cx="10681218" cy="8564395"/>
          </a:xfrm>
          <a:custGeom>
            <a:avLst/>
            <a:gdLst/>
            <a:ahLst/>
            <a:cxnLst/>
            <a:rect r="r" b="b" t="t" l="l"/>
            <a:pathLst>
              <a:path h="8564395" w="10681218">
                <a:moveTo>
                  <a:pt x="0" y="0"/>
                </a:moveTo>
                <a:lnTo>
                  <a:pt x="10681219" y="0"/>
                </a:lnTo>
                <a:lnTo>
                  <a:pt x="10681219" y="8564395"/>
                </a:lnTo>
                <a:lnTo>
                  <a:pt x="0" y="85643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700000">
            <a:off x="14545738" y="-5943049"/>
            <a:ext cx="10681218" cy="8564395"/>
          </a:xfrm>
          <a:custGeom>
            <a:avLst/>
            <a:gdLst/>
            <a:ahLst/>
            <a:cxnLst/>
            <a:rect r="r" b="b" t="t" l="l"/>
            <a:pathLst>
              <a:path h="8564395" w="10681218">
                <a:moveTo>
                  <a:pt x="0" y="0"/>
                </a:moveTo>
                <a:lnTo>
                  <a:pt x="10681218" y="0"/>
                </a:lnTo>
                <a:lnTo>
                  <a:pt x="10681218" y="8564395"/>
                </a:lnTo>
                <a:lnTo>
                  <a:pt x="0" y="85643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237718" y="3618060"/>
            <a:ext cx="4322880" cy="4322880"/>
            <a:chOff x="0" y="0"/>
            <a:chExt cx="14840029" cy="1484002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94B143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4"/>
              <a:stretch>
                <a:fillRect l="-10788" t="0" r="-66196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1801979" y="1133475"/>
            <a:ext cx="5052092" cy="1097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35"/>
              </a:lnSpc>
              <a:spcBef>
                <a:spcPct val="0"/>
              </a:spcBef>
            </a:pPr>
            <a:r>
              <a:rPr lang="en-US" sz="7958">
                <a:solidFill>
                  <a:srgbClr val="44333F"/>
                </a:solidFill>
                <a:latin typeface="Anton"/>
                <a:ea typeface="Anton"/>
                <a:cs typeface="Anton"/>
                <a:sym typeface="Anton"/>
              </a:rPr>
              <a:t>INTRODUÇÃO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256096" y="3334854"/>
            <a:ext cx="10300005" cy="49369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84"/>
              </a:lnSpc>
              <a:spcBef>
                <a:spcPct val="0"/>
              </a:spcBef>
            </a:pPr>
            <a:r>
              <a:rPr lang="en-US" b="true" sz="3381">
                <a:solidFill>
                  <a:srgbClr val="44333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 desenvolvimento sustentável é fundamental para termos um futuro melhor. Em 2015 a ONU lançou a Agenda 2030, com 17 Objetivos do Desenvolvimento Sustentável (ODS) e o propósito de combater desafios  como a pobreza, desigualdade de gênero, e as mudanças climáticas. Portugal definiu prioridades estratégicas para transformar estas metas em ação, com foco nas áreas que são vitais para um crescimento equilibrado e sustentável.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8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700000">
            <a:off x="13973739" y="4976102"/>
            <a:ext cx="10681218" cy="8564395"/>
          </a:xfrm>
          <a:custGeom>
            <a:avLst/>
            <a:gdLst/>
            <a:ahLst/>
            <a:cxnLst/>
            <a:rect r="r" b="b" t="t" l="l"/>
            <a:pathLst>
              <a:path h="8564395" w="10681218">
                <a:moveTo>
                  <a:pt x="0" y="0"/>
                </a:moveTo>
                <a:lnTo>
                  <a:pt x="10681219" y="0"/>
                </a:lnTo>
                <a:lnTo>
                  <a:pt x="10681219" y="8564396"/>
                </a:lnTo>
                <a:lnTo>
                  <a:pt x="0" y="85643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048440" y="8066134"/>
            <a:ext cx="2643178" cy="2382543"/>
          </a:xfrm>
          <a:custGeom>
            <a:avLst/>
            <a:gdLst/>
            <a:ahLst/>
            <a:cxnLst/>
            <a:rect r="r" b="b" t="t" l="l"/>
            <a:pathLst>
              <a:path h="2382543" w="2643178">
                <a:moveTo>
                  <a:pt x="0" y="0"/>
                </a:moveTo>
                <a:lnTo>
                  <a:pt x="2643178" y="0"/>
                </a:lnTo>
                <a:lnTo>
                  <a:pt x="2643178" y="2382543"/>
                </a:lnTo>
                <a:lnTo>
                  <a:pt x="0" y="23825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2509997" y="4661089"/>
            <a:ext cx="964822" cy="964822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0CCB9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95250"/>
              <a:ext cx="660400" cy="641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41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4267602" y="2946538"/>
            <a:ext cx="9752797" cy="5668813"/>
          </a:xfrm>
          <a:custGeom>
            <a:avLst/>
            <a:gdLst/>
            <a:ahLst/>
            <a:cxnLst/>
            <a:rect r="r" b="b" t="t" l="l"/>
            <a:pathLst>
              <a:path h="5668813" w="9752797">
                <a:moveTo>
                  <a:pt x="0" y="0"/>
                </a:moveTo>
                <a:lnTo>
                  <a:pt x="9752796" y="0"/>
                </a:lnTo>
                <a:lnTo>
                  <a:pt x="9752796" y="5668813"/>
                </a:lnTo>
                <a:lnTo>
                  <a:pt x="0" y="566881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0" y="548210"/>
            <a:ext cx="18288000" cy="2180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17"/>
              </a:lnSpc>
              <a:spcBef>
                <a:spcPct val="0"/>
              </a:spcBef>
            </a:pPr>
            <a:r>
              <a:rPr lang="en-US" sz="8035">
                <a:solidFill>
                  <a:srgbClr val="44333F"/>
                </a:solidFill>
                <a:latin typeface="Anton"/>
                <a:ea typeface="Anton"/>
                <a:cs typeface="Anton"/>
                <a:sym typeface="Anton"/>
              </a:rPr>
              <a:t>OBJETIVOS DO DESENVOLVIMENTO SUSTENTÁVEL (ODS)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8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700000">
            <a:off x="13973739" y="4976102"/>
            <a:ext cx="10681218" cy="8564395"/>
          </a:xfrm>
          <a:custGeom>
            <a:avLst/>
            <a:gdLst/>
            <a:ahLst/>
            <a:cxnLst/>
            <a:rect r="r" b="b" t="t" l="l"/>
            <a:pathLst>
              <a:path h="8564395" w="10681218">
                <a:moveTo>
                  <a:pt x="0" y="0"/>
                </a:moveTo>
                <a:lnTo>
                  <a:pt x="10681219" y="0"/>
                </a:lnTo>
                <a:lnTo>
                  <a:pt x="10681219" y="8564396"/>
                </a:lnTo>
                <a:lnTo>
                  <a:pt x="0" y="85643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272983"/>
            <a:ext cx="18288000" cy="2180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17"/>
              </a:lnSpc>
              <a:spcBef>
                <a:spcPct val="0"/>
              </a:spcBef>
            </a:pPr>
            <a:r>
              <a:rPr lang="en-US" sz="8035">
                <a:solidFill>
                  <a:srgbClr val="44333F"/>
                </a:solidFill>
                <a:latin typeface="Anton"/>
                <a:ea typeface="Anton"/>
                <a:cs typeface="Anton"/>
                <a:sym typeface="Anton"/>
              </a:rPr>
              <a:t> AS DIMENSÕES DO DESENVOLVIMENTO SUSTENTÁVEL (5 P’S)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2718905"/>
            <a:ext cx="18288000" cy="9581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 b="true">
                <a:solidFill>
                  <a:srgbClr val="44333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Pessoas (Objetivos)</a:t>
            </a:r>
            <a:r>
              <a:rPr lang="en-US" sz="3399">
                <a:solidFill>
                  <a:srgbClr val="44333F"/>
                </a:solidFill>
                <a:latin typeface="Open Sans"/>
                <a:ea typeface="Open Sans"/>
                <a:cs typeface="Open Sans"/>
                <a:sym typeface="Open Sans"/>
              </a:rPr>
              <a:t> - Acabar com a pobreza, a fome e garantir que todos os seres humanos possam realizar o seu potencial em dignidade e igualdade, em um ambiente saudável.</a:t>
            </a:r>
          </a:p>
          <a:p>
            <a:pPr algn="just">
              <a:lnSpc>
                <a:spcPts val="4759"/>
              </a:lnSpc>
            </a:pPr>
            <a:r>
              <a:rPr lang="en-US" sz="3399" b="true">
                <a:solidFill>
                  <a:srgbClr val="44333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Planeta (Objetivos)</a:t>
            </a:r>
            <a:r>
              <a:rPr lang="en-US" sz="3399">
                <a:solidFill>
                  <a:srgbClr val="44333F"/>
                </a:solidFill>
                <a:latin typeface="Open Sans"/>
                <a:ea typeface="Open Sans"/>
                <a:cs typeface="Open Sans"/>
                <a:sym typeface="Open Sans"/>
              </a:rPr>
              <a:t> - Proteger o planeta da degradação, sobretudo por meio do consumo e da produção sustentável</a:t>
            </a:r>
          </a:p>
          <a:p>
            <a:pPr algn="just">
              <a:lnSpc>
                <a:spcPts val="4759"/>
              </a:lnSpc>
            </a:pPr>
            <a:r>
              <a:rPr lang="en-US" sz="3399" b="true">
                <a:solidFill>
                  <a:srgbClr val="44333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Prosperidade (Objetivos)</a:t>
            </a:r>
            <a:r>
              <a:rPr lang="en-US" sz="3399">
                <a:solidFill>
                  <a:srgbClr val="44333F"/>
                </a:solidFill>
                <a:latin typeface="Open Sans"/>
                <a:ea typeface="Open Sans"/>
                <a:cs typeface="Open Sans"/>
                <a:sym typeface="Open Sans"/>
              </a:rPr>
              <a:t> - Assegurar que todos os seres humanos possam desfrutar de uma vida próspera e de plena realização pessoal</a:t>
            </a:r>
          </a:p>
          <a:p>
            <a:pPr algn="just">
              <a:lnSpc>
                <a:spcPts val="4759"/>
              </a:lnSpc>
            </a:pPr>
            <a:r>
              <a:rPr lang="en-US" sz="3399" b="true">
                <a:solidFill>
                  <a:srgbClr val="44333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Paz (Objetivos)</a:t>
            </a:r>
            <a:r>
              <a:rPr lang="en-US" sz="3399">
                <a:solidFill>
                  <a:srgbClr val="44333F"/>
                </a:solidFill>
                <a:latin typeface="Open Sans"/>
                <a:ea typeface="Open Sans"/>
                <a:cs typeface="Open Sans"/>
                <a:sym typeface="Open Sans"/>
              </a:rPr>
              <a:t> - Criar sociedades justas, inclusivas e pacificas para combater a corrupção e a violência  </a:t>
            </a:r>
          </a:p>
          <a:p>
            <a:pPr algn="just">
              <a:lnSpc>
                <a:spcPts val="4759"/>
              </a:lnSpc>
            </a:pPr>
            <a:r>
              <a:rPr lang="en-US" sz="3399" b="true">
                <a:solidFill>
                  <a:srgbClr val="44333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Parceria (Objetivos)</a:t>
            </a:r>
            <a:r>
              <a:rPr lang="en-US" sz="3399">
                <a:solidFill>
                  <a:srgbClr val="44333F"/>
                </a:solidFill>
                <a:latin typeface="Open Sans"/>
                <a:ea typeface="Open Sans"/>
                <a:cs typeface="Open Sans"/>
                <a:sym typeface="Open Sans"/>
              </a:rPr>
              <a:t> - Este “P” tem como principal objetivo incentivar a colaboração entre países, organizações e cidadãos </a:t>
            </a:r>
          </a:p>
          <a:p>
            <a:pPr algn="just">
              <a:lnSpc>
                <a:spcPts val="4759"/>
              </a:lnSpc>
            </a:pPr>
          </a:p>
          <a:p>
            <a:pPr algn="just">
              <a:lnSpc>
                <a:spcPts val="4759"/>
              </a:lnSpc>
            </a:pPr>
          </a:p>
          <a:p>
            <a:pPr algn="just">
              <a:lnSpc>
                <a:spcPts val="4759"/>
              </a:lnSpc>
            </a:pPr>
          </a:p>
          <a:p>
            <a:pPr algn="just">
              <a:lnSpc>
                <a:spcPts val="4759"/>
              </a:lnSpc>
            </a:pPr>
          </a:p>
          <a:p>
            <a:pPr algn="just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8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700000">
            <a:off x="13973739" y="4976102"/>
            <a:ext cx="10681218" cy="8564395"/>
          </a:xfrm>
          <a:custGeom>
            <a:avLst/>
            <a:gdLst/>
            <a:ahLst/>
            <a:cxnLst/>
            <a:rect r="r" b="b" t="t" l="l"/>
            <a:pathLst>
              <a:path h="8564395" w="10681218">
                <a:moveTo>
                  <a:pt x="0" y="0"/>
                </a:moveTo>
                <a:lnTo>
                  <a:pt x="10681219" y="0"/>
                </a:lnTo>
                <a:lnTo>
                  <a:pt x="10681219" y="8564396"/>
                </a:lnTo>
                <a:lnTo>
                  <a:pt x="0" y="85643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78570" y="2130416"/>
            <a:ext cx="17611201" cy="548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</a:p>
          <a:p>
            <a:pPr algn="ctr">
              <a:lnSpc>
                <a:spcPts val="5599"/>
              </a:lnSpc>
            </a:pPr>
            <a:r>
              <a:rPr lang="en-US" b="true" sz="3999" u="sng">
                <a:solidFill>
                  <a:srgbClr val="44333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Portugal prioritiza 6 ODS: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44333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44333F"/>
                </a:solidFill>
                <a:latin typeface="Open Sans"/>
                <a:ea typeface="Open Sans"/>
                <a:cs typeface="Open Sans"/>
                <a:sym typeface="Open Sans"/>
              </a:rPr>
              <a:t>Educação de Qualidade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44333F"/>
                </a:solidFill>
                <a:latin typeface="Open Sans"/>
                <a:ea typeface="Open Sans"/>
                <a:cs typeface="Open Sans"/>
                <a:sym typeface="Open Sans"/>
              </a:rPr>
              <a:t>Igualdade de Genêro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44333F"/>
                </a:solidFill>
                <a:latin typeface="Open Sans"/>
                <a:ea typeface="Open Sans"/>
                <a:cs typeface="Open Sans"/>
                <a:sym typeface="Open Sans"/>
              </a:rPr>
              <a:t>Indústria, Inovação e Infraestruturas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44333F"/>
                </a:solidFill>
                <a:latin typeface="Open Sans"/>
                <a:ea typeface="Open Sans"/>
                <a:cs typeface="Open Sans"/>
                <a:sym typeface="Open Sans"/>
              </a:rPr>
              <a:t>Reduzir as Desigualdades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44333F"/>
                </a:solidFill>
                <a:latin typeface="Open Sans"/>
                <a:ea typeface="Open Sans"/>
                <a:cs typeface="Open Sans"/>
                <a:sym typeface="Open Sans"/>
              </a:rPr>
              <a:t>Ação Climática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44333F"/>
                </a:solidFill>
                <a:latin typeface="Open Sans"/>
                <a:ea typeface="Open Sans"/>
                <a:cs typeface="Open Sans"/>
                <a:sym typeface="Open Sans"/>
              </a:rPr>
              <a:t>Proteger a Vida Marinha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8897516" y="4063132"/>
            <a:ext cx="2995906" cy="2995906"/>
          </a:xfrm>
          <a:custGeom>
            <a:avLst/>
            <a:gdLst/>
            <a:ahLst/>
            <a:cxnLst/>
            <a:rect r="r" b="b" t="t" l="l"/>
            <a:pathLst>
              <a:path h="2995906" w="2995906">
                <a:moveTo>
                  <a:pt x="0" y="0"/>
                </a:moveTo>
                <a:lnTo>
                  <a:pt x="2995905" y="0"/>
                </a:lnTo>
                <a:lnTo>
                  <a:pt x="2995905" y="2995906"/>
                </a:lnTo>
                <a:lnTo>
                  <a:pt x="0" y="29959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893421" y="4078064"/>
            <a:ext cx="2995906" cy="2995906"/>
          </a:xfrm>
          <a:custGeom>
            <a:avLst/>
            <a:gdLst/>
            <a:ahLst/>
            <a:cxnLst/>
            <a:rect r="r" b="b" t="t" l="l"/>
            <a:pathLst>
              <a:path h="2995906" w="2995906">
                <a:moveTo>
                  <a:pt x="0" y="0"/>
                </a:moveTo>
                <a:lnTo>
                  <a:pt x="2995906" y="0"/>
                </a:lnTo>
                <a:lnTo>
                  <a:pt x="2995906" y="2995906"/>
                </a:lnTo>
                <a:lnTo>
                  <a:pt x="0" y="299590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889327" y="4078064"/>
            <a:ext cx="2966042" cy="2966042"/>
          </a:xfrm>
          <a:custGeom>
            <a:avLst/>
            <a:gdLst/>
            <a:ahLst/>
            <a:cxnLst/>
            <a:rect r="r" b="b" t="t" l="l"/>
            <a:pathLst>
              <a:path h="2966042" w="2966042">
                <a:moveTo>
                  <a:pt x="0" y="0"/>
                </a:moveTo>
                <a:lnTo>
                  <a:pt x="2966042" y="0"/>
                </a:lnTo>
                <a:lnTo>
                  <a:pt x="2966042" y="2966042"/>
                </a:lnTo>
                <a:lnTo>
                  <a:pt x="0" y="296604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897516" y="7059038"/>
            <a:ext cx="3022906" cy="3022906"/>
          </a:xfrm>
          <a:custGeom>
            <a:avLst/>
            <a:gdLst/>
            <a:ahLst/>
            <a:cxnLst/>
            <a:rect r="r" b="b" t="t" l="l"/>
            <a:pathLst>
              <a:path h="3022906" w="3022906">
                <a:moveTo>
                  <a:pt x="0" y="0"/>
                </a:moveTo>
                <a:lnTo>
                  <a:pt x="3022906" y="0"/>
                </a:lnTo>
                <a:lnTo>
                  <a:pt x="3022906" y="3022906"/>
                </a:lnTo>
                <a:lnTo>
                  <a:pt x="0" y="302290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893421" y="7059038"/>
            <a:ext cx="2995906" cy="2995906"/>
          </a:xfrm>
          <a:custGeom>
            <a:avLst/>
            <a:gdLst/>
            <a:ahLst/>
            <a:cxnLst/>
            <a:rect r="r" b="b" t="t" l="l"/>
            <a:pathLst>
              <a:path h="2995906" w="2995906">
                <a:moveTo>
                  <a:pt x="0" y="0"/>
                </a:moveTo>
                <a:lnTo>
                  <a:pt x="2995906" y="0"/>
                </a:lnTo>
                <a:lnTo>
                  <a:pt x="2995906" y="2995906"/>
                </a:lnTo>
                <a:lnTo>
                  <a:pt x="0" y="299590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876391" y="7044106"/>
            <a:ext cx="3054643" cy="3010838"/>
          </a:xfrm>
          <a:custGeom>
            <a:avLst/>
            <a:gdLst/>
            <a:ahLst/>
            <a:cxnLst/>
            <a:rect r="r" b="b" t="t" l="l"/>
            <a:pathLst>
              <a:path h="3010838" w="3054643">
                <a:moveTo>
                  <a:pt x="0" y="0"/>
                </a:moveTo>
                <a:lnTo>
                  <a:pt x="3054643" y="0"/>
                </a:lnTo>
                <a:lnTo>
                  <a:pt x="3054643" y="3010838"/>
                </a:lnTo>
                <a:lnTo>
                  <a:pt x="0" y="301083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-1454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0" y="272983"/>
            <a:ext cx="18288000" cy="1109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17"/>
              </a:lnSpc>
              <a:spcBef>
                <a:spcPct val="0"/>
              </a:spcBef>
            </a:pPr>
            <a:r>
              <a:rPr lang="en-US" sz="8035">
                <a:solidFill>
                  <a:srgbClr val="44333F"/>
                </a:solidFill>
                <a:latin typeface="Anton"/>
                <a:ea typeface="Anton"/>
                <a:cs typeface="Anton"/>
                <a:sym typeface="Anton"/>
              </a:rPr>
              <a:t>PRIORIDADES ESTRATÉGICAS DE PORTUGAL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8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700000">
            <a:off x="13973739" y="4976102"/>
            <a:ext cx="10681218" cy="8564395"/>
          </a:xfrm>
          <a:custGeom>
            <a:avLst/>
            <a:gdLst/>
            <a:ahLst/>
            <a:cxnLst/>
            <a:rect r="r" b="b" t="t" l="l"/>
            <a:pathLst>
              <a:path h="8564395" w="10681218">
                <a:moveTo>
                  <a:pt x="0" y="0"/>
                </a:moveTo>
                <a:lnTo>
                  <a:pt x="10681219" y="0"/>
                </a:lnTo>
                <a:lnTo>
                  <a:pt x="10681219" y="8564396"/>
                </a:lnTo>
                <a:lnTo>
                  <a:pt x="0" y="85643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38400" y="1734673"/>
            <a:ext cx="17611201" cy="7910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 b="true">
                <a:solidFill>
                  <a:srgbClr val="44333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- Educação de Qualidade</a:t>
            </a:r>
            <a:r>
              <a:rPr lang="en-US" sz="2799">
                <a:solidFill>
                  <a:srgbClr val="44333F"/>
                </a:solidFill>
                <a:latin typeface="Open Sans"/>
                <a:ea typeface="Open Sans"/>
                <a:cs typeface="Open Sans"/>
                <a:sym typeface="Open Sans"/>
              </a:rPr>
              <a:t> - Garantir uma educação inclusiva e de qualidade para todos. Promover a aprendizagem ao longo da vida. </a:t>
            </a:r>
          </a:p>
          <a:p>
            <a:pPr algn="just">
              <a:lnSpc>
                <a:spcPts val="3919"/>
              </a:lnSpc>
            </a:pPr>
          </a:p>
          <a:p>
            <a:pPr algn="just">
              <a:lnSpc>
                <a:spcPts val="3919"/>
              </a:lnSpc>
            </a:pPr>
            <a:r>
              <a:rPr lang="en-US" sz="2799" b="true">
                <a:solidFill>
                  <a:srgbClr val="44333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 - </a:t>
            </a:r>
            <a:r>
              <a:rPr lang="en-US" sz="2799" b="true">
                <a:solidFill>
                  <a:srgbClr val="44333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Igualdade de Genêro</a:t>
            </a:r>
            <a:r>
              <a:rPr lang="en-US" sz="2799">
                <a:solidFill>
                  <a:srgbClr val="44333F"/>
                </a:solidFill>
                <a:latin typeface="Open Sans"/>
                <a:ea typeface="Open Sans"/>
                <a:cs typeface="Open Sans"/>
                <a:sym typeface="Open Sans"/>
              </a:rPr>
              <a:t> - Acabar com todas as formas de discriminação contra todas as mulheres e meninas em todos os lugares. </a:t>
            </a:r>
          </a:p>
          <a:p>
            <a:pPr algn="just">
              <a:lnSpc>
                <a:spcPts val="3919"/>
              </a:lnSpc>
            </a:pPr>
          </a:p>
          <a:p>
            <a:pPr algn="just">
              <a:lnSpc>
                <a:spcPts val="3919"/>
              </a:lnSpc>
            </a:pPr>
            <a:r>
              <a:rPr lang="en-US" sz="2799" b="true">
                <a:solidFill>
                  <a:srgbClr val="44333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- </a:t>
            </a:r>
            <a:r>
              <a:rPr lang="en-US" sz="2799" b="true">
                <a:solidFill>
                  <a:srgbClr val="44333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Indústria, Inovação e Infraestruturas</a:t>
            </a:r>
            <a:r>
              <a:rPr lang="en-US" sz="2799">
                <a:solidFill>
                  <a:srgbClr val="44333F"/>
                </a:solidFill>
                <a:latin typeface="Open Sans"/>
                <a:ea typeface="Open Sans"/>
                <a:cs typeface="Open Sans"/>
                <a:sym typeface="Open Sans"/>
              </a:rPr>
              <a:t> - Garantir a inovação e infraestruturas sustentáveis da indústria. </a:t>
            </a:r>
          </a:p>
          <a:p>
            <a:pPr algn="just">
              <a:lnSpc>
                <a:spcPts val="3919"/>
              </a:lnSpc>
            </a:pPr>
          </a:p>
          <a:p>
            <a:pPr algn="just">
              <a:lnSpc>
                <a:spcPts val="3919"/>
              </a:lnSpc>
            </a:pPr>
            <a:r>
              <a:rPr lang="en-US" sz="2799" b="true">
                <a:solidFill>
                  <a:srgbClr val="44333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- </a:t>
            </a:r>
            <a:r>
              <a:rPr lang="en-US" sz="2799" b="true">
                <a:solidFill>
                  <a:srgbClr val="44333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Reduzir as Desigualdades</a:t>
            </a:r>
            <a:r>
              <a:rPr lang="en-US" sz="2799">
                <a:solidFill>
                  <a:srgbClr val="44333F"/>
                </a:solidFill>
                <a:latin typeface="Open Sans"/>
                <a:ea typeface="Open Sans"/>
                <a:cs typeface="Open Sans"/>
                <a:sym typeface="Open Sans"/>
              </a:rPr>
              <a:t> - apacitar e promover a inclusão social, económica e política de todos, independentemente de idade, sexo, deficiência, raça, etnia, origem, religião ou condição econômica ou outra. </a:t>
            </a:r>
          </a:p>
          <a:p>
            <a:pPr algn="just">
              <a:lnSpc>
                <a:spcPts val="3919"/>
              </a:lnSpc>
            </a:pPr>
          </a:p>
          <a:p>
            <a:pPr algn="just">
              <a:lnSpc>
                <a:spcPts val="3919"/>
              </a:lnSpc>
            </a:pPr>
            <a:r>
              <a:rPr lang="en-US" sz="2799" b="true">
                <a:solidFill>
                  <a:srgbClr val="44333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 - </a:t>
            </a:r>
            <a:r>
              <a:rPr lang="en-US" sz="2799" b="true">
                <a:solidFill>
                  <a:srgbClr val="44333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Ação Climática </a:t>
            </a:r>
            <a:r>
              <a:rPr lang="en-US" sz="2799">
                <a:solidFill>
                  <a:srgbClr val="44333F"/>
                </a:solidFill>
                <a:latin typeface="Open Sans"/>
                <a:ea typeface="Open Sans"/>
                <a:cs typeface="Open Sans"/>
                <a:sym typeface="Open Sans"/>
              </a:rPr>
              <a:t>- Tomar medidas urgentes para combater as mudanças climáticas e seus impactos. </a:t>
            </a:r>
          </a:p>
          <a:p>
            <a:pPr algn="just">
              <a:lnSpc>
                <a:spcPts val="3919"/>
              </a:lnSpc>
            </a:pPr>
          </a:p>
          <a:p>
            <a:pPr algn="just">
              <a:lnSpc>
                <a:spcPts val="3919"/>
              </a:lnSpc>
            </a:pPr>
            <a:r>
              <a:rPr lang="en-US" sz="2799" b="true">
                <a:solidFill>
                  <a:srgbClr val="44333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 - </a:t>
            </a:r>
            <a:r>
              <a:rPr lang="en-US" sz="2799" b="true">
                <a:solidFill>
                  <a:srgbClr val="44333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Proteger a Vida Marinha</a:t>
            </a:r>
            <a:r>
              <a:rPr lang="en-US" sz="2799">
                <a:solidFill>
                  <a:srgbClr val="44333F"/>
                </a:solidFill>
                <a:latin typeface="Open Sans"/>
                <a:ea typeface="Open Sans"/>
                <a:cs typeface="Open Sans"/>
                <a:sym typeface="Open Sans"/>
              </a:rPr>
              <a:t> - Conservar e usar de forma sustentável os oceanos, mares e recursos marinhos.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272983"/>
            <a:ext cx="18288000" cy="1006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75"/>
              </a:lnSpc>
              <a:spcBef>
                <a:spcPct val="0"/>
              </a:spcBef>
            </a:pPr>
            <a:r>
              <a:rPr lang="en-US" sz="7335">
                <a:solidFill>
                  <a:srgbClr val="44333F"/>
                </a:solidFill>
                <a:latin typeface="Anton"/>
                <a:ea typeface="Anton"/>
                <a:cs typeface="Anton"/>
                <a:sym typeface="Anton"/>
              </a:rPr>
              <a:t>Orientações específicas dessas prioridades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8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584420" y="3017982"/>
            <a:ext cx="10681218" cy="8564395"/>
          </a:xfrm>
          <a:custGeom>
            <a:avLst/>
            <a:gdLst/>
            <a:ahLst/>
            <a:cxnLst/>
            <a:rect r="r" b="b" t="t" l="l"/>
            <a:pathLst>
              <a:path h="8564395" w="10681218">
                <a:moveTo>
                  <a:pt x="0" y="0"/>
                </a:moveTo>
                <a:lnTo>
                  <a:pt x="10681219" y="0"/>
                </a:lnTo>
                <a:lnTo>
                  <a:pt x="10681219" y="8564395"/>
                </a:lnTo>
                <a:lnTo>
                  <a:pt x="0" y="85643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918691" y="1584842"/>
            <a:ext cx="10681218" cy="8564395"/>
          </a:xfrm>
          <a:custGeom>
            <a:avLst/>
            <a:gdLst/>
            <a:ahLst/>
            <a:cxnLst/>
            <a:rect r="r" b="b" t="t" l="l"/>
            <a:pathLst>
              <a:path h="8564395" w="10681218">
                <a:moveTo>
                  <a:pt x="0" y="0"/>
                </a:moveTo>
                <a:lnTo>
                  <a:pt x="10681218" y="0"/>
                </a:lnTo>
                <a:lnTo>
                  <a:pt x="10681218" y="8564395"/>
                </a:lnTo>
                <a:lnTo>
                  <a:pt x="0" y="85643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408706"/>
            <a:ext cx="18288000" cy="1670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720"/>
              </a:lnSpc>
              <a:spcBef>
                <a:spcPct val="0"/>
              </a:spcBef>
            </a:pPr>
            <a:r>
              <a:rPr lang="en-US" sz="12000">
                <a:solidFill>
                  <a:srgbClr val="44333F"/>
                </a:solidFill>
                <a:latin typeface="Anton"/>
                <a:ea typeface="Anton"/>
                <a:cs typeface="Anton"/>
                <a:sym typeface="Anton"/>
              </a:rPr>
              <a:t>CONCLUSÃO E WEBGRAFIA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109035" y="5172075"/>
            <a:ext cx="8988759" cy="1112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81"/>
              </a:lnSpc>
            </a:pPr>
            <a:r>
              <a:rPr lang="en-US" sz="2058" b="true">
                <a:solidFill>
                  <a:srgbClr val="44333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https://ods.pt/</a:t>
            </a:r>
          </a:p>
          <a:p>
            <a:pPr algn="ctr">
              <a:lnSpc>
                <a:spcPts val="2181"/>
              </a:lnSpc>
              <a:spcBef>
                <a:spcPct val="0"/>
              </a:spcBef>
            </a:pPr>
            <a:r>
              <a:rPr lang="en-US" b="true" sz="2058">
                <a:solidFill>
                  <a:srgbClr val="44333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https://sc.movimentoods.org.br/os-5ps-da-sustentabilidade/</a:t>
            </a:r>
          </a:p>
          <a:p>
            <a:pPr algn="ctr">
              <a:lnSpc>
                <a:spcPts val="2181"/>
              </a:lnSpc>
              <a:spcBef>
                <a:spcPct val="0"/>
              </a:spcBef>
            </a:pPr>
            <a:r>
              <a:rPr lang="en-US" b="true" sz="2058">
                <a:solidFill>
                  <a:srgbClr val="44333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https://unric.org/pt/objetivos-de-desenvolvimento-sustentavel/</a:t>
            </a:r>
          </a:p>
          <a:p>
            <a:pPr algn="ctr">
              <a:lnSpc>
                <a:spcPts val="2181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2007115" y="3484176"/>
            <a:ext cx="13602275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44333F"/>
                </a:solidFill>
                <a:latin typeface="Open Sans"/>
                <a:ea typeface="Open Sans"/>
                <a:cs typeface="Open Sans"/>
                <a:sym typeface="Open Sans"/>
              </a:rPr>
              <a:t>Neste trabalho abordei os ODS, tal como os principais objetivos e o envolvimento português.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DAGjTM6SGtE</dc:identifier>
  <dcterms:modified xsi:type="dcterms:W3CDTF">2011-08-01T06:04:30Z</dcterms:modified>
  <cp:revision>1</cp:revision>
  <dc:title>ODS´s, Agenda 2030 em Portugal.</dc:title>
</cp:coreProperties>
</file>