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256" r:id="rId2"/>
    <p:sldId id="257" r:id="rId3"/>
    <p:sldId id="278" r:id="rId4"/>
    <p:sldId id="258" r:id="rId5"/>
    <p:sldId id="266" r:id="rId6"/>
    <p:sldId id="259" r:id="rId7"/>
    <p:sldId id="260" r:id="rId8"/>
    <p:sldId id="270" r:id="rId9"/>
    <p:sldId id="262" r:id="rId10"/>
    <p:sldId id="279" r:id="rId11"/>
    <p:sldId id="280" r:id="rId12"/>
    <p:sldId id="264" r:id="rId13"/>
    <p:sldId id="267" r:id="rId14"/>
    <p:sldId id="273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4AD"/>
    <a:srgbClr val="FFFFFF"/>
    <a:srgbClr val="080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>
        <p:scale>
          <a:sx n="100" d="100"/>
          <a:sy n="100" d="100"/>
        </p:scale>
        <p:origin x="281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DE8AD2-EF8A-4059-87F4-618379EBF95B}" type="doc">
      <dgm:prSet loTypeId="urn:microsoft.com/office/officeart/2005/8/layout/cycle7" loCatId="cycle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E2564CB-A572-480C-A6D2-7171F6D3B9EE}">
      <dgm:prSet phldrT="[Texto]"/>
      <dgm:spPr/>
      <dgm:t>
        <a:bodyPr/>
        <a:lstStyle/>
        <a:p>
          <a:r>
            <a:rPr lang="pt-BR" b="1" dirty="0" smtClean="0"/>
            <a:t>Data </a:t>
          </a:r>
          <a:r>
            <a:rPr lang="pt-BR" b="1" dirty="0" err="1" smtClean="0"/>
            <a:t>Exploration</a:t>
          </a:r>
          <a:endParaRPr lang="en-US" b="1" dirty="0"/>
        </a:p>
      </dgm:t>
    </dgm:pt>
    <dgm:pt modelId="{1FE3F916-16FF-4DDC-AD1B-85A2597BE137}" type="parTrans" cxnId="{F268CC1D-E562-40C1-AAE2-2B35845D0BFB}">
      <dgm:prSet/>
      <dgm:spPr/>
      <dgm:t>
        <a:bodyPr/>
        <a:lstStyle/>
        <a:p>
          <a:endParaRPr lang="en-US"/>
        </a:p>
      </dgm:t>
    </dgm:pt>
    <dgm:pt modelId="{64D3F442-9EAA-4185-BFCF-5AD0A63C1838}" type="sibTrans" cxnId="{F268CC1D-E562-40C1-AAE2-2B35845D0BFB}">
      <dgm:prSet/>
      <dgm:spPr/>
      <dgm:t>
        <a:bodyPr/>
        <a:lstStyle/>
        <a:p>
          <a:endParaRPr lang="en-US"/>
        </a:p>
      </dgm:t>
    </dgm:pt>
    <dgm:pt modelId="{E7E01157-BA58-4976-BAA2-5E2079A0C3C4}">
      <dgm:prSet phldrT="[Texto]"/>
      <dgm:spPr/>
      <dgm:t>
        <a:bodyPr/>
        <a:lstStyle/>
        <a:p>
          <a:r>
            <a:rPr lang="pt-BR" dirty="0" err="1" smtClean="0"/>
            <a:t>Variable</a:t>
          </a:r>
          <a:r>
            <a:rPr lang="pt-BR" dirty="0" smtClean="0"/>
            <a:t> </a:t>
          </a:r>
          <a:r>
            <a:rPr lang="pt-BR" dirty="0" err="1" smtClean="0"/>
            <a:t>distributions</a:t>
          </a:r>
          <a:endParaRPr lang="en-US" dirty="0"/>
        </a:p>
      </dgm:t>
    </dgm:pt>
    <dgm:pt modelId="{25543444-204D-45CB-86B0-12DC41369651}" type="parTrans" cxnId="{1867F0A6-14A1-4648-9CB8-C18CE88E0A12}">
      <dgm:prSet/>
      <dgm:spPr/>
      <dgm:t>
        <a:bodyPr/>
        <a:lstStyle/>
        <a:p>
          <a:endParaRPr lang="en-US"/>
        </a:p>
      </dgm:t>
    </dgm:pt>
    <dgm:pt modelId="{1AA4BA5B-19CD-4261-B331-C00727A445C3}" type="sibTrans" cxnId="{1867F0A6-14A1-4648-9CB8-C18CE88E0A12}">
      <dgm:prSet/>
      <dgm:spPr/>
      <dgm:t>
        <a:bodyPr/>
        <a:lstStyle/>
        <a:p>
          <a:endParaRPr lang="en-US"/>
        </a:p>
      </dgm:t>
    </dgm:pt>
    <dgm:pt modelId="{95570E3D-BAD1-4897-A640-0337C15A485E}">
      <dgm:prSet phldrT="[Texto]"/>
      <dgm:spPr/>
      <dgm:t>
        <a:bodyPr/>
        <a:lstStyle/>
        <a:p>
          <a:r>
            <a:rPr lang="en-US" b="1" dirty="0" smtClean="0"/>
            <a:t>Data Preparation</a:t>
          </a:r>
          <a:endParaRPr lang="en-US" b="1" dirty="0"/>
        </a:p>
      </dgm:t>
    </dgm:pt>
    <dgm:pt modelId="{EAD5CD94-9572-4B1B-BC7F-AF8115036868}" type="parTrans" cxnId="{AD3B5E13-803E-42C2-8301-26C16DD54D8D}">
      <dgm:prSet/>
      <dgm:spPr/>
      <dgm:t>
        <a:bodyPr/>
        <a:lstStyle/>
        <a:p>
          <a:endParaRPr lang="en-US"/>
        </a:p>
      </dgm:t>
    </dgm:pt>
    <dgm:pt modelId="{43EC2059-BC11-436B-A581-6CFE70EFA9CE}" type="sibTrans" cxnId="{AD3B5E13-803E-42C2-8301-26C16DD54D8D}">
      <dgm:prSet/>
      <dgm:spPr/>
      <dgm:t>
        <a:bodyPr/>
        <a:lstStyle/>
        <a:p>
          <a:endParaRPr lang="en-US"/>
        </a:p>
      </dgm:t>
    </dgm:pt>
    <dgm:pt modelId="{8BFA78C4-54E8-4A7D-8061-04BB2FEA4AEF}">
      <dgm:prSet phldrT="[Texto]"/>
      <dgm:spPr/>
      <dgm:t>
        <a:bodyPr/>
        <a:lstStyle/>
        <a:p>
          <a:r>
            <a:rPr lang="pt-BR" b="1" dirty="0" err="1" smtClean="0"/>
            <a:t>Predictive</a:t>
          </a:r>
          <a:r>
            <a:rPr lang="pt-BR" b="1" dirty="0" smtClean="0"/>
            <a:t> </a:t>
          </a:r>
          <a:r>
            <a:rPr lang="pt-BR" b="1" dirty="0" err="1" smtClean="0"/>
            <a:t>Modeling</a:t>
          </a:r>
          <a:endParaRPr lang="en-US" b="1" dirty="0"/>
        </a:p>
      </dgm:t>
    </dgm:pt>
    <dgm:pt modelId="{5891EBC9-C0AE-494F-B645-CEDEC0831F90}" type="parTrans" cxnId="{2A7272D8-7139-4619-9583-911BF73D23A0}">
      <dgm:prSet/>
      <dgm:spPr/>
      <dgm:t>
        <a:bodyPr/>
        <a:lstStyle/>
        <a:p>
          <a:endParaRPr lang="en-US"/>
        </a:p>
      </dgm:t>
    </dgm:pt>
    <dgm:pt modelId="{0FD6DC6F-E2E7-4182-AA06-883B4A8E988F}" type="sibTrans" cxnId="{2A7272D8-7139-4619-9583-911BF73D23A0}">
      <dgm:prSet/>
      <dgm:spPr/>
      <dgm:t>
        <a:bodyPr/>
        <a:lstStyle/>
        <a:p>
          <a:endParaRPr lang="en-US"/>
        </a:p>
      </dgm:t>
    </dgm:pt>
    <dgm:pt modelId="{1AAB7CF2-570A-4DC6-8142-8A84DAD907DF}">
      <dgm:prSet phldrT="[Texto]"/>
      <dgm:spPr/>
      <dgm:t>
        <a:bodyPr/>
        <a:lstStyle/>
        <a:p>
          <a:r>
            <a:rPr lang="pt-BR" dirty="0" err="1" smtClean="0"/>
            <a:t>Classification</a:t>
          </a:r>
          <a:r>
            <a:rPr lang="pt-BR" dirty="0" smtClean="0"/>
            <a:t> &amp; </a:t>
          </a:r>
          <a:r>
            <a:rPr lang="pt-BR" dirty="0" err="1" smtClean="0"/>
            <a:t>regression</a:t>
          </a:r>
          <a:endParaRPr lang="en-US" dirty="0"/>
        </a:p>
      </dgm:t>
    </dgm:pt>
    <dgm:pt modelId="{D60DB7CA-322E-46F2-973E-47B25E658C5C}" type="parTrans" cxnId="{D9A98FEA-9F98-4EB7-B0FE-6879B75ADA4B}">
      <dgm:prSet/>
      <dgm:spPr/>
      <dgm:t>
        <a:bodyPr/>
        <a:lstStyle/>
        <a:p>
          <a:endParaRPr lang="en-US"/>
        </a:p>
      </dgm:t>
    </dgm:pt>
    <dgm:pt modelId="{E4637E7E-7866-497C-8929-515F0F5C2CCE}" type="sibTrans" cxnId="{D9A98FEA-9F98-4EB7-B0FE-6879B75ADA4B}">
      <dgm:prSet/>
      <dgm:spPr/>
      <dgm:t>
        <a:bodyPr/>
        <a:lstStyle/>
        <a:p>
          <a:endParaRPr lang="en-US"/>
        </a:p>
      </dgm:t>
    </dgm:pt>
    <dgm:pt modelId="{E923D34E-CC65-4259-A1B6-7D1E788A37DF}">
      <dgm:prSet phldrT="[Texto]"/>
      <dgm:spPr/>
      <dgm:t>
        <a:bodyPr/>
        <a:lstStyle/>
        <a:p>
          <a:r>
            <a:rPr lang="pt-BR" b="1" dirty="0" err="1" smtClean="0"/>
            <a:t>Interpret</a:t>
          </a:r>
          <a:r>
            <a:rPr lang="pt-BR" b="1" dirty="0" smtClean="0"/>
            <a:t> </a:t>
          </a:r>
          <a:r>
            <a:rPr lang="pt-BR" b="1" dirty="0" err="1" smtClean="0"/>
            <a:t>Results</a:t>
          </a:r>
          <a:endParaRPr lang="en-US" b="1" dirty="0"/>
        </a:p>
      </dgm:t>
    </dgm:pt>
    <dgm:pt modelId="{4F30B02B-CED7-4864-958A-B5108E2FF673}" type="parTrans" cxnId="{C24AEF8E-A662-479A-BA73-DED02DD04D0D}">
      <dgm:prSet/>
      <dgm:spPr/>
      <dgm:t>
        <a:bodyPr/>
        <a:lstStyle/>
        <a:p>
          <a:endParaRPr lang="en-US"/>
        </a:p>
      </dgm:t>
    </dgm:pt>
    <dgm:pt modelId="{AE8606E5-9FF1-4140-966A-947A95AAE1E3}" type="sibTrans" cxnId="{C24AEF8E-A662-479A-BA73-DED02DD04D0D}">
      <dgm:prSet/>
      <dgm:spPr/>
      <dgm:t>
        <a:bodyPr/>
        <a:lstStyle/>
        <a:p>
          <a:endParaRPr lang="en-US"/>
        </a:p>
      </dgm:t>
    </dgm:pt>
    <dgm:pt modelId="{379593D7-B45E-4C92-B306-D48C3A2A2B5D}">
      <dgm:prSet phldrT="[Texto]"/>
      <dgm:spPr/>
      <dgm:t>
        <a:bodyPr/>
        <a:lstStyle/>
        <a:p>
          <a:r>
            <a:rPr lang="pt-BR" dirty="0" err="1" smtClean="0"/>
            <a:t>Feature</a:t>
          </a:r>
          <a:r>
            <a:rPr lang="pt-BR" dirty="0" smtClean="0"/>
            <a:t> </a:t>
          </a:r>
          <a:r>
            <a:rPr lang="pt-BR" dirty="0" err="1" smtClean="0"/>
            <a:t>engineering</a:t>
          </a:r>
          <a:endParaRPr lang="en-US" dirty="0"/>
        </a:p>
      </dgm:t>
    </dgm:pt>
    <dgm:pt modelId="{4239C7D2-0544-41EB-9D3F-0FCCEA25196D}" type="parTrans" cxnId="{D03B1F4D-2726-4ECC-95F4-D557A25C065F}">
      <dgm:prSet/>
      <dgm:spPr/>
      <dgm:t>
        <a:bodyPr/>
        <a:lstStyle/>
        <a:p>
          <a:endParaRPr lang="en-US"/>
        </a:p>
      </dgm:t>
    </dgm:pt>
    <dgm:pt modelId="{C4CD54D2-4BEF-4C50-9CA1-9539AAB7B34F}" type="sibTrans" cxnId="{D03B1F4D-2726-4ECC-95F4-D557A25C065F}">
      <dgm:prSet/>
      <dgm:spPr/>
      <dgm:t>
        <a:bodyPr/>
        <a:lstStyle/>
        <a:p>
          <a:endParaRPr lang="en-US"/>
        </a:p>
      </dgm:t>
    </dgm:pt>
    <dgm:pt modelId="{08093CD8-BB53-4E56-AA65-62E417D7E62F}">
      <dgm:prSet phldrT="[Texto]"/>
      <dgm:spPr/>
      <dgm:t>
        <a:bodyPr/>
        <a:lstStyle/>
        <a:p>
          <a:r>
            <a:rPr lang="pt-BR" dirty="0" smtClean="0"/>
            <a:t>EDA</a:t>
          </a:r>
          <a:endParaRPr lang="en-US" dirty="0"/>
        </a:p>
      </dgm:t>
    </dgm:pt>
    <dgm:pt modelId="{A05E514E-F411-4CA9-AE5E-53C08827F47D}" type="parTrans" cxnId="{25FCA2EC-B1DC-4EC4-A2AF-CA003243FABC}">
      <dgm:prSet/>
      <dgm:spPr/>
      <dgm:t>
        <a:bodyPr/>
        <a:lstStyle/>
        <a:p>
          <a:endParaRPr lang="en-US"/>
        </a:p>
      </dgm:t>
    </dgm:pt>
    <dgm:pt modelId="{0A77400D-02E1-4271-B0A8-97418A8F5C4C}" type="sibTrans" cxnId="{25FCA2EC-B1DC-4EC4-A2AF-CA003243FABC}">
      <dgm:prSet/>
      <dgm:spPr/>
      <dgm:t>
        <a:bodyPr/>
        <a:lstStyle/>
        <a:p>
          <a:endParaRPr lang="en-US"/>
        </a:p>
      </dgm:t>
    </dgm:pt>
    <dgm:pt modelId="{FC215E89-F2CE-47E1-813F-03E1D670885F}">
      <dgm:prSet phldrT="[Texto]"/>
      <dgm:spPr/>
      <dgm:t>
        <a:bodyPr/>
        <a:lstStyle/>
        <a:p>
          <a:r>
            <a:rPr lang="pt-BR" dirty="0" smtClean="0"/>
            <a:t>Data pipeline</a:t>
          </a:r>
          <a:endParaRPr lang="en-US" dirty="0"/>
        </a:p>
      </dgm:t>
    </dgm:pt>
    <dgm:pt modelId="{BB8AFC90-87A7-4781-A4F1-6E07166CCD7F}" type="parTrans" cxnId="{CDB8FA5D-3B52-4F6D-A0AF-9C88A4121BB0}">
      <dgm:prSet/>
      <dgm:spPr/>
      <dgm:t>
        <a:bodyPr/>
        <a:lstStyle/>
        <a:p>
          <a:endParaRPr lang="en-US"/>
        </a:p>
      </dgm:t>
    </dgm:pt>
    <dgm:pt modelId="{1F322884-264C-4A94-80E5-16FCE22FB31A}" type="sibTrans" cxnId="{CDB8FA5D-3B52-4F6D-A0AF-9C88A4121BB0}">
      <dgm:prSet/>
      <dgm:spPr/>
      <dgm:t>
        <a:bodyPr/>
        <a:lstStyle/>
        <a:p>
          <a:endParaRPr lang="en-US"/>
        </a:p>
      </dgm:t>
    </dgm:pt>
    <dgm:pt modelId="{142120C4-4C0C-4D20-89C6-EFFB46915FA0}">
      <dgm:prSet phldrT="[Texto]"/>
      <dgm:spPr/>
      <dgm:t>
        <a:bodyPr/>
        <a:lstStyle/>
        <a:p>
          <a:r>
            <a:rPr lang="en-US" dirty="0" smtClean="0"/>
            <a:t>Feature importance</a:t>
          </a:r>
          <a:endParaRPr lang="en-US" dirty="0"/>
        </a:p>
      </dgm:t>
    </dgm:pt>
    <dgm:pt modelId="{B6D41357-74CE-42E3-B62F-FA0C518BFB6D}" type="parTrans" cxnId="{56A2ADF2-4ECA-4BD9-948D-BC526F6CE444}">
      <dgm:prSet/>
      <dgm:spPr/>
      <dgm:t>
        <a:bodyPr/>
        <a:lstStyle/>
        <a:p>
          <a:endParaRPr lang="en-US"/>
        </a:p>
      </dgm:t>
    </dgm:pt>
    <dgm:pt modelId="{D853626D-EE34-47AE-BF81-420C839D190E}" type="sibTrans" cxnId="{56A2ADF2-4ECA-4BD9-948D-BC526F6CE444}">
      <dgm:prSet/>
      <dgm:spPr/>
      <dgm:t>
        <a:bodyPr/>
        <a:lstStyle/>
        <a:p>
          <a:endParaRPr lang="en-US"/>
        </a:p>
      </dgm:t>
    </dgm:pt>
    <dgm:pt modelId="{463CA897-39D2-4DB3-918D-3EE9784B2C7A}">
      <dgm:prSet phldrT="[Texto]"/>
      <dgm:spPr/>
      <dgm:t>
        <a:bodyPr/>
        <a:lstStyle/>
        <a:p>
          <a:r>
            <a:rPr lang="en-US" dirty="0" smtClean="0"/>
            <a:t>Predictions</a:t>
          </a:r>
          <a:endParaRPr lang="en-US" dirty="0"/>
        </a:p>
      </dgm:t>
    </dgm:pt>
    <dgm:pt modelId="{3E503A3E-76FB-4A7E-AA59-08648BF28FB1}" type="parTrans" cxnId="{65ABE43F-E39F-4FD8-9E7E-F19A3CFA11FA}">
      <dgm:prSet/>
      <dgm:spPr/>
      <dgm:t>
        <a:bodyPr/>
        <a:lstStyle/>
        <a:p>
          <a:endParaRPr lang="en-US"/>
        </a:p>
      </dgm:t>
    </dgm:pt>
    <dgm:pt modelId="{77843A19-3BE2-48A5-948F-F170EF22C870}" type="sibTrans" cxnId="{65ABE43F-E39F-4FD8-9E7E-F19A3CFA11FA}">
      <dgm:prSet/>
      <dgm:spPr/>
      <dgm:t>
        <a:bodyPr/>
        <a:lstStyle/>
        <a:p>
          <a:endParaRPr lang="en-US"/>
        </a:p>
      </dgm:t>
    </dgm:pt>
    <dgm:pt modelId="{F47B4ECF-CDFC-48BE-8473-D713F62D78E5}">
      <dgm:prSet phldrT="[Texto]"/>
      <dgm:spPr/>
      <dgm:t>
        <a:bodyPr/>
        <a:lstStyle/>
        <a:p>
          <a:r>
            <a:rPr lang="en-US" dirty="0" smtClean="0"/>
            <a:t>Train/test splitting</a:t>
          </a:r>
          <a:endParaRPr lang="en-US" dirty="0"/>
        </a:p>
      </dgm:t>
    </dgm:pt>
    <dgm:pt modelId="{BAFCA42D-F16D-4BAB-9849-D9B8E0358E8E}" type="parTrans" cxnId="{1D99BC6C-67C5-4F35-9DC0-99B9F05CEBAF}">
      <dgm:prSet/>
      <dgm:spPr/>
      <dgm:t>
        <a:bodyPr/>
        <a:lstStyle/>
        <a:p>
          <a:endParaRPr lang="en-US"/>
        </a:p>
      </dgm:t>
    </dgm:pt>
    <dgm:pt modelId="{EAA25E89-D9FA-4CF0-93E0-69D3EAE0A4B0}" type="sibTrans" cxnId="{1D99BC6C-67C5-4F35-9DC0-99B9F05CEBAF}">
      <dgm:prSet/>
      <dgm:spPr/>
      <dgm:t>
        <a:bodyPr/>
        <a:lstStyle/>
        <a:p>
          <a:endParaRPr lang="en-US"/>
        </a:p>
      </dgm:t>
    </dgm:pt>
    <dgm:pt modelId="{DFC37617-6ECD-4EBE-AE39-0DD015267812}">
      <dgm:prSet phldrT="[Texto]"/>
      <dgm:spPr/>
      <dgm:t>
        <a:bodyPr/>
        <a:lstStyle/>
        <a:p>
          <a:r>
            <a:rPr lang="en-US" dirty="0" smtClean="0"/>
            <a:t>Balancing</a:t>
          </a:r>
          <a:endParaRPr lang="en-US" dirty="0"/>
        </a:p>
      </dgm:t>
    </dgm:pt>
    <dgm:pt modelId="{D00B472D-561F-48C4-AB2D-DAA1727A3856}" type="parTrans" cxnId="{962B30B5-0BFF-4535-B33C-38EBB017F1E4}">
      <dgm:prSet/>
      <dgm:spPr/>
      <dgm:t>
        <a:bodyPr/>
        <a:lstStyle/>
        <a:p>
          <a:endParaRPr lang="en-US"/>
        </a:p>
      </dgm:t>
    </dgm:pt>
    <dgm:pt modelId="{4F142D27-30B1-4B12-85B9-301E7119EACF}" type="sibTrans" cxnId="{962B30B5-0BFF-4535-B33C-38EBB017F1E4}">
      <dgm:prSet/>
      <dgm:spPr/>
      <dgm:t>
        <a:bodyPr/>
        <a:lstStyle/>
        <a:p>
          <a:endParaRPr lang="en-US"/>
        </a:p>
      </dgm:t>
    </dgm:pt>
    <dgm:pt modelId="{963128CF-ECCF-4737-B80D-C1EA8050ADBA}">
      <dgm:prSet phldrT="[Texto]"/>
      <dgm:spPr/>
      <dgm:t>
        <a:bodyPr/>
        <a:lstStyle/>
        <a:p>
          <a:r>
            <a:rPr lang="en-US" dirty="0" smtClean="0"/>
            <a:t>Missing values identification</a:t>
          </a:r>
          <a:endParaRPr lang="en-US" dirty="0"/>
        </a:p>
      </dgm:t>
    </dgm:pt>
    <dgm:pt modelId="{770E1E5F-86D1-4ACE-840F-E36D2F54A193}" type="parTrans" cxnId="{CF6E58AC-BFB2-43FD-A446-05D004498AF7}">
      <dgm:prSet/>
      <dgm:spPr/>
      <dgm:t>
        <a:bodyPr/>
        <a:lstStyle/>
        <a:p>
          <a:endParaRPr lang="en-US"/>
        </a:p>
      </dgm:t>
    </dgm:pt>
    <dgm:pt modelId="{D8AB868E-830D-45E6-8F08-FF0B18362F94}" type="sibTrans" cxnId="{CF6E58AC-BFB2-43FD-A446-05D004498AF7}">
      <dgm:prSet/>
      <dgm:spPr/>
      <dgm:t>
        <a:bodyPr/>
        <a:lstStyle/>
        <a:p>
          <a:endParaRPr lang="en-US"/>
        </a:p>
      </dgm:t>
    </dgm:pt>
    <dgm:pt modelId="{1858C2E8-2038-4DB7-B2E6-39BFBE204F3E}">
      <dgm:prSet phldrT="[Texto]"/>
      <dgm:spPr/>
      <dgm:t>
        <a:bodyPr/>
        <a:lstStyle/>
        <a:p>
          <a:r>
            <a:rPr lang="en-US" dirty="0" smtClean="0"/>
            <a:t>Train/test performance</a:t>
          </a:r>
          <a:endParaRPr lang="en-US" dirty="0"/>
        </a:p>
      </dgm:t>
    </dgm:pt>
    <dgm:pt modelId="{5613DC29-C9CB-472E-AF35-675A62F66C3C}" type="parTrans" cxnId="{1CABC8C5-F5D4-4644-9FE0-0A944CD779EA}">
      <dgm:prSet/>
      <dgm:spPr/>
      <dgm:t>
        <a:bodyPr/>
        <a:lstStyle/>
        <a:p>
          <a:endParaRPr lang="en-US"/>
        </a:p>
      </dgm:t>
    </dgm:pt>
    <dgm:pt modelId="{472782AE-69B4-42E8-B31B-849B74FDFD73}" type="sibTrans" cxnId="{1CABC8C5-F5D4-4644-9FE0-0A944CD779EA}">
      <dgm:prSet/>
      <dgm:spPr/>
      <dgm:t>
        <a:bodyPr/>
        <a:lstStyle/>
        <a:p>
          <a:endParaRPr lang="en-US"/>
        </a:p>
      </dgm:t>
    </dgm:pt>
    <dgm:pt modelId="{028E7621-D343-4169-BB50-4F0B614EA457}">
      <dgm:prSet phldrT="[Texto]"/>
      <dgm:spPr/>
      <dgm:t>
        <a:bodyPr/>
        <a:lstStyle/>
        <a:p>
          <a:r>
            <a:rPr lang="pt-BR" dirty="0" err="1" smtClean="0"/>
            <a:t>Model</a:t>
          </a:r>
          <a:r>
            <a:rPr lang="pt-BR" dirty="0" smtClean="0"/>
            <a:t> </a:t>
          </a:r>
          <a:r>
            <a:rPr lang="pt-BR" dirty="0" err="1" smtClean="0"/>
            <a:t>tuning</a:t>
          </a:r>
          <a:endParaRPr lang="en-US" dirty="0"/>
        </a:p>
      </dgm:t>
    </dgm:pt>
    <dgm:pt modelId="{37BACD7D-D85E-4DA2-8605-F724DA52FC3D}" type="parTrans" cxnId="{731999D4-190A-4BC3-89C2-F302AA251EF3}">
      <dgm:prSet/>
      <dgm:spPr/>
      <dgm:t>
        <a:bodyPr/>
        <a:lstStyle/>
        <a:p>
          <a:endParaRPr lang="en-US"/>
        </a:p>
      </dgm:t>
    </dgm:pt>
    <dgm:pt modelId="{E2EEA929-1228-4BB7-A76C-A4DC6D4E53EB}" type="sibTrans" cxnId="{731999D4-190A-4BC3-89C2-F302AA251EF3}">
      <dgm:prSet/>
      <dgm:spPr/>
      <dgm:t>
        <a:bodyPr/>
        <a:lstStyle/>
        <a:p>
          <a:endParaRPr lang="en-US"/>
        </a:p>
      </dgm:t>
    </dgm:pt>
    <dgm:pt modelId="{758C1FFF-8FB2-42E9-B5CD-E2D1A5A59454}">
      <dgm:prSet phldrT="[Texto]"/>
      <dgm:spPr/>
      <dgm:t>
        <a:bodyPr/>
        <a:lstStyle/>
        <a:p>
          <a:r>
            <a:rPr lang="en-US" dirty="0" smtClean="0"/>
            <a:t>Trends</a:t>
          </a:r>
          <a:endParaRPr lang="en-US" dirty="0"/>
        </a:p>
      </dgm:t>
    </dgm:pt>
    <dgm:pt modelId="{195808F1-AF2C-43BC-ABB4-7B507F887B9E}" type="parTrans" cxnId="{47457271-B961-4C53-B62D-0C96AF1639FD}">
      <dgm:prSet/>
      <dgm:spPr/>
      <dgm:t>
        <a:bodyPr/>
        <a:lstStyle/>
        <a:p>
          <a:endParaRPr lang="en-US"/>
        </a:p>
      </dgm:t>
    </dgm:pt>
    <dgm:pt modelId="{C3076AD5-65CA-4F40-B4A0-735446884262}" type="sibTrans" cxnId="{47457271-B961-4C53-B62D-0C96AF1639FD}">
      <dgm:prSet/>
      <dgm:spPr/>
      <dgm:t>
        <a:bodyPr/>
        <a:lstStyle/>
        <a:p>
          <a:endParaRPr lang="en-US"/>
        </a:p>
      </dgm:t>
    </dgm:pt>
    <dgm:pt modelId="{406621C1-0D37-4C10-9CA4-B5E70D37624E}">
      <dgm:prSet phldrT="[Texto]"/>
      <dgm:spPr/>
      <dgm:t>
        <a:bodyPr/>
        <a:lstStyle/>
        <a:p>
          <a:r>
            <a:rPr lang="en-US" dirty="0" smtClean="0"/>
            <a:t>Cardinality</a:t>
          </a:r>
          <a:endParaRPr lang="en-US" dirty="0"/>
        </a:p>
      </dgm:t>
    </dgm:pt>
    <dgm:pt modelId="{258CA52A-AE6A-4C98-99FA-0F3F854FC0A1}" type="parTrans" cxnId="{D4249AC7-5CC7-4728-A1D8-7C2C6F6EE477}">
      <dgm:prSet/>
      <dgm:spPr/>
    </dgm:pt>
    <dgm:pt modelId="{B03A09F2-A695-47BB-898A-4DE487AFAA15}" type="sibTrans" cxnId="{D4249AC7-5CC7-4728-A1D8-7C2C6F6EE477}">
      <dgm:prSet/>
      <dgm:spPr/>
    </dgm:pt>
    <dgm:pt modelId="{41CBCD66-782A-4C5E-8DC5-02F9E3413553}" type="pres">
      <dgm:prSet presAssocID="{ACDE8AD2-EF8A-4059-87F4-618379EBF95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F68FA6-D138-4F55-8288-62B8056B2259}" type="pres">
      <dgm:prSet presAssocID="{CE2564CB-A572-480C-A6D2-7171F6D3B9E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408D1B-D859-48BD-B9EB-B7FA30AD8CA6}" type="pres">
      <dgm:prSet presAssocID="{64D3F442-9EAA-4185-BFCF-5AD0A63C183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D4DFD0C0-B8CB-4865-A582-9711E202E436}" type="pres">
      <dgm:prSet presAssocID="{64D3F442-9EAA-4185-BFCF-5AD0A63C183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9B74925F-2A4B-4F06-8189-CB4BDF57C376}" type="pres">
      <dgm:prSet presAssocID="{95570E3D-BAD1-4897-A640-0337C15A485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FFCEFF-B40A-4FCA-A26A-64B4DB604E70}" type="pres">
      <dgm:prSet presAssocID="{43EC2059-BC11-436B-A581-6CFE70EFA9C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579B2A45-D3E3-4303-93CF-3A5B244B42CC}" type="pres">
      <dgm:prSet presAssocID="{43EC2059-BC11-436B-A581-6CFE70EFA9C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4119610-F63F-4AAF-902B-765141FD77FF}" type="pres">
      <dgm:prSet presAssocID="{8BFA78C4-54E8-4A7D-8061-04BB2FEA4AE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2B2517-B90C-49AB-A409-8149834A25C2}" type="pres">
      <dgm:prSet presAssocID="{0FD6DC6F-E2E7-4182-AA06-883B4A8E988F}" presName="sibTrans" presStyleLbl="sibTrans2D1" presStyleIdx="2" presStyleCnt="4"/>
      <dgm:spPr/>
      <dgm:t>
        <a:bodyPr/>
        <a:lstStyle/>
        <a:p>
          <a:endParaRPr lang="en-US"/>
        </a:p>
      </dgm:t>
    </dgm:pt>
    <dgm:pt modelId="{741C5DF5-5AB0-401A-B0C9-57103817A2B1}" type="pres">
      <dgm:prSet presAssocID="{0FD6DC6F-E2E7-4182-AA06-883B4A8E988F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B642A95C-CD27-4355-98A3-3CEA22722E31}" type="pres">
      <dgm:prSet presAssocID="{E923D34E-CC65-4259-A1B6-7D1E788A37D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82F37-CEBE-4B9E-8EB7-7CED48178CC5}" type="pres">
      <dgm:prSet presAssocID="{AE8606E5-9FF1-4140-966A-947A95AAE1E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919D22A-4F2D-471A-BA42-B4E56F8FEBDC}" type="pres">
      <dgm:prSet presAssocID="{AE8606E5-9FF1-4140-966A-947A95AAE1E3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1CABC8C5-F5D4-4644-9FE0-0A944CD779EA}" srcId="{8BFA78C4-54E8-4A7D-8061-04BB2FEA4AEF}" destId="{1858C2E8-2038-4DB7-B2E6-39BFBE204F3E}" srcOrd="1" destOrd="0" parTransId="{5613DC29-C9CB-472E-AF35-675A62F66C3C}" sibTransId="{472782AE-69B4-42E8-B31B-849B74FDFD73}"/>
    <dgm:cxn modelId="{AD3B5E13-803E-42C2-8301-26C16DD54D8D}" srcId="{ACDE8AD2-EF8A-4059-87F4-618379EBF95B}" destId="{95570E3D-BAD1-4897-A640-0337C15A485E}" srcOrd="1" destOrd="0" parTransId="{EAD5CD94-9572-4B1B-BC7F-AF8115036868}" sibTransId="{43EC2059-BC11-436B-A581-6CFE70EFA9CE}"/>
    <dgm:cxn modelId="{17338E95-F54A-458A-8745-582832419514}" type="presOf" srcId="{64D3F442-9EAA-4185-BFCF-5AD0A63C1838}" destId="{D4DFD0C0-B8CB-4865-A582-9711E202E436}" srcOrd="1" destOrd="0" presId="urn:microsoft.com/office/officeart/2005/8/layout/cycle7"/>
    <dgm:cxn modelId="{F268CC1D-E562-40C1-AAE2-2B35845D0BFB}" srcId="{ACDE8AD2-EF8A-4059-87F4-618379EBF95B}" destId="{CE2564CB-A572-480C-A6D2-7171F6D3B9EE}" srcOrd="0" destOrd="0" parTransId="{1FE3F916-16FF-4DDC-AD1B-85A2597BE137}" sibTransId="{64D3F442-9EAA-4185-BFCF-5AD0A63C1838}"/>
    <dgm:cxn modelId="{8E489DCF-7B82-4907-9D5D-6EBAD7DC2897}" type="presOf" srcId="{028E7621-D343-4169-BB50-4F0B614EA457}" destId="{A4119610-F63F-4AAF-902B-765141FD77FF}" srcOrd="0" destOrd="3" presId="urn:microsoft.com/office/officeart/2005/8/layout/cycle7"/>
    <dgm:cxn modelId="{886AD4DB-699D-42D8-B54F-EB8A1686B088}" type="presOf" srcId="{463CA897-39D2-4DB3-918D-3EE9784B2C7A}" destId="{B642A95C-CD27-4355-98A3-3CEA22722E31}" srcOrd="0" destOrd="2" presId="urn:microsoft.com/office/officeart/2005/8/layout/cycle7"/>
    <dgm:cxn modelId="{B04C323D-047E-4AA0-8E30-428EF71B3B54}" type="presOf" srcId="{8BFA78C4-54E8-4A7D-8061-04BB2FEA4AEF}" destId="{A4119610-F63F-4AAF-902B-765141FD77FF}" srcOrd="0" destOrd="0" presId="urn:microsoft.com/office/officeart/2005/8/layout/cycle7"/>
    <dgm:cxn modelId="{ED65D2DD-E72B-422E-B369-3785D133AE71}" type="presOf" srcId="{406621C1-0D37-4C10-9CA4-B5E70D37624E}" destId="{7BF68FA6-D138-4F55-8288-62B8056B2259}" srcOrd="0" destOrd="3" presId="urn:microsoft.com/office/officeart/2005/8/layout/cycle7"/>
    <dgm:cxn modelId="{2A7272D8-7139-4619-9583-911BF73D23A0}" srcId="{ACDE8AD2-EF8A-4059-87F4-618379EBF95B}" destId="{8BFA78C4-54E8-4A7D-8061-04BB2FEA4AEF}" srcOrd="2" destOrd="0" parTransId="{5891EBC9-C0AE-494F-B645-CEDEC0831F90}" sibTransId="{0FD6DC6F-E2E7-4182-AA06-883B4A8E988F}"/>
    <dgm:cxn modelId="{64D9AD2B-DF9A-49BB-B5DB-B1EE2E2F345B}" type="presOf" srcId="{AE8606E5-9FF1-4140-966A-947A95AAE1E3}" destId="{5BB82F37-CEBE-4B9E-8EB7-7CED48178CC5}" srcOrd="0" destOrd="0" presId="urn:microsoft.com/office/officeart/2005/8/layout/cycle7"/>
    <dgm:cxn modelId="{D03B1F4D-2726-4ECC-95F4-D557A25C065F}" srcId="{95570E3D-BAD1-4897-A640-0337C15A485E}" destId="{379593D7-B45E-4C92-B306-D48C3A2A2B5D}" srcOrd="0" destOrd="0" parTransId="{4239C7D2-0544-41EB-9D3F-0FCCEA25196D}" sibTransId="{C4CD54D2-4BEF-4C50-9CA1-9539AAB7B34F}"/>
    <dgm:cxn modelId="{56A2ADF2-4ECA-4BD9-948D-BC526F6CE444}" srcId="{E923D34E-CC65-4259-A1B6-7D1E788A37DF}" destId="{142120C4-4C0C-4D20-89C6-EFFB46915FA0}" srcOrd="0" destOrd="0" parTransId="{B6D41357-74CE-42E3-B62F-FA0C518BFB6D}" sibTransId="{D853626D-EE34-47AE-BF81-420C839D190E}"/>
    <dgm:cxn modelId="{D9A98FEA-9F98-4EB7-B0FE-6879B75ADA4B}" srcId="{8BFA78C4-54E8-4A7D-8061-04BB2FEA4AEF}" destId="{1AAB7CF2-570A-4DC6-8142-8A84DAD907DF}" srcOrd="0" destOrd="0" parTransId="{D60DB7CA-322E-46F2-973E-47B25E658C5C}" sibTransId="{E4637E7E-7866-497C-8929-515F0F5C2CCE}"/>
    <dgm:cxn modelId="{25FCA2EC-B1DC-4EC4-A2AF-CA003243FABC}" srcId="{CE2564CB-A572-480C-A6D2-7171F6D3B9EE}" destId="{08093CD8-BB53-4E56-AA65-62E417D7E62F}" srcOrd="3" destOrd="0" parTransId="{A05E514E-F411-4CA9-AE5E-53C08827F47D}" sibTransId="{0A77400D-02E1-4271-B0A8-97418A8F5C4C}"/>
    <dgm:cxn modelId="{CE05CCEB-AE25-4413-A6E7-EFDB2491AD1C}" type="presOf" srcId="{379593D7-B45E-4C92-B306-D48C3A2A2B5D}" destId="{9B74925F-2A4B-4F06-8189-CB4BDF57C376}" srcOrd="0" destOrd="1" presId="urn:microsoft.com/office/officeart/2005/8/layout/cycle7"/>
    <dgm:cxn modelId="{C24AEF8E-A662-479A-BA73-DED02DD04D0D}" srcId="{ACDE8AD2-EF8A-4059-87F4-618379EBF95B}" destId="{E923D34E-CC65-4259-A1B6-7D1E788A37DF}" srcOrd="3" destOrd="0" parTransId="{4F30B02B-CED7-4864-958A-B5108E2FF673}" sibTransId="{AE8606E5-9FF1-4140-966A-947A95AAE1E3}"/>
    <dgm:cxn modelId="{4682A2FE-9FE9-42C8-BEDB-236BA72B4011}" type="presOf" srcId="{43EC2059-BC11-436B-A581-6CFE70EFA9CE}" destId="{579B2A45-D3E3-4303-93CF-3A5B244B42CC}" srcOrd="1" destOrd="0" presId="urn:microsoft.com/office/officeart/2005/8/layout/cycle7"/>
    <dgm:cxn modelId="{1E55631B-4A62-41B3-AB6B-995EF5719178}" type="presOf" srcId="{1858C2E8-2038-4DB7-B2E6-39BFBE204F3E}" destId="{A4119610-F63F-4AAF-902B-765141FD77FF}" srcOrd="0" destOrd="2" presId="urn:microsoft.com/office/officeart/2005/8/layout/cycle7"/>
    <dgm:cxn modelId="{CF6E58AC-BFB2-43FD-A446-05D004498AF7}" srcId="{CE2564CB-A572-480C-A6D2-7171F6D3B9EE}" destId="{963128CF-ECCF-4737-B80D-C1EA8050ADBA}" srcOrd="1" destOrd="0" parTransId="{770E1E5F-86D1-4ACE-840F-E36D2F54A193}" sibTransId="{D8AB868E-830D-45E6-8F08-FF0B18362F94}"/>
    <dgm:cxn modelId="{D51228F7-F706-4C28-B15C-F14530F8DB19}" type="presOf" srcId="{CE2564CB-A572-480C-A6D2-7171F6D3B9EE}" destId="{7BF68FA6-D138-4F55-8288-62B8056B2259}" srcOrd="0" destOrd="0" presId="urn:microsoft.com/office/officeart/2005/8/layout/cycle7"/>
    <dgm:cxn modelId="{84997988-B70A-419B-BDB6-C15F0F510351}" type="presOf" srcId="{FC215E89-F2CE-47E1-813F-03E1D670885F}" destId="{9B74925F-2A4B-4F06-8189-CB4BDF57C376}" srcOrd="0" destOrd="2" presId="urn:microsoft.com/office/officeart/2005/8/layout/cycle7"/>
    <dgm:cxn modelId="{D43D5C48-6F3A-4D34-9BCC-9FF5B723E30F}" type="presOf" srcId="{0FD6DC6F-E2E7-4182-AA06-883B4A8E988F}" destId="{741C5DF5-5AB0-401A-B0C9-57103817A2B1}" srcOrd="1" destOrd="0" presId="urn:microsoft.com/office/officeart/2005/8/layout/cycle7"/>
    <dgm:cxn modelId="{24E6048C-E603-405E-A107-9AD604898C39}" type="presOf" srcId="{963128CF-ECCF-4737-B80D-C1EA8050ADBA}" destId="{7BF68FA6-D138-4F55-8288-62B8056B2259}" srcOrd="0" destOrd="2" presId="urn:microsoft.com/office/officeart/2005/8/layout/cycle7"/>
    <dgm:cxn modelId="{9BB6AB2F-277C-4676-BF31-B4D4FAA2BEEF}" type="presOf" srcId="{DFC37617-6ECD-4EBE-AE39-0DD015267812}" destId="{9B74925F-2A4B-4F06-8189-CB4BDF57C376}" srcOrd="0" destOrd="3" presId="urn:microsoft.com/office/officeart/2005/8/layout/cycle7"/>
    <dgm:cxn modelId="{1D99BC6C-67C5-4F35-9DC0-99B9F05CEBAF}" srcId="{95570E3D-BAD1-4897-A640-0337C15A485E}" destId="{F47B4ECF-CDFC-48BE-8473-D713F62D78E5}" srcOrd="3" destOrd="0" parTransId="{BAFCA42D-F16D-4BAB-9849-D9B8E0358E8E}" sibTransId="{EAA25E89-D9FA-4CF0-93E0-69D3EAE0A4B0}"/>
    <dgm:cxn modelId="{3EDC7725-A644-47AB-B255-7F220ED10D0E}" type="presOf" srcId="{E7E01157-BA58-4976-BAA2-5E2079A0C3C4}" destId="{7BF68FA6-D138-4F55-8288-62B8056B2259}" srcOrd="0" destOrd="1" presId="urn:microsoft.com/office/officeart/2005/8/layout/cycle7"/>
    <dgm:cxn modelId="{47457271-B961-4C53-B62D-0C96AF1639FD}" srcId="{E923D34E-CC65-4259-A1B6-7D1E788A37DF}" destId="{758C1FFF-8FB2-42E9-B5CD-E2D1A5A59454}" srcOrd="2" destOrd="0" parTransId="{195808F1-AF2C-43BC-ABB4-7B507F887B9E}" sibTransId="{C3076AD5-65CA-4F40-B4A0-735446884262}"/>
    <dgm:cxn modelId="{FD40CACD-3C09-43BE-8A88-9B99EA58E392}" type="presOf" srcId="{64D3F442-9EAA-4185-BFCF-5AD0A63C1838}" destId="{EC408D1B-D859-48BD-B9EB-B7FA30AD8CA6}" srcOrd="0" destOrd="0" presId="urn:microsoft.com/office/officeart/2005/8/layout/cycle7"/>
    <dgm:cxn modelId="{4F8A0A0D-D2EC-4E65-BB3C-62D6C4545A7B}" type="presOf" srcId="{43EC2059-BC11-436B-A581-6CFE70EFA9CE}" destId="{F3FFCEFF-B40A-4FCA-A26A-64B4DB604E70}" srcOrd="0" destOrd="0" presId="urn:microsoft.com/office/officeart/2005/8/layout/cycle7"/>
    <dgm:cxn modelId="{0ECB63BC-F061-4724-95CB-4E021162E71F}" type="presOf" srcId="{ACDE8AD2-EF8A-4059-87F4-618379EBF95B}" destId="{41CBCD66-782A-4C5E-8DC5-02F9E3413553}" srcOrd="0" destOrd="0" presId="urn:microsoft.com/office/officeart/2005/8/layout/cycle7"/>
    <dgm:cxn modelId="{731999D4-190A-4BC3-89C2-F302AA251EF3}" srcId="{8BFA78C4-54E8-4A7D-8061-04BB2FEA4AEF}" destId="{028E7621-D343-4169-BB50-4F0B614EA457}" srcOrd="2" destOrd="0" parTransId="{37BACD7D-D85E-4DA2-8605-F724DA52FC3D}" sibTransId="{E2EEA929-1228-4BB7-A76C-A4DC6D4E53EB}"/>
    <dgm:cxn modelId="{1867F0A6-14A1-4648-9CB8-C18CE88E0A12}" srcId="{CE2564CB-A572-480C-A6D2-7171F6D3B9EE}" destId="{E7E01157-BA58-4976-BAA2-5E2079A0C3C4}" srcOrd="0" destOrd="0" parTransId="{25543444-204D-45CB-86B0-12DC41369651}" sibTransId="{1AA4BA5B-19CD-4261-B331-C00727A445C3}"/>
    <dgm:cxn modelId="{A6F1BC01-85ED-441B-9A5D-C130257F838D}" type="presOf" srcId="{E923D34E-CC65-4259-A1B6-7D1E788A37DF}" destId="{B642A95C-CD27-4355-98A3-3CEA22722E31}" srcOrd="0" destOrd="0" presId="urn:microsoft.com/office/officeart/2005/8/layout/cycle7"/>
    <dgm:cxn modelId="{658F56DA-3956-4FC8-87E8-1F9BAE1BCFBF}" type="presOf" srcId="{08093CD8-BB53-4E56-AA65-62E417D7E62F}" destId="{7BF68FA6-D138-4F55-8288-62B8056B2259}" srcOrd="0" destOrd="4" presId="urn:microsoft.com/office/officeart/2005/8/layout/cycle7"/>
    <dgm:cxn modelId="{65ABE43F-E39F-4FD8-9E7E-F19A3CFA11FA}" srcId="{E923D34E-CC65-4259-A1B6-7D1E788A37DF}" destId="{463CA897-39D2-4DB3-918D-3EE9784B2C7A}" srcOrd="1" destOrd="0" parTransId="{3E503A3E-76FB-4A7E-AA59-08648BF28FB1}" sibTransId="{77843A19-3BE2-48A5-948F-F170EF22C870}"/>
    <dgm:cxn modelId="{537869E9-05CD-47F1-AE50-C8C40A6CCC97}" type="presOf" srcId="{758C1FFF-8FB2-42E9-B5CD-E2D1A5A59454}" destId="{B642A95C-CD27-4355-98A3-3CEA22722E31}" srcOrd="0" destOrd="3" presId="urn:microsoft.com/office/officeart/2005/8/layout/cycle7"/>
    <dgm:cxn modelId="{BA9B3A97-B0A4-4A49-BCE4-2A7CA3B398D8}" type="presOf" srcId="{1AAB7CF2-570A-4DC6-8142-8A84DAD907DF}" destId="{A4119610-F63F-4AAF-902B-765141FD77FF}" srcOrd="0" destOrd="1" presId="urn:microsoft.com/office/officeart/2005/8/layout/cycle7"/>
    <dgm:cxn modelId="{D4249AC7-5CC7-4728-A1D8-7C2C6F6EE477}" srcId="{CE2564CB-A572-480C-A6D2-7171F6D3B9EE}" destId="{406621C1-0D37-4C10-9CA4-B5E70D37624E}" srcOrd="2" destOrd="0" parTransId="{258CA52A-AE6A-4C98-99FA-0F3F854FC0A1}" sibTransId="{B03A09F2-A695-47BB-898A-4DE487AFAA15}"/>
    <dgm:cxn modelId="{74E3D376-40E7-4FAE-8577-664F39D862AE}" type="presOf" srcId="{142120C4-4C0C-4D20-89C6-EFFB46915FA0}" destId="{B642A95C-CD27-4355-98A3-3CEA22722E31}" srcOrd="0" destOrd="1" presId="urn:microsoft.com/office/officeart/2005/8/layout/cycle7"/>
    <dgm:cxn modelId="{0DFDFF92-58E4-4A9B-B5B1-5036FD895F44}" type="presOf" srcId="{0FD6DC6F-E2E7-4182-AA06-883B4A8E988F}" destId="{C02B2517-B90C-49AB-A409-8149834A25C2}" srcOrd="0" destOrd="0" presId="urn:microsoft.com/office/officeart/2005/8/layout/cycle7"/>
    <dgm:cxn modelId="{30FED238-1B1E-4EB1-AB1B-36E4FFC9C5C6}" type="presOf" srcId="{F47B4ECF-CDFC-48BE-8473-D713F62D78E5}" destId="{9B74925F-2A4B-4F06-8189-CB4BDF57C376}" srcOrd="0" destOrd="4" presId="urn:microsoft.com/office/officeart/2005/8/layout/cycle7"/>
    <dgm:cxn modelId="{5718FB3B-901E-4097-A65A-DA5C43B4A7B6}" type="presOf" srcId="{95570E3D-BAD1-4897-A640-0337C15A485E}" destId="{9B74925F-2A4B-4F06-8189-CB4BDF57C376}" srcOrd="0" destOrd="0" presId="urn:microsoft.com/office/officeart/2005/8/layout/cycle7"/>
    <dgm:cxn modelId="{CDB8FA5D-3B52-4F6D-A0AF-9C88A4121BB0}" srcId="{95570E3D-BAD1-4897-A640-0337C15A485E}" destId="{FC215E89-F2CE-47E1-813F-03E1D670885F}" srcOrd="1" destOrd="0" parTransId="{BB8AFC90-87A7-4781-A4F1-6E07166CCD7F}" sibTransId="{1F322884-264C-4A94-80E5-16FCE22FB31A}"/>
    <dgm:cxn modelId="{962B30B5-0BFF-4535-B33C-38EBB017F1E4}" srcId="{95570E3D-BAD1-4897-A640-0337C15A485E}" destId="{DFC37617-6ECD-4EBE-AE39-0DD015267812}" srcOrd="2" destOrd="0" parTransId="{D00B472D-561F-48C4-AB2D-DAA1727A3856}" sibTransId="{4F142D27-30B1-4B12-85B9-301E7119EACF}"/>
    <dgm:cxn modelId="{4B58BB35-5DCB-4627-977A-B403DD8331C0}" type="presOf" srcId="{AE8606E5-9FF1-4140-966A-947A95AAE1E3}" destId="{C919D22A-4F2D-471A-BA42-B4E56F8FEBDC}" srcOrd="1" destOrd="0" presId="urn:microsoft.com/office/officeart/2005/8/layout/cycle7"/>
    <dgm:cxn modelId="{8B9E5348-34AD-4A46-9275-A1A7E7963258}" type="presParOf" srcId="{41CBCD66-782A-4C5E-8DC5-02F9E3413553}" destId="{7BF68FA6-D138-4F55-8288-62B8056B2259}" srcOrd="0" destOrd="0" presId="urn:microsoft.com/office/officeart/2005/8/layout/cycle7"/>
    <dgm:cxn modelId="{5FB0E8B9-D63E-4CC6-98AF-C400700B50E0}" type="presParOf" srcId="{41CBCD66-782A-4C5E-8DC5-02F9E3413553}" destId="{EC408D1B-D859-48BD-B9EB-B7FA30AD8CA6}" srcOrd="1" destOrd="0" presId="urn:microsoft.com/office/officeart/2005/8/layout/cycle7"/>
    <dgm:cxn modelId="{4FCA9D67-9FD3-4AD1-BD4B-4CE5229E13C1}" type="presParOf" srcId="{EC408D1B-D859-48BD-B9EB-B7FA30AD8CA6}" destId="{D4DFD0C0-B8CB-4865-A582-9711E202E436}" srcOrd="0" destOrd="0" presId="urn:microsoft.com/office/officeart/2005/8/layout/cycle7"/>
    <dgm:cxn modelId="{BDFC938C-C04E-49C3-92B6-E78AA25F5140}" type="presParOf" srcId="{41CBCD66-782A-4C5E-8DC5-02F9E3413553}" destId="{9B74925F-2A4B-4F06-8189-CB4BDF57C376}" srcOrd="2" destOrd="0" presId="urn:microsoft.com/office/officeart/2005/8/layout/cycle7"/>
    <dgm:cxn modelId="{EA5208AD-1AEF-4201-A8A7-E4906D03627C}" type="presParOf" srcId="{41CBCD66-782A-4C5E-8DC5-02F9E3413553}" destId="{F3FFCEFF-B40A-4FCA-A26A-64B4DB604E70}" srcOrd="3" destOrd="0" presId="urn:microsoft.com/office/officeart/2005/8/layout/cycle7"/>
    <dgm:cxn modelId="{79366D7A-08FC-4054-B505-9484B1B2A81B}" type="presParOf" srcId="{F3FFCEFF-B40A-4FCA-A26A-64B4DB604E70}" destId="{579B2A45-D3E3-4303-93CF-3A5B244B42CC}" srcOrd="0" destOrd="0" presId="urn:microsoft.com/office/officeart/2005/8/layout/cycle7"/>
    <dgm:cxn modelId="{FBA94E67-68A2-4401-BEBB-46C67F419DB8}" type="presParOf" srcId="{41CBCD66-782A-4C5E-8DC5-02F9E3413553}" destId="{A4119610-F63F-4AAF-902B-765141FD77FF}" srcOrd="4" destOrd="0" presId="urn:microsoft.com/office/officeart/2005/8/layout/cycle7"/>
    <dgm:cxn modelId="{52F3ED38-6827-4C49-AB02-E011AB3ED522}" type="presParOf" srcId="{41CBCD66-782A-4C5E-8DC5-02F9E3413553}" destId="{C02B2517-B90C-49AB-A409-8149834A25C2}" srcOrd="5" destOrd="0" presId="urn:microsoft.com/office/officeart/2005/8/layout/cycle7"/>
    <dgm:cxn modelId="{CB03C62C-3F13-4873-B3E6-AA09E9188FF6}" type="presParOf" srcId="{C02B2517-B90C-49AB-A409-8149834A25C2}" destId="{741C5DF5-5AB0-401A-B0C9-57103817A2B1}" srcOrd="0" destOrd="0" presId="urn:microsoft.com/office/officeart/2005/8/layout/cycle7"/>
    <dgm:cxn modelId="{74119236-727B-402E-9E64-A521AA0B99B6}" type="presParOf" srcId="{41CBCD66-782A-4C5E-8DC5-02F9E3413553}" destId="{B642A95C-CD27-4355-98A3-3CEA22722E31}" srcOrd="6" destOrd="0" presId="urn:microsoft.com/office/officeart/2005/8/layout/cycle7"/>
    <dgm:cxn modelId="{45F2A0F2-172D-464D-99CB-504931F219F7}" type="presParOf" srcId="{41CBCD66-782A-4C5E-8DC5-02F9E3413553}" destId="{5BB82F37-CEBE-4B9E-8EB7-7CED48178CC5}" srcOrd="7" destOrd="0" presId="urn:microsoft.com/office/officeart/2005/8/layout/cycle7"/>
    <dgm:cxn modelId="{AEE2457A-61F2-4124-9907-AC957398B29D}" type="presParOf" srcId="{5BB82F37-CEBE-4B9E-8EB7-7CED48178CC5}" destId="{C919D22A-4F2D-471A-BA42-B4E56F8FEBD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5521AF-DCC8-4B54-9B0C-0603785E76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3B91C9-0466-4D6B-A241-2D8EC749AB26}">
      <dgm:prSet phldrT="[Texto]" custT="1"/>
      <dgm:spPr/>
      <dgm:t>
        <a:bodyPr/>
        <a:lstStyle/>
        <a:p>
          <a:r>
            <a:rPr lang="pt-BR" sz="2000" b="1" dirty="0" smtClean="0"/>
            <a:t>Data </a:t>
          </a:r>
          <a:r>
            <a:rPr lang="pt-BR" sz="2000" b="1" dirty="0" err="1" smtClean="0"/>
            <a:t>Preparation</a:t>
          </a:r>
          <a:endParaRPr lang="en-US" sz="2000" b="1" dirty="0"/>
        </a:p>
      </dgm:t>
    </dgm:pt>
    <dgm:pt modelId="{AA1F8BD8-47C4-4081-97FF-84F91468DD3A}" type="parTrans" cxnId="{05F7594D-C0A7-4499-BBCF-44F32AB057AF}">
      <dgm:prSet/>
      <dgm:spPr/>
      <dgm:t>
        <a:bodyPr/>
        <a:lstStyle/>
        <a:p>
          <a:endParaRPr lang="en-US"/>
        </a:p>
      </dgm:t>
    </dgm:pt>
    <dgm:pt modelId="{D6CAF5A4-F13F-4CEB-9ECC-A3990C3242E5}" type="sibTrans" cxnId="{05F7594D-C0A7-4499-BBCF-44F32AB057AF}">
      <dgm:prSet/>
      <dgm:spPr/>
      <dgm:t>
        <a:bodyPr/>
        <a:lstStyle/>
        <a:p>
          <a:endParaRPr lang="en-US"/>
        </a:p>
      </dgm:t>
    </dgm:pt>
    <dgm:pt modelId="{F363C143-1F04-4228-A1CB-AEE6A67A8E16}">
      <dgm:prSet/>
      <dgm:spPr/>
      <dgm:t>
        <a:bodyPr/>
        <a:lstStyle/>
        <a:p>
          <a:r>
            <a:rPr lang="en-US" dirty="0" smtClean="0"/>
            <a:t>Get actual business understanding and more data</a:t>
          </a:r>
          <a:endParaRPr lang="en-US" dirty="0"/>
        </a:p>
      </dgm:t>
    </dgm:pt>
    <dgm:pt modelId="{BABF60D2-5580-4B1E-B0FA-8A83344A4049}" type="parTrans" cxnId="{599AECF7-B35D-41E6-9861-E640EBC0CEA3}">
      <dgm:prSet/>
      <dgm:spPr/>
      <dgm:t>
        <a:bodyPr/>
        <a:lstStyle/>
        <a:p>
          <a:endParaRPr lang="en-US"/>
        </a:p>
      </dgm:t>
    </dgm:pt>
    <dgm:pt modelId="{24EA8B1F-F9CD-4FE4-B8EE-8311DD86216F}" type="sibTrans" cxnId="{599AECF7-B35D-41E6-9861-E640EBC0CEA3}">
      <dgm:prSet/>
      <dgm:spPr/>
      <dgm:t>
        <a:bodyPr/>
        <a:lstStyle/>
        <a:p>
          <a:endParaRPr lang="en-US"/>
        </a:p>
      </dgm:t>
    </dgm:pt>
    <dgm:pt modelId="{20A64402-DCF4-4436-959C-F466C70A6253}">
      <dgm:prSet/>
      <dgm:spPr/>
      <dgm:t>
        <a:bodyPr/>
        <a:lstStyle/>
        <a:p>
          <a:r>
            <a:rPr lang="en-US" dirty="0" smtClean="0"/>
            <a:t>Additional feature selection approaches (</a:t>
          </a:r>
          <a:r>
            <a:rPr lang="en-US" dirty="0" smtClean="0"/>
            <a:t>permutation based, </a:t>
          </a:r>
          <a:r>
            <a:rPr lang="en-US" dirty="0" err="1" smtClean="0"/>
            <a:t>rfe</a:t>
          </a:r>
          <a:r>
            <a:rPr lang="en-US" dirty="0" smtClean="0"/>
            <a:t>, </a:t>
          </a:r>
          <a:r>
            <a:rPr lang="en-US" dirty="0" smtClean="0"/>
            <a:t>…)</a:t>
          </a:r>
          <a:endParaRPr lang="en-US" dirty="0"/>
        </a:p>
      </dgm:t>
    </dgm:pt>
    <dgm:pt modelId="{45CFB36E-1F3A-45DC-9568-AF640C8351DE}" type="parTrans" cxnId="{99548921-B9ED-4132-AA2D-0E47C64F77B7}">
      <dgm:prSet/>
      <dgm:spPr/>
      <dgm:t>
        <a:bodyPr/>
        <a:lstStyle/>
        <a:p>
          <a:endParaRPr lang="en-US"/>
        </a:p>
      </dgm:t>
    </dgm:pt>
    <dgm:pt modelId="{7DB406CB-9BF2-4559-B5BD-7D1098583579}" type="sibTrans" cxnId="{99548921-B9ED-4132-AA2D-0E47C64F77B7}">
      <dgm:prSet/>
      <dgm:spPr/>
      <dgm:t>
        <a:bodyPr/>
        <a:lstStyle/>
        <a:p>
          <a:endParaRPr lang="en-US"/>
        </a:p>
      </dgm:t>
    </dgm:pt>
    <dgm:pt modelId="{9524BB99-2883-4ACB-BBBE-2111EB31B9A6}">
      <dgm:prSet/>
      <dgm:spPr/>
      <dgm:t>
        <a:bodyPr/>
        <a:lstStyle/>
        <a:p>
          <a:r>
            <a:rPr lang="en-US" dirty="0" smtClean="0"/>
            <a:t>More feature transformations (normalization, …)</a:t>
          </a:r>
          <a:endParaRPr lang="en-US" dirty="0"/>
        </a:p>
      </dgm:t>
    </dgm:pt>
    <dgm:pt modelId="{3109C6A3-B2B1-4145-85B0-DDA2B3DB9554}" type="parTrans" cxnId="{8F5B488C-9184-402E-997F-FDEF0A8174F3}">
      <dgm:prSet/>
      <dgm:spPr/>
      <dgm:t>
        <a:bodyPr/>
        <a:lstStyle/>
        <a:p>
          <a:endParaRPr lang="en-US"/>
        </a:p>
      </dgm:t>
    </dgm:pt>
    <dgm:pt modelId="{8AF57E22-F53E-4656-B580-2A9B00E947D7}" type="sibTrans" cxnId="{8F5B488C-9184-402E-997F-FDEF0A8174F3}">
      <dgm:prSet/>
      <dgm:spPr/>
      <dgm:t>
        <a:bodyPr/>
        <a:lstStyle/>
        <a:p>
          <a:endParaRPr lang="en-US"/>
        </a:p>
      </dgm:t>
    </dgm:pt>
    <dgm:pt modelId="{74262B6C-6DF8-4A60-ACD1-47CE9FB9353F}">
      <dgm:prSet/>
      <dgm:spPr/>
      <dgm:t>
        <a:bodyPr/>
        <a:lstStyle/>
        <a:p>
          <a:r>
            <a:rPr lang="en-US" dirty="0" smtClean="0"/>
            <a:t>Missing data imputation (mean, median, …)</a:t>
          </a:r>
          <a:endParaRPr lang="en-US" dirty="0"/>
        </a:p>
      </dgm:t>
    </dgm:pt>
    <dgm:pt modelId="{9E339AA5-7CAD-4130-BB75-63693EA5CED7}" type="parTrans" cxnId="{FD9B3D57-1467-40DF-9654-3DF49E60225C}">
      <dgm:prSet/>
      <dgm:spPr/>
      <dgm:t>
        <a:bodyPr/>
        <a:lstStyle/>
        <a:p>
          <a:endParaRPr lang="en-US"/>
        </a:p>
      </dgm:t>
    </dgm:pt>
    <dgm:pt modelId="{A71D72C1-45CC-407C-A546-106B1E51118E}" type="sibTrans" cxnId="{FD9B3D57-1467-40DF-9654-3DF49E60225C}">
      <dgm:prSet/>
      <dgm:spPr/>
      <dgm:t>
        <a:bodyPr/>
        <a:lstStyle/>
        <a:p>
          <a:endParaRPr lang="en-US"/>
        </a:p>
      </dgm:t>
    </dgm:pt>
    <dgm:pt modelId="{C6BA285F-39CF-4D6C-8659-D64F171D2DC7}">
      <dgm:prSet/>
      <dgm:spPr/>
      <dgm:t>
        <a:bodyPr/>
        <a:lstStyle/>
        <a:p>
          <a:r>
            <a:rPr lang="en-US" dirty="0" smtClean="0"/>
            <a:t>Additional balancing techniques (smote, rose, …)</a:t>
          </a:r>
          <a:endParaRPr lang="en-US" dirty="0"/>
        </a:p>
      </dgm:t>
    </dgm:pt>
    <dgm:pt modelId="{0E165209-5E6B-4BFD-9164-53F275B8352C}" type="parTrans" cxnId="{72627E8A-00A2-466C-A804-D23D9B21CADC}">
      <dgm:prSet/>
      <dgm:spPr/>
      <dgm:t>
        <a:bodyPr/>
        <a:lstStyle/>
        <a:p>
          <a:endParaRPr lang="en-US"/>
        </a:p>
      </dgm:t>
    </dgm:pt>
    <dgm:pt modelId="{E2810C85-2C68-4D24-8830-471DEA389706}" type="sibTrans" cxnId="{72627E8A-00A2-466C-A804-D23D9B21CADC}">
      <dgm:prSet/>
      <dgm:spPr/>
      <dgm:t>
        <a:bodyPr/>
        <a:lstStyle/>
        <a:p>
          <a:endParaRPr lang="en-US"/>
        </a:p>
      </dgm:t>
    </dgm:pt>
    <dgm:pt modelId="{1E5F794D-81BF-483D-9BAD-109DCF3D7FC4}">
      <dgm:prSet/>
      <dgm:spPr/>
      <dgm:t>
        <a:bodyPr/>
        <a:lstStyle/>
        <a:p>
          <a:r>
            <a:rPr lang="en-US" dirty="0" smtClean="0"/>
            <a:t>Play with the 0.07% threshold so it can generate more balanced dataset</a:t>
          </a:r>
        </a:p>
      </dgm:t>
    </dgm:pt>
    <dgm:pt modelId="{67803522-9EAC-406B-990D-1ABF379D8817}" type="parTrans" cxnId="{8285782D-72C8-4C8F-B915-01F3229A20B6}">
      <dgm:prSet/>
      <dgm:spPr/>
      <dgm:t>
        <a:bodyPr/>
        <a:lstStyle/>
        <a:p>
          <a:endParaRPr lang="en-US"/>
        </a:p>
      </dgm:t>
    </dgm:pt>
    <dgm:pt modelId="{36B85A9F-D427-4F39-8E3F-2D61D5EA0E40}" type="sibTrans" cxnId="{8285782D-72C8-4C8F-B915-01F3229A20B6}">
      <dgm:prSet/>
      <dgm:spPr/>
      <dgm:t>
        <a:bodyPr/>
        <a:lstStyle/>
        <a:p>
          <a:endParaRPr lang="en-US"/>
        </a:p>
      </dgm:t>
    </dgm:pt>
    <dgm:pt modelId="{B1336FA5-29DB-4F47-B14D-FBF707FC3BFB}">
      <dgm:prSet custT="1"/>
      <dgm:spPr/>
      <dgm:t>
        <a:bodyPr/>
        <a:lstStyle/>
        <a:p>
          <a:r>
            <a:rPr lang="en-US" sz="2000" b="1" dirty="0" smtClean="0"/>
            <a:t>Modeling</a:t>
          </a:r>
          <a:endParaRPr lang="en-US" sz="2000" b="1" dirty="0"/>
        </a:p>
      </dgm:t>
    </dgm:pt>
    <dgm:pt modelId="{EA70E665-448F-4FC0-B08B-1878692E3F3B}" type="parTrans" cxnId="{6A9434D8-250D-4F4B-82DC-022B234CF61D}">
      <dgm:prSet/>
      <dgm:spPr/>
      <dgm:t>
        <a:bodyPr/>
        <a:lstStyle/>
        <a:p>
          <a:endParaRPr lang="en-US"/>
        </a:p>
      </dgm:t>
    </dgm:pt>
    <dgm:pt modelId="{A72BB013-F6CB-46AA-B037-2CF47A0D0908}" type="sibTrans" cxnId="{6A9434D8-250D-4F4B-82DC-022B234CF61D}">
      <dgm:prSet/>
      <dgm:spPr/>
      <dgm:t>
        <a:bodyPr/>
        <a:lstStyle/>
        <a:p>
          <a:endParaRPr lang="en-US"/>
        </a:p>
      </dgm:t>
    </dgm:pt>
    <dgm:pt modelId="{0CEE492F-8485-4EFC-A619-9CA22E78FA83}">
      <dgm:prSet/>
      <dgm:spPr/>
      <dgm:t>
        <a:bodyPr/>
        <a:lstStyle/>
        <a:p>
          <a:r>
            <a:rPr lang="en-US" dirty="0" smtClean="0"/>
            <a:t>Apply more regularization to prevent overfitting</a:t>
          </a:r>
          <a:endParaRPr lang="en-US" dirty="0"/>
        </a:p>
      </dgm:t>
    </dgm:pt>
    <dgm:pt modelId="{4447B430-71A0-46C6-900F-3F870CB50A42}" type="parTrans" cxnId="{2462F2F9-B7E1-4F43-81C0-221A6BF389AB}">
      <dgm:prSet/>
      <dgm:spPr/>
      <dgm:t>
        <a:bodyPr/>
        <a:lstStyle/>
        <a:p>
          <a:endParaRPr lang="en-US"/>
        </a:p>
      </dgm:t>
    </dgm:pt>
    <dgm:pt modelId="{120D6DA2-73ED-40E0-95A4-C66BC162BA2B}" type="sibTrans" cxnId="{2462F2F9-B7E1-4F43-81C0-221A6BF389AB}">
      <dgm:prSet/>
      <dgm:spPr/>
      <dgm:t>
        <a:bodyPr/>
        <a:lstStyle/>
        <a:p>
          <a:endParaRPr lang="en-US"/>
        </a:p>
      </dgm:t>
    </dgm:pt>
    <dgm:pt modelId="{8514214F-9023-474F-9184-74DA5D7BB36E}">
      <dgm:prSet/>
      <dgm:spPr/>
      <dgm:t>
        <a:bodyPr/>
        <a:lstStyle/>
        <a:p>
          <a:r>
            <a:rPr lang="en-US" dirty="0" smtClean="0"/>
            <a:t>Use validation sets</a:t>
          </a:r>
          <a:endParaRPr lang="en-US" dirty="0"/>
        </a:p>
      </dgm:t>
    </dgm:pt>
    <dgm:pt modelId="{0A9F5419-0096-45B0-8A0D-E42227B92292}" type="parTrans" cxnId="{9CC56C7D-437E-482B-8574-6D071F86909D}">
      <dgm:prSet/>
      <dgm:spPr/>
      <dgm:t>
        <a:bodyPr/>
        <a:lstStyle/>
        <a:p>
          <a:endParaRPr lang="en-US"/>
        </a:p>
      </dgm:t>
    </dgm:pt>
    <dgm:pt modelId="{04521939-625E-48CB-9060-5286EFF3FF66}" type="sibTrans" cxnId="{9CC56C7D-437E-482B-8574-6D071F86909D}">
      <dgm:prSet/>
      <dgm:spPr/>
      <dgm:t>
        <a:bodyPr/>
        <a:lstStyle/>
        <a:p>
          <a:endParaRPr lang="en-US"/>
        </a:p>
      </dgm:t>
    </dgm:pt>
    <dgm:pt modelId="{C62EA764-4FE5-41F7-AC37-0A00B8B32669}">
      <dgm:prSet/>
      <dgm:spPr/>
      <dgm:t>
        <a:bodyPr/>
        <a:lstStyle/>
        <a:p>
          <a:r>
            <a:rPr lang="en-US" dirty="0" smtClean="0"/>
            <a:t>Cost sensitive learning (use sample weight in the loss function)</a:t>
          </a:r>
          <a:endParaRPr lang="en-US" dirty="0"/>
        </a:p>
      </dgm:t>
    </dgm:pt>
    <dgm:pt modelId="{1F9FD63B-8928-4524-A0E3-62DE056FBE97}" type="parTrans" cxnId="{BB6F946D-56B2-4B7F-BF15-115B1A037C52}">
      <dgm:prSet/>
      <dgm:spPr/>
      <dgm:t>
        <a:bodyPr/>
        <a:lstStyle/>
        <a:p>
          <a:endParaRPr lang="en-US"/>
        </a:p>
      </dgm:t>
    </dgm:pt>
    <dgm:pt modelId="{6D71E0FE-9F88-4981-952A-92F70CD394A0}" type="sibTrans" cxnId="{BB6F946D-56B2-4B7F-BF15-115B1A037C52}">
      <dgm:prSet/>
      <dgm:spPr/>
      <dgm:t>
        <a:bodyPr/>
        <a:lstStyle/>
        <a:p>
          <a:endParaRPr lang="en-US"/>
        </a:p>
      </dgm:t>
    </dgm:pt>
    <dgm:pt modelId="{F98E5C92-E63A-4127-801D-0C7AA3D612C0}">
      <dgm:prSet/>
      <dgm:spPr/>
      <dgm:t>
        <a:bodyPr/>
        <a:lstStyle/>
        <a:p>
          <a:r>
            <a:rPr lang="en-US" dirty="0" smtClean="0"/>
            <a:t>Additional </a:t>
          </a:r>
          <a:r>
            <a:rPr lang="en-US" dirty="0" smtClean="0"/>
            <a:t>algorithms</a:t>
          </a:r>
          <a:endParaRPr lang="en-US" dirty="0"/>
        </a:p>
      </dgm:t>
    </dgm:pt>
    <dgm:pt modelId="{5F08ABA5-FCAF-42D6-958C-C831054D3CE4}" type="parTrans" cxnId="{EA82F0C1-8DB3-4EFC-8627-33CB3076730E}">
      <dgm:prSet/>
      <dgm:spPr/>
      <dgm:t>
        <a:bodyPr/>
        <a:lstStyle/>
        <a:p>
          <a:endParaRPr lang="en-US"/>
        </a:p>
      </dgm:t>
    </dgm:pt>
    <dgm:pt modelId="{96794C0D-35AE-41DA-9893-2FACB03CFC93}" type="sibTrans" cxnId="{EA82F0C1-8DB3-4EFC-8627-33CB3076730E}">
      <dgm:prSet/>
      <dgm:spPr/>
      <dgm:t>
        <a:bodyPr/>
        <a:lstStyle/>
        <a:p>
          <a:endParaRPr lang="en-US"/>
        </a:p>
      </dgm:t>
    </dgm:pt>
    <dgm:pt modelId="{D871D7A3-564E-47F1-98CC-E8A27F555496}">
      <dgm:prSet/>
      <dgm:spPr/>
      <dgm:t>
        <a:bodyPr/>
        <a:lstStyle/>
        <a:p>
          <a:r>
            <a:rPr lang="en-US" dirty="0" err="1" smtClean="0"/>
            <a:t>Ensembling</a:t>
          </a:r>
          <a:endParaRPr lang="en-US" dirty="0" smtClean="0"/>
        </a:p>
      </dgm:t>
    </dgm:pt>
    <dgm:pt modelId="{86DAF269-F777-46F3-984E-F18BA2151F74}" type="parTrans" cxnId="{E0E576A3-C13E-44B6-8D2E-58837754E7D0}">
      <dgm:prSet/>
      <dgm:spPr/>
      <dgm:t>
        <a:bodyPr/>
        <a:lstStyle/>
        <a:p>
          <a:endParaRPr lang="en-US"/>
        </a:p>
      </dgm:t>
    </dgm:pt>
    <dgm:pt modelId="{A12503EE-137A-46D2-A342-2CF97FEBCF2D}" type="sibTrans" cxnId="{E0E576A3-C13E-44B6-8D2E-58837754E7D0}">
      <dgm:prSet/>
      <dgm:spPr/>
      <dgm:t>
        <a:bodyPr/>
        <a:lstStyle/>
        <a:p>
          <a:endParaRPr lang="en-US"/>
        </a:p>
      </dgm:t>
    </dgm:pt>
    <dgm:pt modelId="{6B158C93-5E15-4971-B5FB-957E19989F12}">
      <dgm:prSet/>
      <dgm:spPr/>
      <dgm:t>
        <a:bodyPr/>
        <a:lstStyle/>
        <a:p>
          <a:r>
            <a:rPr lang="pt-BR" dirty="0" err="1" smtClean="0"/>
            <a:t>Deeper</a:t>
          </a:r>
          <a:r>
            <a:rPr lang="pt-BR" dirty="0" smtClean="0"/>
            <a:t> </a:t>
          </a:r>
          <a:r>
            <a:rPr lang="pt-BR" dirty="0" err="1" smtClean="0"/>
            <a:t>model</a:t>
          </a:r>
          <a:r>
            <a:rPr lang="pt-BR" dirty="0" smtClean="0"/>
            <a:t> </a:t>
          </a:r>
          <a:r>
            <a:rPr lang="pt-BR" dirty="0" err="1" smtClean="0"/>
            <a:t>interpretation</a:t>
          </a:r>
          <a:r>
            <a:rPr lang="pt-BR" dirty="0" smtClean="0"/>
            <a:t> (Lime, </a:t>
          </a:r>
          <a:r>
            <a:rPr lang="pt-BR" dirty="0" err="1" smtClean="0"/>
            <a:t>Shapley</a:t>
          </a:r>
          <a:r>
            <a:rPr lang="pt-BR" dirty="0" smtClean="0"/>
            <a:t>, </a:t>
          </a:r>
          <a:r>
            <a:rPr lang="pt-BR" dirty="0" err="1" smtClean="0"/>
            <a:t>partial</a:t>
          </a:r>
          <a:r>
            <a:rPr lang="pt-BR" dirty="0" smtClean="0"/>
            <a:t> </a:t>
          </a:r>
          <a:r>
            <a:rPr lang="pt-BR" dirty="0" err="1" smtClean="0"/>
            <a:t>dependencies</a:t>
          </a:r>
          <a:r>
            <a:rPr lang="pt-BR" dirty="0" smtClean="0"/>
            <a:t>)</a:t>
          </a:r>
          <a:endParaRPr lang="en-US" dirty="0"/>
        </a:p>
      </dgm:t>
    </dgm:pt>
    <dgm:pt modelId="{6F68FE26-2D3D-4839-8D11-989127D82F1C}" type="parTrans" cxnId="{2F20EB38-C443-46BC-BA25-2E1DA40E0BA6}">
      <dgm:prSet/>
      <dgm:spPr/>
      <dgm:t>
        <a:bodyPr/>
        <a:lstStyle/>
        <a:p>
          <a:endParaRPr lang="en-US"/>
        </a:p>
      </dgm:t>
    </dgm:pt>
    <dgm:pt modelId="{EAFEF272-ACFD-433A-BEBB-3BEE573364E5}" type="sibTrans" cxnId="{2F20EB38-C443-46BC-BA25-2E1DA40E0BA6}">
      <dgm:prSet/>
      <dgm:spPr/>
      <dgm:t>
        <a:bodyPr/>
        <a:lstStyle/>
        <a:p>
          <a:endParaRPr lang="en-US"/>
        </a:p>
      </dgm:t>
    </dgm:pt>
    <dgm:pt modelId="{CBEB09EA-7E32-4938-BA36-35FBFD55C857}">
      <dgm:prSet/>
      <dgm:spPr/>
      <dgm:t>
        <a:bodyPr/>
        <a:lstStyle/>
        <a:p>
          <a:r>
            <a:rPr lang="en-US" dirty="0" smtClean="0"/>
            <a:t>Creation and use of validation datasets (didn’t do because of amount of data)</a:t>
          </a:r>
          <a:endParaRPr lang="en-US" dirty="0"/>
        </a:p>
      </dgm:t>
    </dgm:pt>
    <dgm:pt modelId="{5CDB94A0-7577-47A4-8D2F-E5037011E580}" type="parTrans" cxnId="{155824A6-F60C-41C8-900D-A76BD7B53E3B}">
      <dgm:prSet/>
      <dgm:spPr/>
      <dgm:t>
        <a:bodyPr/>
        <a:lstStyle/>
        <a:p>
          <a:endParaRPr lang="en-US"/>
        </a:p>
      </dgm:t>
    </dgm:pt>
    <dgm:pt modelId="{FFB64C91-60F3-408D-AEB4-65E1623C4A59}" type="sibTrans" cxnId="{155824A6-F60C-41C8-900D-A76BD7B53E3B}">
      <dgm:prSet/>
      <dgm:spPr/>
      <dgm:t>
        <a:bodyPr/>
        <a:lstStyle/>
        <a:p>
          <a:endParaRPr lang="en-US"/>
        </a:p>
      </dgm:t>
    </dgm:pt>
    <dgm:pt modelId="{0E326BDB-18BB-4F9F-8010-4DFE7DBA461A}">
      <dgm:prSet/>
      <dgm:spPr/>
      <dgm:t>
        <a:bodyPr/>
        <a:lstStyle/>
        <a:p>
          <a:r>
            <a:rPr lang="en-US" dirty="0" smtClean="0"/>
            <a:t>Additional data sources </a:t>
          </a:r>
          <a:r>
            <a:rPr lang="en-US" dirty="0" smtClean="0"/>
            <a:t>:</a:t>
          </a:r>
          <a:endParaRPr lang="en-US" dirty="0"/>
        </a:p>
      </dgm:t>
    </dgm:pt>
    <dgm:pt modelId="{270E3DD3-7351-4520-81C4-9090AAB849FE}" type="parTrans" cxnId="{5879AE4C-80A8-4731-BBD5-557B3D11201E}">
      <dgm:prSet/>
      <dgm:spPr/>
      <dgm:t>
        <a:bodyPr/>
        <a:lstStyle/>
        <a:p>
          <a:endParaRPr lang="en-US"/>
        </a:p>
      </dgm:t>
    </dgm:pt>
    <dgm:pt modelId="{64F1501E-F00E-4B9C-B022-4BDC824D22CA}" type="sibTrans" cxnId="{5879AE4C-80A8-4731-BBD5-557B3D11201E}">
      <dgm:prSet/>
      <dgm:spPr/>
      <dgm:t>
        <a:bodyPr/>
        <a:lstStyle/>
        <a:p>
          <a:endParaRPr lang="en-US"/>
        </a:p>
      </dgm:t>
    </dgm:pt>
    <dgm:pt modelId="{A54CBAC4-5186-4558-A1DD-371E467139F1}">
      <dgm:prSet/>
      <dgm:spPr/>
      <dgm:t>
        <a:bodyPr/>
        <a:lstStyle/>
        <a:p>
          <a:r>
            <a:rPr lang="en-US" dirty="0" smtClean="0"/>
            <a:t>Smarter stratification</a:t>
          </a:r>
          <a:endParaRPr lang="en-US" dirty="0"/>
        </a:p>
      </dgm:t>
    </dgm:pt>
    <dgm:pt modelId="{7FE5890E-C3EB-4165-BC0E-778D50637E31}" type="parTrans" cxnId="{69182601-209B-4802-9791-8C2210D06D65}">
      <dgm:prSet/>
      <dgm:spPr/>
      <dgm:t>
        <a:bodyPr/>
        <a:lstStyle/>
        <a:p>
          <a:endParaRPr lang="en-US"/>
        </a:p>
      </dgm:t>
    </dgm:pt>
    <dgm:pt modelId="{B65D922A-E76C-45DC-9582-6AAD4202DCF6}" type="sibTrans" cxnId="{69182601-209B-4802-9791-8C2210D06D65}">
      <dgm:prSet/>
      <dgm:spPr/>
      <dgm:t>
        <a:bodyPr/>
        <a:lstStyle/>
        <a:p>
          <a:endParaRPr lang="en-US"/>
        </a:p>
      </dgm:t>
    </dgm:pt>
    <dgm:pt modelId="{0632D6C9-7CF7-40EB-808B-0FF044B1FB5C}">
      <dgm:prSet/>
      <dgm:spPr/>
      <dgm:t>
        <a:bodyPr/>
        <a:lstStyle/>
        <a:p>
          <a:r>
            <a:rPr lang="en-US" dirty="0" smtClean="0"/>
            <a:t>demographic</a:t>
          </a:r>
          <a:r>
            <a:rPr lang="en-US" dirty="0" smtClean="0"/>
            <a:t>, economic and public </a:t>
          </a:r>
          <a:r>
            <a:rPr lang="en-US" dirty="0" smtClean="0"/>
            <a:t>information</a:t>
          </a:r>
          <a:endParaRPr lang="en-US" dirty="0"/>
        </a:p>
      </dgm:t>
    </dgm:pt>
    <dgm:pt modelId="{A4567961-E244-4CA5-B8CC-049193F78996}" type="parTrans" cxnId="{6D304E79-EDE8-4065-B4C5-58E4B9C177E1}">
      <dgm:prSet/>
      <dgm:spPr/>
    </dgm:pt>
    <dgm:pt modelId="{207A8AD8-05BC-45A9-AE33-D384480C6F80}" type="sibTrans" cxnId="{6D304E79-EDE8-4065-B4C5-58E4B9C177E1}">
      <dgm:prSet/>
      <dgm:spPr/>
    </dgm:pt>
    <dgm:pt modelId="{08A71B65-84B0-4ABB-A34F-039279B98CF5}">
      <dgm:prSet/>
      <dgm:spPr/>
      <dgm:t>
        <a:bodyPr/>
        <a:lstStyle/>
        <a:p>
          <a:endParaRPr lang="en-US" dirty="0"/>
        </a:p>
      </dgm:t>
    </dgm:pt>
    <dgm:pt modelId="{6B45D8F4-37EF-434D-B8B8-107BE14B6FE3}" type="parTrans" cxnId="{38C8BB74-7F57-48B8-9000-EB5F5FB278A2}">
      <dgm:prSet/>
      <dgm:spPr/>
    </dgm:pt>
    <dgm:pt modelId="{D2F0AE8D-D315-4A8C-A3B3-D3A3A910019A}" type="sibTrans" cxnId="{38C8BB74-7F57-48B8-9000-EB5F5FB278A2}">
      <dgm:prSet/>
      <dgm:spPr/>
    </dgm:pt>
    <dgm:pt modelId="{C9AC7261-B9F5-462E-9A41-7F22589B49F6}" type="pres">
      <dgm:prSet presAssocID="{425521AF-DCC8-4B54-9B0C-0603785E76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78C409-3319-4EB3-8291-C233044CF9C2}" type="pres">
      <dgm:prSet presAssocID="{543B91C9-0466-4D6B-A241-2D8EC749AB26}" presName="linNode" presStyleCnt="0"/>
      <dgm:spPr/>
    </dgm:pt>
    <dgm:pt modelId="{01F8319A-C885-4BC7-A19F-9A10B29E0D31}" type="pres">
      <dgm:prSet presAssocID="{543B91C9-0466-4D6B-A241-2D8EC749AB26}" presName="parentText" presStyleLbl="node1" presStyleIdx="0" presStyleCnt="2" custScaleX="1135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7DD8B6-885C-4FFB-901D-FBCDEC942045}" type="pres">
      <dgm:prSet presAssocID="{543B91C9-0466-4D6B-A241-2D8EC749AB26}" presName="descendantText" presStyleLbl="alignAccFollowNode1" presStyleIdx="0" presStyleCnt="2" custScaleY="1069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8E6A2-2DED-422C-B2B8-7295A654576A}" type="pres">
      <dgm:prSet presAssocID="{D6CAF5A4-F13F-4CEB-9ECC-A3990C3242E5}" presName="sp" presStyleCnt="0"/>
      <dgm:spPr/>
    </dgm:pt>
    <dgm:pt modelId="{0ABC9D9B-5FCC-4531-92AA-93C8B8009AE1}" type="pres">
      <dgm:prSet presAssocID="{B1336FA5-29DB-4F47-B14D-FBF707FC3BFB}" presName="linNode" presStyleCnt="0"/>
      <dgm:spPr/>
    </dgm:pt>
    <dgm:pt modelId="{84286A7D-B212-4CC0-AE7F-7A09B6D6F340}" type="pres">
      <dgm:prSet presAssocID="{B1336FA5-29DB-4F47-B14D-FBF707FC3BFB}" presName="parentText" presStyleLbl="node1" presStyleIdx="1" presStyleCnt="2" custScaleX="1135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6A6453-EB47-4E13-BCB5-F539A0BCCC0A}" type="pres">
      <dgm:prSet presAssocID="{B1336FA5-29DB-4F47-B14D-FBF707FC3BFB}" presName="descendantText" presStyleLbl="alignAccFollowNode1" presStyleIdx="1" presStyleCnt="2" custScaleY="1069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30E30D-3A0E-422D-B68E-846E5B0BC86B}" type="presOf" srcId="{B1336FA5-29DB-4F47-B14D-FBF707FC3BFB}" destId="{84286A7D-B212-4CC0-AE7F-7A09B6D6F340}" srcOrd="0" destOrd="0" presId="urn:microsoft.com/office/officeart/2005/8/layout/vList5"/>
    <dgm:cxn modelId="{155824A6-F60C-41C8-900D-A76BD7B53E3B}" srcId="{B1336FA5-29DB-4F47-B14D-FBF707FC3BFB}" destId="{CBEB09EA-7E32-4938-BA36-35FBFD55C857}" srcOrd="1" destOrd="0" parTransId="{5CDB94A0-7577-47A4-8D2F-E5037011E580}" sibTransId="{FFB64C91-60F3-408D-AEB4-65E1623C4A59}"/>
    <dgm:cxn modelId="{6D304E79-EDE8-4065-B4C5-58E4B9C177E1}" srcId="{0E326BDB-18BB-4F9F-8010-4DFE7DBA461A}" destId="{0632D6C9-7CF7-40EB-808B-0FF044B1FB5C}" srcOrd="0" destOrd="0" parTransId="{A4567961-E244-4CA5-B8CC-049193F78996}" sibTransId="{207A8AD8-05BC-45A9-AE33-D384480C6F80}"/>
    <dgm:cxn modelId="{B99465B2-D9C1-409B-8E53-61675E664B75}" type="presOf" srcId="{C62EA764-4FE5-41F7-AC37-0A00B8B32669}" destId="{B16A6453-EB47-4E13-BCB5-F539A0BCCC0A}" srcOrd="0" destOrd="3" presId="urn:microsoft.com/office/officeart/2005/8/layout/vList5"/>
    <dgm:cxn modelId="{750B825C-AA31-4E60-A9DF-9DCB74A51DCB}" type="presOf" srcId="{0E326BDB-18BB-4F9F-8010-4DFE7DBA461A}" destId="{FE7DD8B6-885C-4FFB-901D-FBCDEC942045}" srcOrd="0" destOrd="1" presId="urn:microsoft.com/office/officeart/2005/8/layout/vList5"/>
    <dgm:cxn modelId="{38C8BB74-7F57-48B8-9000-EB5F5FB278A2}" srcId="{0E326BDB-18BB-4F9F-8010-4DFE7DBA461A}" destId="{08A71B65-84B0-4ABB-A34F-039279B98CF5}" srcOrd="1" destOrd="0" parTransId="{6B45D8F4-37EF-434D-B8B8-107BE14B6FE3}" sibTransId="{D2F0AE8D-D315-4A8C-A3B3-D3A3A910019A}"/>
    <dgm:cxn modelId="{0915338C-873B-49AC-90FD-8B190BE5099E}" type="presOf" srcId="{F98E5C92-E63A-4127-801D-0C7AA3D612C0}" destId="{B16A6453-EB47-4E13-BCB5-F539A0BCCC0A}" srcOrd="0" destOrd="4" presId="urn:microsoft.com/office/officeart/2005/8/layout/vList5"/>
    <dgm:cxn modelId="{195800D3-3BB4-4C27-91B1-F51F5BA5A663}" type="presOf" srcId="{C6BA285F-39CF-4D6C-8659-D64F171D2DC7}" destId="{FE7DD8B6-885C-4FFB-901D-FBCDEC942045}" srcOrd="0" destOrd="7" presId="urn:microsoft.com/office/officeart/2005/8/layout/vList5"/>
    <dgm:cxn modelId="{651EBCB1-C3E8-4568-BFAD-54DE9F02816B}" type="presOf" srcId="{9524BB99-2883-4ACB-BBBE-2111EB31B9A6}" destId="{FE7DD8B6-885C-4FFB-901D-FBCDEC942045}" srcOrd="0" destOrd="5" presId="urn:microsoft.com/office/officeart/2005/8/layout/vList5"/>
    <dgm:cxn modelId="{8285782D-72C8-4C8F-B915-01F3229A20B6}" srcId="{543B91C9-0466-4D6B-A241-2D8EC749AB26}" destId="{1E5F794D-81BF-483D-9BAD-109DCF3D7FC4}" srcOrd="7" destOrd="0" parTransId="{67803522-9EAC-406B-990D-1ABF379D8817}" sibTransId="{36B85A9F-D427-4F39-8E3F-2D61D5EA0E40}"/>
    <dgm:cxn modelId="{8F5B488C-9184-402E-997F-FDEF0A8174F3}" srcId="{543B91C9-0466-4D6B-A241-2D8EC749AB26}" destId="{9524BB99-2883-4ACB-BBBE-2111EB31B9A6}" srcOrd="3" destOrd="0" parTransId="{3109C6A3-B2B1-4145-85B0-DDA2B3DB9554}" sibTransId="{8AF57E22-F53E-4656-B580-2A9B00E947D7}"/>
    <dgm:cxn modelId="{B383025F-3FC6-4B16-B31F-0C62C4AB92ED}" type="presOf" srcId="{D871D7A3-564E-47F1-98CC-E8A27F555496}" destId="{B16A6453-EB47-4E13-BCB5-F539A0BCCC0A}" srcOrd="0" destOrd="5" presId="urn:microsoft.com/office/officeart/2005/8/layout/vList5"/>
    <dgm:cxn modelId="{6D5F1A26-D86D-43AF-81FA-6704897D0429}" type="presOf" srcId="{20A64402-DCF4-4436-959C-F466C70A6253}" destId="{FE7DD8B6-885C-4FFB-901D-FBCDEC942045}" srcOrd="0" destOrd="4" presId="urn:microsoft.com/office/officeart/2005/8/layout/vList5"/>
    <dgm:cxn modelId="{6A9434D8-250D-4F4B-82DC-022B234CF61D}" srcId="{425521AF-DCC8-4B54-9B0C-0603785E7690}" destId="{B1336FA5-29DB-4F47-B14D-FBF707FC3BFB}" srcOrd="1" destOrd="0" parTransId="{EA70E665-448F-4FC0-B08B-1878692E3F3B}" sibTransId="{A72BB013-F6CB-46AA-B037-2CF47A0D0908}"/>
    <dgm:cxn modelId="{2738A204-2EA2-4667-8763-6BA3C5638346}" type="presOf" srcId="{0CEE492F-8485-4EFC-A619-9CA22E78FA83}" destId="{B16A6453-EB47-4E13-BCB5-F539A0BCCC0A}" srcOrd="0" destOrd="0" presId="urn:microsoft.com/office/officeart/2005/8/layout/vList5"/>
    <dgm:cxn modelId="{FD9B3D57-1467-40DF-9654-3DF49E60225C}" srcId="{543B91C9-0466-4D6B-A241-2D8EC749AB26}" destId="{74262B6C-6DF8-4A60-ACD1-47CE9FB9353F}" srcOrd="4" destOrd="0" parTransId="{9E339AA5-7CAD-4130-BB75-63693EA5CED7}" sibTransId="{A71D72C1-45CC-407C-A546-106B1E51118E}"/>
    <dgm:cxn modelId="{184E4EE9-9B04-433B-8ED2-C6427BAB0951}" type="presOf" srcId="{CBEB09EA-7E32-4938-BA36-35FBFD55C857}" destId="{B16A6453-EB47-4E13-BCB5-F539A0BCCC0A}" srcOrd="0" destOrd="1" presId="urn:microsoft.com/office/officeart/2005/8/layout/vList5"/>
    <dgm:cxn modelId="{E0E576A3-C13E-44B6-8D2E-58837754E7D0}" srcId="{B1336FA5-29DB-4F47-B14D-FBF707FC3BFB}" destId="{D871D7A3-564E-47F1-98CC-E8A27F555496}" srcOrd="5" destOrd="0" parTransId="{86DAF269-F777-46F3-984E-F18BA2151F74}" sibTransId="{A12503EE-137A-46D2-A342-2CF97FEBCF2D}"/>
    <dgm:cxn modelId="{5879AE4C-80A8-4731-BBD5-557B3D11201E}" srcId="{543B91C9-0466-4D6B-A241-2D8EC749AB26}" destId="{0E326BDB-18BB-4F9F-8010-4DFE7DBA461A}" srcOrd="1" destOrd="0" parTransId="{270E3DD3-7351-4520-81C4-9090AAB849FE}" sibTransId="{64F1501E-F00E-4B9C-B022-4BDC824D22CA}"/>
    <dgm:cxn modelId="{FF3091A6-1C30-4317-8386-B1726B488F43}" type="presOf" srcId="{74262B6C-6DF8-4A60-ACD1-47CE9FB9353F}" destId="{FE7DD8B6-885C-4FFB-901D-FBCDEC942045}" srcOrd="0" destOrd="6" presId="urn:microsoft.com/office/officeart/2005/8/layout/vList5"/>
    <dgm:cxn modelId="{05F7594D-C0A7-4499-BBCF-44F32AB057AF}" srcId="{425521AF-DCC8-4B54-9B0C-0603785E7690}" destId="{543B91C9-0466-4D6B-A241-2D8EC749AB26}" srcOrd="0" destOrd="0" parTransId="{AA1F8BD8-47C4-4081-97FF-84F91468DD3A}" sibTransId="{D6CAF5A4-F13F-4CEB-9ECC-A3990C3242E5}"/>
    <dgm:cxn modelId="{72627E8A-00A2-466C-A804-D23D9B21CADC}" srcId="{543B91C9-0466-4D6B-A241-2D8EC749AB26}" destId="{C6BA285F-39CF-4D6C-8659-D64F171D2DC7}" srcOrd="5" destOrd="0" parTransId="{0E165209-5E6B-4BFD-9164-53F275B8352C}" sibTransId="{E2810C85-2C68-4D24-8830-471DEA389706}"/>
    <dgm:cxn modelId="{7242D410-7397-48FE-A106-B0582F596C74}" type="presOf" srcId="{F363C143-1F04-4228-A1CB-AEE6A67A8E16}" destId="{FE7DD8B6-885C-4FFB-901D-FBCDEC942045}" srcOrd="0" destOrd="0" presId="urn:microsoft.com/office/officeart/2005/8/layout/vList5"/>
    <dgm:cxn modelId="{789DF7A2-8B7E-4A08-97DC-99712DEC62F4}" type="presOf" srcId="{0632D6C9-7CF7-40EB-808B-0FF044B1FB5C}" destId="{FE7DD8B6-885C-4FFB-901D-FBCDEC942045}" srcOrd="0" destOrd="2" presId="urn:microsoft.com/office/officeart/2005/8/layout/vList5"/>
    <dgm:cxn modelId="{B012CD40-A166-44A6-A967-FF83957AFA22}" type="presOf" srcId="{A54CBAC4-5186-4558-A1DD-371E467139F1}" destId="{FE7DD8B6-885C-4FFB-901D-FBCDEC942045}" srcOrd="0" destOrd="8" presId="urn:microsoft.com/office/officeart/2005/8/layout/vList5"/>
    <dgm:cxn modelId="{BB6F946D-56B2-4B7F-BF15-115B1A037C52}" srcId="{B1336FA5-29DB-4F47-B14D-FBF707FC3BFB}" destId="{C62EA764-4FE5-41F7-AC37-0A00B8B32669}" srcOrd="3" destOrd="0" parTransId="{1F9FD63B-8928-4524-A0E3-62DE056FBE97}" sibTransId="{6D71E0FE-9F88-4981-952A-92F70CD394A0}"/>
    <dgm:cxn modelId="{2462F2F9-B7E1-4F43-81C0-221A6BF389AB}" srcId="{B1336FA5-29DB-4F47-B14D-FBF707FC3BFB}" destId="{0CEE492F-8485-4EFC-A619-9CA22E78FA83}" srcOrd="0" destOrd="0" parTransId="{4447B430-71A0-46C6-900F-3F870CB50A42}" sibTransId="{120D6DA2-73ED-40E0-95A4-C66BC162BA2B}"/>
    <dgm:cxn modelId="{599AECF7-B35D-41E6-9861-E640EBC0CEA3}" srcId="{543B91C9-0466-4D6B-A241-2D8EC749AB26}" destId="{F363C143-1F04-4228-A1CB-AEE6A67A8E16}" srcOrd="0" destOrd="0" parTransId="{BABF60D2-5580-4B1E-B0FA-8A83344A4049}" sibTransId="{24EA8B1F-F9CD-4FE4-B8EE-8311DD86216F}"/>
    <dgm:cxn modelId="{804D7CC5-BD3F-4BAC-BD61-72A4FB88B609}" type="presOf" srcId="{1E5F794D-81BF-483D-9BAD-109DCF3D7FC4}" destId="{FE7DD8B6-885C-4FFB-901D-FBCDEC942045}" srcOrd="0" destOrd="9" presId="urn:microsoft.com/office/officeart/2005/8/layout/vList5"/>
    <dgm:cxn modelId="{546F9789-70A6-4183-A27E-631F2AF60C4E}" type="presOf" srcId="{08A71B65-84B0-4ABB-A34F-039279B98CF5}" destId="{FE7DD8B6-885C-4FFB-901D-FBCDEC942045}" srcOrd="0" destOrd="3" presId="urn:microsoft.com/office/officeart/2005/8/layout/vList5"/>
    <dgm:cxn modelId="{FA8771EC-69EC-43EA-8B59-7C440A6EFDA7}" type="presOf" srcId="{543B91C9-0466-4D6B-A241-2D8EC749AB26}" destId="{01F8319A-C885-4BC7-A19F-9A10B29E0D31}" srcOrd="0" destOrd="0" presId="urn:microsoft.com/office/officeart/2005/8/layout/vList5"/>
    <dgm:cxn modelId="{8F1BC98F-C144-49B3-8CCD-D8BFA499C6CA}" type="presOf" srcId="{425521AF-DCC8-4B54-9B0C-0603785E7690}" destId="{C9AC7261-B9F5-462E-9A41-7F22589B49F6}" srcOrd="0" destOrd="0" presId="urn:microsoft.com/office/officeart/2005/8/layout/vList5"/>
    <dgm:cxn modelId="{EA82F0C1-8DB3-4EFC-8627-33CB3076730E}" srcId="{B1336FA5-29DB-4F47-B14D-FBF707FC3BFB}" destId="{F98E5C92-E63A-4127-801D-0C7AA3D612C0}" srcOrd="4" destOrd="0" parTransId="{5F08ABA5-FCAF-42D6-958C-C831054D3CE4}" sibTransId="{96794C0D-35AE-41DA-9893-2FACB03CFC93}"/>
    <dgm:cxn modelId="{06969C95-AA53-4236-B1FA-CED125A0B904}" type="presOf" srcId="{6B158C93-5E15-4971-B5FB-957E19989F12}" destId="{B16A6453-EB47-4E13-BCB5-F539A0BCCC0A}" srcOrd="0" destOrd="6" presId="urn:microsoft.com/office/officeart/2005/8/layout/vList5"/>
    <dgm:cxn modelId="{69182601-209B-4802-9791-8C2210D06D65}" srcId="{543B91C9-0466-4D6B-A241-2D8EC749AB26}" destId="{A54CBAC4-5186-4558-A1DD-371E467139F1}" srcOrd="6" destOrd="0" parTransId="{7FE5890E-C3EB-4165-BC0E-778D50637E31}" sibTransId="{B65D922A-E76C-45DC-9582-6AAD4202DCF6}"/>
    <dgm:cxn modelId="{8BC85D24-C0E6-474A-840C-D71E1B5C58C5}" type="presOf" srcId="{8514214F-9023-474F-9184-74DA5D7BB36E}" destId="{B16A6453-EB47-4E13-BCB5-F539A0BCCC0A}" srcOrd="0" destOrd="2" presId="urn:microsoft.com/office/officeart/2005/8/layout/vList5"/>
    <dgm:cxn modelId="{2F20EB38-C443-46BC-BA25-2E1DA40E0BA6}" srcId="{B1336FA5-29DB-4F47-B14D-FBF707FC3BFB}" destId="{6B158C93-5E15-4971-B5FB-957E19989F12}" srcOrd="6" destOrd="0" parTransId="{6F68FE26-2D3D-4839-8D11-989127D82F1C}" sibTransId="{EAFEF272-ACFD-433A-BEBB-3BEE573364E5}"/>
    <dgm:cxn modelId="{9CC56C7D-437E-482B-8574-6D071F86909D}" srcId="{B1336FA5-29DB-4F47-B14D-FBF707FC3BFB}" destId="{8514214F-9023-474F-9184-74DA5D7BB36E}" srcOrd="2" destOrd="0" parTransId="{0A9F5419-0096-45B0-8A0D-E42227B92292}" sibTransId="{04521939-625E-48CB-9060-5286EFF3FF66}"/>
    <dgm:cxn modelId="{99548921-B9ED-4132-AA2D-0E47C64F77B7}" srcId="{543B91C9-0466-4D6B-A241-2D8EC749AB26}" destId="{20A64402-DCF4-4436-959C-F466C70A6253}" srcOrd="2" destOrd="0" parTransId="{45CFB36E-1F3A-45DC-9568-AF640C8351DE}" sibTransId="{7DB406CB-9BF2-4559-B5BD-7D1098583579}"/>
    <dgm:cxn modelId="{AA731866-AF68-4A7F-8802-7E030BEFF911}" type="presParOf" srcId="{C9AC7261-B9F5-462E-9A41-7F22589B49F6}" destId="{8278C409-3319-4EB3-8291-C233044CF9C2}" srcOrd="0" destOrd="0" presId="urn:microsoft.com/office/officeart/2005/8/layout/vList5"/>
    <dgm:cxn modelId="{9433974D-9E5B-4270-A1BB-47526DBA0991}" type="presParOf" srcId="{8278C409-3319-4EB3-8291-C233044CF9C2}" destId="{01F8319A-C885-4BC7-A19F-9A10B29E0D31}" srcOrd="0" destOrd="0" presId="urn:microsoft.com/office/officeart/2005/8/layout/vList5"/>
    <dgm:cxn modelId="{01A10300-3C72-4221-9DCD-2EE63CA2C482}" type="presParOf" srcId="{8278C409-3319-4EB3-8291-C233044CF9C2}" destId="{FE7DD8B6-885C-4FFB-901D-FBCDEC942045}" srcOrd="1" destOrd="0" presId="urn:microsoft.com/office/officeart/2005/8/layout/vList5"/>
    <dgm:cxn modelId="{8528CB0F-594C-4854-B8A6-5B6A0C12B4B9}" type="presParOf" srcId="{C9AC7261-B9F5-462E-9A41-7F22589B49F6}" destId="{0158E6A2-2DED-422C-B2B8-7295A654576A}" srcOrd="1" destOrd="0" presId="urn:microsoft.com/office/officeart/2005/8/layout/vList5"/>
    <dgm:cxn modelId="{DE3D8420-09B2-4C15-A31C-F9B900D14747}" type="presParOf" srcId="{C9AC7261-B9F5-462E-9A41-7F22589B49F6}" destId="{0ABC9D9B-5FCC-4531-92AA-93C8B8009AE1}" srcOrd="2" destOrd="0" presId="urn:microsoft.com/office/officeart/2005/8/layout/vList5"/>
    <dgm:cxn modelId="{449F220A-8A93-45D4-936F-82A0EB798F68}" type="presParOf" srcId="{0ABC9D9B-5FCC-4531-92AA-93C8B8009AE1}" destId="{84286A7D-B212-4CC0-AE7F-7A09B6D6F340}" srcOrd="0" destOrd="0" presId="urn:microsoft.com/office/officeart/2005/8/layout/vList5"/>
    <dgm:cxn modelId="{EF1CE38A-91C1-45BB-94CD-FCA6521796D9}" type="presParOf" srcId="{0ABC9D9B-5FCC-4531-92AA-93C8B8009AE1}" destId="{B16A6453-EB47-4E13-BCB5-F539A0BCCC0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68FA6-D138-4F55-8288-62B8056B2259}">
      <dsp:nvSpPr>
        <dsp:cNvPr id="0" name=""/>
        <dsp:cNvSpPr/>
      </dsp:nvSpPr>
      <dsp:spPr>
        <a:xfrm>
          <a:off x="2174741" y="228"/>
          <a:ext cx="1845052" cy="9225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/>
            <a:t>Data </a:t>
          </a:r>
          <a:r>
            <a:rPr lang="pt-BR" sz="1200" b="1" kern="1200" dirty="0" err="1" smtClean="0"/>
            <a:t>Exploration</a:t>
          </a:r>
          <a:endParaRPr lang="en-US" sz="12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err="1" smtClean="0"/>
            <a:t>Variable</a:t>
          </a:r>
          <a:r>
            <a:rPr lang="pt-BR" sz="900" kern="1200" dirty="0" smtClean="0"/>
            <a:t> </a:t>
          </a:r>
          <a:r>
            <a:rPr lang="pt-BR" sz="900" kern="1200" dirty="0" err="1" smtClean="0"/>
            <a:t>distributions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Missing values identification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Cardinality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/>
            <a:t>EDA</a:t>
          </a:r>
          <a:endParaRPr lang="en-US" sz="900" kern="1200" dirty="0"/>
        </a:p>
      </dsp:txBody>
      <dsp:txXfrm>
        <a:off x="2201761" y="27248"/>
        <a:ext cx="1791012" cy="868486"/>
      </dsp:txXfrm>
    </dsp:sp>
    <dsp:sp modelId="{EC408D1B-D859-48BD-B9EB-B7FA30AD8CA6}">
      <dsp:nvSpPr>
        <dsp:cNvPr id="0" name=""/>
        <dsp:cNvSpPr/>
      </dsp:nvSpPr>
      <dsp:spPr>
        <a:xfrm rot="2700000">
          <a:off x="3502716" y="1186178"/>
          <a:ext cx="961361" cy="322884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599581" y="1250755"/>
        <a:ext cx="767631" cy="193730"/>
      </dsp:txXfrm>
    </dsp:sp>
    <dsp:sp modelId="{9B74925F-2A4B-4F06-8189-CB4BDF57C376}">
      <dsp:nvSpPr>
        <dsp:cNvPr id="0" name=""/>
        <dsp:cNvSpPr/>
      </dsp:nvSpPr>
      <dsp:spPr>
        <a:xfrm>
          <a:off x="3946999" y="1772485"/>
          <a:ext cx="1845052" cy="9225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Data Preparation</a:t>
          </a:r>
          <a:endParaRPr lang="en-US" sz="12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err="1" smtClean="0"/>
            <a:t>Feature</a:t>
          </a:r>
          <a:r>
            <a:rPr lang="pt-BR" sz="900" kern="1200" dirty="0" smtClean="0"/>
            <a:t> </a:t>
          </a:r>
          <a:r>
            <a:rPr lang="pt-BR" sz="900" kern="1200" dirty="0" err="1" smtClean="0"/>
            <a:t>engineering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/>
            <a:t>Data pipeline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Balancing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Train/test splitting</a:t>
          </a:r>
          <a:endParaRPr lang="en-US" sz="900" kern="1200" dirty="0"/>
        </a:p>
      </dsp:txBody>
      <dsp:txXfrm>
        <a:off x="3974019" y="1799505"/>
        <a:ext cx="1791012" cy="868486"/>
      </dsp:txXfrm>
    </dsp:sp>
    <dsp:sp modelId="{F3FFCEFF-B40A-4FCA-A26A-64B4DB604E70}">
      <dsp:nvSpPr>
        <dsp:cNvPr id="0" name=""/>
        <dsp:cNvSpPr/>
      </dsp:nvSpPr>
      <dsp:spPr>
        <a:xfrm rot="8100000">
          <a:off x="3502716" y="2958435"/>
          <a:ext cx="961361" cy="322884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599581" y="3023012"/>
        <a:ext cx="767631" cy="193730"/>
      </dsp:txXfrm>
    </dsp:sp>
    <dsp:sp modelId="{A4119610-F63F-4AAF-902B-765141FD77FF}">
      <dsp:nvSpPr>
        <dsp:cNvPr id="0" name=""/>
        <dsp:cNvSpPr/>
      </dsp:nvSpPr>
      <dsp:spPr>
        <a:xfrm>
          <a:off x="2174741" y="3544743"/>
          <a:ext cx="1845052" cy="9225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err="1" smtClean="0"/>
            <a:t>Predictive</a:t>
          </a:r>
          <a:r>
            <a:rPr lang="pt-BR" sz="1200" b="1" kern="1200" dirty="0" smtClean="0"/>
            <a:t> </a:t>
          </a:r>
          <a:r>
            <a:rPr lang="pt-BR" sz="1200" b="1" kern="1200" dirty="0" err="1" smtClean="0"/>
            <a:t>Modeling</a:t>
          </a:r>
          <a:endParaRPr lang="en-US" sz="12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err="1" smtClean="0"/>
            <a:t>Classification</a:t>
          </a:r>
          <a:r>
            <a:rPr lang="pt-BR" sz="900" kern="1200" dirty="0" smtClean="0"/>
            <a:t> &amp; </a:t>
          </a:r>
          <a:r>
            <a:rPr lang="pt-BR" sz="900" kern="1200" dirty="0" err="1" smtClean="0"/>
            <a:t>regression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Train/test performance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err="1" smtClean="0"/>
            <a:t>Model</a:t>
          </a:r>
          <a:r>
            <a:rPr lang="pt-BR" sz="900" kern="1200" dirty="0" smtClean="0"/>
            <a:t> </a:t>
          </a:r>
          <a:r>
            <a:rPr lang="pt-BR" sz="900" kern="1200" dirty="0" err="1" smtClean="0"/>
            <a:t>tuning</a:t>
          </a:r>
          <a:endParaRPr lang="en-US" sz="900" kern="1200" dirty="0"/>
        </a:p>
      </dsp:txBody>
      <dsp:txXfrm>
        <a:off x="2201761" y="3571763"/>
        <a:ext cx="1791012" cy="868486"/>
      </dsp:txXfrm>
    </dsp:sp>
    <dsp:sp modelId="{C02B2517-B90C-49AB-A409-8149834A25C2}">
      <dsp:nvSpPr>
        <dsp:cNvPr id="0" name=""/>
        <dsp:cNvSpPr/>
      </dsp:nvSpPr>
      <dsp:spPr>
        <a:xfrm rot="13500000">
          <a:off x="1730458" y="2958435"/>
          <a:ext cx="961361" cy="322884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27323" y="3023012"/>
        <a:ext cx="767631" cy="193730"/>
      </dsp:txXfrm>
    </dsp:sp>
    <dsp:sp modelId="{B642A95C-CD27-4355-98A3-3CEA22722E31}">
      <dsp:nvSpPr>
        <dsp:cNvPr id="0" name=""/>
        <dsp:cNvSpPr/>
      </dsp:nvSpPr>
      <dsp:spPr>
        <a:xfrm>
          <a:off x="402484" y="1772485"/>
          <a:ext cx="1845052" cy="9225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err="1" smtClean="0"/>
            <a:t>Interpret</a:t>
          </a:r>
          <a:r>
            <a:rPr lang="pt-BR" sz="1200" b="1" kern="1200" dirty="0" smtClean="0"/>
            <a:t> </a:t>
          </a:r>
          <a:r>
            <a:rPr lang="pt-BR" sz="1200" b="1" kern="1200" dirty="0" err="1" smtClean="0"/>
            <a:t>Results</a:t>
          </a:r>
          <a:endParaRPr lang="en-US" sz="12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Feature importance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Predictions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Trends</a:t>
          </a:r>
          <a:endParaRPr lang="en-US" sz="900" kern="1200" dirty="0"/>
        </a:p>
      </dsp:txBody>
      <dsp:txXfrm>
        <a:off x="429504" y="1799505"/>
        <a:ext cx="1791012" cy="868486"/>
      </dsp:txXfrm>
    </dsp:sp>
    <dsp:sp modelId="{5BB82F37-CEBE-4B9E-8EB7-7CED48178CC5}">
      <dsp:nvSpPr>
        <dsp:cNvPr id="0" name=""/>
        <dsp:cNvSpPr/>
      </dsp:nvSpPr>
      <dsp:spPr>
        <a:xfrm rot="18900000">
          <a:off x="1730458" y="1186178"/>
          <a:ext cx="961361" cy="322884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827323" y="1250755"/>
        <a:ext cx="767631" cy="193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DD8B6-885C-4FFB-901D-FBCDEC942045}">
      <dsp:nvSpPr>
        <dsp:cNvPr id="0" name=""/>
        <dsp:cNvSpPr/>
      </dsp:nvSpPr>
      <dsp:spPr>
        <a:xfrm rot="5400000">
          <a:off x="2199909" y="-269060"/>
          <a:ext cx="1909613" cy="27693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Get actual business understanding and more data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Additional data sources </a:t>
          </a:r>
          <a:r>
            <a:rPr lang="en-US" sz="1000" kern="1200" dirty="0" smtClean="0"/>
            <a:t>: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demographic</a:t>
          </a:r>
          <a:r>
            <a:rPr lang="en-US" sz="1000" kern="1200" dirty="0" smtClean="0"/>
            <a:t>, economic and public </a:t>
          </a:r>
          <a:r>
            <a:rPr lang="en-US" sz="1000" kern="1200" dirty="0" smtClean="0"/>
            <a:t>information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Additional feature selection approaches (</a:t>
          </a:r>
          <a:r>
            <a:rPr lang="en-US" sz="1000" kern="1200" dirty="0" smtClean="0"/>
            <a:t>permutation based, </a:t>
          </a:r>
          <a:r>
            <a:rPr lang="en-US" sz="1000" kern="1200" dirty="0" err="1" smtClean="0"/>
            <a:t>rfe</a:t>
          </a:r>
          <a:r>
            <a:rPr lang="en-US" sz="1000" kern="1200" dirty="0" smtClean="0"/>
            <a:t>, </a:t>
          </a:r>
          <a:r>
            <a:rPr lang="en-US" sz="1000" kern="1200" dirty="0" smtClean="0"/>
            <a:t>…)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More feature transformations (normalization, …)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Missing data imputation (mean, median, …)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Additional balancing techniques (smote, rose, …)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Smarter stratification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Play with the 0.07% threshold so it can generate more balanced dataset</a:t>
          </a:r>
        </a:p>
      </dsp:txBody>
      <dsp:txXfrm rot="-5400000">
        <a:off x="1770056" y="254013"/>
        <a:ext cx="2676100" cy="1723173"/>
      </dsp:txXfrm>
    </dsp:sp>
    <dsp:sp modelId="{01F8319A-C885-4BC7-A19F-9A10B29E0D31}">
      <dsp:nvSpPr>
        <dsp:cNvPr id="0" name=""/>
        <dsp:cNvSpPr/>
      </dsp:nvSpPr>
      <dsp:spPr>
        <a:xfrm>
          <a:off x="492" y="55"/>
          <a:ext cx="1769564" cy="22310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Data </a:t>
          </a:r>
          <a:r>
            <a:rPr lang="pt-BR" sz="2000" b="1" kern="1200" dirty="0" err="1" smtClean="0"/>
            <a:t>Preparation</a:t>
          </a:r>
          <a:endParaRPr lang="en-US" sz="2000" b="1" kern="1200" dirty="0"/>
        </a:p>
      </dsp:txBody>
      <dsp:txXfrm>
        <a:off x="86875" y="86438"/>
        <a:ext cx="1596798" cy="2058320"/>
      </dsp:txXfrm>
    </dsp:sp>
    <dsp:sp modelId="{B16A6453-EB47-4E13-BCB5-F539A0BCCC0A}">
      <dsp:nvSpPr>
        <dsp:cNvPr id="0" name=""/>
        <dsp:cNvSpPr/>
      </dsp:nvSpPr>
      <dsp:spPr>
        <a:xfrm rot="5400000">
          <a:off x="2199909" y="2073579"/>
          <a:ext cx="1909613" cy="27693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Apply more regularization to prevent overfitting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Creation and use of validation datasets (didn’t do because of amount of data)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Use validation sets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Cost sensitive learning (use sample weight in the loss function)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Additional </a:t>
          </a:r>
          <a:r>
            <a:rPr lang="en-US" sz="1000" kern="1200" dirty="0" smtClean="0"/>
            <a:t>algorithms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/>
            <a:t>Ensembling</a:t>
          </a:r>
          <a:endParaRPr lang="en-US" sz="1000" kern="1200" dirty="0" smtClean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000" kern="1200" dirty="0" err="1" smtClean="0"/>
            <a:t>Deeper</a:t>
          </a:r>
          <a:r>
            <a:rPr lang="pt-BR" sz="1000" kern="1200" dirty="0" smtClean="0"/>
            <a:t> </a:t>
          </a:r>
          <a:r>
            <a:rPr lang="pt-BR" sz="1000" kern="1200" dirty="0" err="1" smtClean="0"/>
            <a:t>model</a:t>
          </a:r>
          <a:r>
            <a:rPr lang="pt-BR" sz="1000" kern="1200" dirty="0" smtClean="0"/>
            <a:t> </a:t>
          </a:r>
          <a:r>
            <a:rPr lang="pt-BR" sz="1000" kern="1200" dirty="0" err="1" smtClean="0"/>
            <a:t>interpretation</a:t>
          </a:r>
          <a:r>
            <a:rPr lang="pt-BR" sz="1000" kern="1200" dirty="0" smtClean="0"/>
            <a:t> (Lime, </a:t>
          </a:r>
          <a:r>
            <a:rPr lang="pt-BR" sz="1000" kern="1200" dirty="0" err="1" smtClean="0"/>
            <a:t>Shapley</a:t>
          </a:r>
          <a:r>
            <a:rPr lang="pt-BR" sz="1000" kern="1200" dirty="0" smtClean="0"/>
            <a:t>, </a:t>
          </a:r>
          <a:r>
            <a:rPr lang="pt-BR" sz="1000" kern="1200" dirty="0" err="1" smtClean="0"/>
            <a:t>partial</a:t>
          </a:r>
          <a:r>
            <a:rPr lang="pt-BR" sz="1000" kern="1200" dirty="0" smtClean="0"/>
            <a:t> </a:t>
          </a:r>
          <a:r>
            <a:rPr lang="pt-BR" sz="1000" kern="1200" dirty="0" err="1" smtClean="0"/>
            <a:t>dependencies</a:t>
          </a:r>
          <a:r>
            <a:rPr lang="pt-BR" sz="1000" kern="1200" dirty="0" smtClean="0"/>
            <a:t>)</a:t>
          </a:r>
          <a:endParaRPr lang="en-US" sz="1000" kern="1200" dirty="0"/>
        </a:p>
      </dsp:txBody>
      <dsp:txXfrm rot="-5400000">
        <a:off x="1770056" y="2596652"/>
        <a:ext cx="2676100" cy="1723173"/>
      </dsp:txXfrm>
    </dsp:sp>
    <dsp:sp modelId="{84286A7D-B212-4CC0-AE7F-7A09B6D6F340}">
      <dsp:nvSpPr>
        <dsp:cNvPr id="0" name=""/>
        <dsp:cNvSpPr/>
      </dsp:nvSpPr>
      <dsp:spPr>
        <a:xfrm>
          <a:off x="492" y="2342696"/>
          <a:ext cx="1769564" cy="22310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Modeling</a:t>
          </a:r>
          <a:endParaRPr lang="en-US" sz="2000" b="1" kern="1200" dirty="0"/>
        </a:p>
      </dsp:txBody>
      <dsp:txXfrm>
        <a:off x="86875" y="2429079"/>
        <a:ext cx="1596798" cy="2058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229ED-6CDD-47DF-B8B5-70AD7D94180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4A7D2-9824-42D1-BEC2-2DC8587868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0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4A7D2-9824-42D1-BEC2-2DC8587868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6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Explain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confidence</a:t>
            </a:r>
            <a:r>
              <a:rPr lang="pt-BR" dirty="0" smtClean="0"/>
              <a:t>, for </a:t>
            </a:r>
            <a:r>
              <a:rPr lang="pt-BR" dirty="0" err="1" smtClean="0"/>
              <a:t>regression</a:t>
            </a:r>
            <a:r>
              <a:rPr lang="pt-BR" dirty="0" smtClean="0"/>
              <a:t> it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0.007</a:t>
            </a:r>
            <a:r>
              <a:rPr lang="pt-BR" baseline="0" dirty="0" smtClean="0"/>
              <a:t> +- 0.002, </a:t>
            </a:r>
            <a:r>
              <a:rPr lang="pt-BR" baseline="0" dirty="0" err="1" smtClean="0"/>
              <a:t>classification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probability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each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prediction</a:t>
            </a:r>
            <a:endParaRPr lang="pt-BR" dirty="0" smtClean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4A7D2-9824-42D1-BEC2-2DC8587868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35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D3E4672-411A-46C8-9AA7-8E7727AD5A5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4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672-411A-46C8-9AA7-8E7727AD5A5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4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672-411A-46C8-9AA7-8E7727AD5A5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6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672-411A-46C8-9AA7-8E7727AD5A5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7689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672-411A-46C8-9AA7-8E7727AD5A5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94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672-411A-46C8-9AA7-8E7727AD5A5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75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672-411A-46C8-9AA7-8E7727AD5A5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77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672-411A-46C8-9AA7-8E7727AD5A5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4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672-411A-46C8-9AA7-8E7727AD5A5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8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672-411A-46C8-9AA7-8E7727AD5A5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8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672-411A-46C8-9AA7-8E7727AD5A5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672-411A-46C8-9AA7-8E7727AD5A5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4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672-411A-46C8-9AA7-8E7727AD5A5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672-411A-46C8-9AA7-8E7727AD5A5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1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672-411A-46C8-9AA7-8E7727AD5A5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3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672-411A-46C8-9AA7-8E7727AD5A5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5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672-411A-46C8-9AA7-8E7727AD5A5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7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E4672-411A-46C8-9AA7-8E7727AD5A5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0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4.emf"/><Relationship Id="rId5" Type="http://schemas.openxmlformats.org/officeDocument/2006/relationships/diagramLayout" Target="../diagrams/layout1.xml"/><Relationship Id="rId10" Type="http://schemas.openxmlformats.org/officeDocument/2006/relationships/package" Target="../embeddings/Planilha_do_Microsoft_Excel1.xlsx"/><Relationship Id="rId4" Type="http://schemas.openxmlformats.org/officeDocument/2006/relationships/diagramData" Target="../diagrams/data1.xml"/><Relationship Id="rId9" Type="http://schemas.openxmlformats.org/officeDocument/2006/relationships/hyperlink" Target="https://github.com/bernardoff/ML-Lab/blob/master/PMI%20Case%20Study%202/PMI_Test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owardsdatascience.com/catboost-vs-light-gbm-vs-xgboost-5f93620723d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2152" y="1312863"/>
            <a:ext cx="8791575" cy="2387600"/>
          </a:xfrm>
        </p:spPr>
        <p:txBody>
          <a:bodyPr/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err="1" smtClean="0"/>
              <a:t>Success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err="1" smtClean="0"/>
              <a:t>Prediction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51684" y="3838258"/>
            <a:ext cx="8791575" cy="1655762"/>
          </a:xfrm>
        </p:spPr>
        <p:txBody>
          <a:bodyPr>
            <a:normAutofit/>
          </a:bodyPr>
          <a:lstStyle/>
          <a:p>
            <a:r>
              <a:rPr lang="pt-BR" dirty="0" smtClean="0"/>
              <a:t>PMI - Case </a:t>
            </a:r>
            <a:r>
              <a:rPr lang="pt-BR" dirty="0" err="1" smtClean="0"/>
              <a:t>study</a:t>
            </a:r>
            <a:r>
              <a:rPr lang="pt-BR" dirty="0" smtClean="0"/>
              <a:t> 2</a:t>
            </a:r>
          </a:p>
          <a:p>
            <a:r>
              <a:rPr lang="pt-BR" dirty="0" smtClean="0"/>
              <a:t>Bernardo Fernandes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7" b="-325"/>
          <a:stretch/>
        </p:blipFill>
        <p:spPr bwMode="auto">
          <a:xfrm>
            <a:off x="6337540" y="-19052"/>
            <a:ext cx="5835410" cy="689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30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141413" y="2193769"/>
            <a:ext cx="3991696" cy="2653264"/>
            <a:chOff x="1141413" y="2508940"/>
            <a:chExt cx="3991696" cy="2653264"/>
          </a:xfrm>
        </p:grpSpPr>
        <p:grpSp>
          <p:nvGrpSpPr>
            <p:cNvPr id="16" name="Grupo 15"/>
            <p:cNvGrpSpPr/>
            <p:nvPr/>
          </p:nvGrpSpPr>
          <p:grpSpPr>
            <a:xfrm>
              <a:off x="1141413" y="2508940"/>
              <a:ext cx="3991696" cy="2653264"/>
              <a:chOff x="6391829" y="1241800"/>
              <a:chExt cx="4503537" cy="3122066"/>
            </a:xfrm>
          </p:grpSpPr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91829" y="1241800"/>
                <a:ext cx="4503537" cy="3122066"/>
              </a:xfrm>
              <a:prstGeom prst="rect">
                <a:avLst/>
              </a:prstGeom>
            </p:spPr>
          </p:pic>
          <p:sp>
            <p:nvSpPr>
              <p:cNvPr id="19" name="CaixaDeTexto 18"/>
              <p:cNvSpPr txBox="1"/>
              <p:nvPr/>
            </p:nvSpPr>
            <p:spPr>
              <a:xfrm>
                <a:off x="8050485" y="1891328"/>
                <a:ext cx="271954" cy="543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808FF"/>
                    </a:solidFill>
                  </a:rPr>
                  <a:t>2</a:t>
                </a:r>
                <a:endParaRPr lang="en-US" sz="2400" b="1" dirty="0">
                  <a:solidFill>
                    <a:srgbClr val="0808FF"/>
                  </a:solidFill>
                </a:endParaRPr>
              </a:p>
            </p:txBody>
          </p:sp>
          <p:sp>
            <p:nvSpPr>
              <p:cNvPr id="20" name="CaixaDeTexto 19"/>
              <p:cNvSpPr txBox="1"/>
              <p:nvPr/>
            </p:nvSpPr>
            <p:spPr>
              <a:xfrm>
                <a:off x="8882301" y="1897908"/>
                <a:ext cx="271954" cy="543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808FF"/>
                    </a:solidFill>
                  </a:rPr>
                  <a:t>1</a:t>
                </a:r>
                <a:endParaRPr lang="en-US" sz="2400" b="1" dirty="0">
                  <a:solidFill>
                    <a:srgbClr val="0808FF"/>
                  </a:solidFill>
                </a:endParaRPr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8042684" y="2790503"/>
                <a:ext cx="271954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808FF"/>
                    </a:solidFill>
                  </a:rPr>
                  <a:t>3</a:t>
                </a:r>
                <a:endParaRPr lang="en-US" sz="2400" b="1" dirty="0">
                  <a:solidFill>
                    <a:srgbClr val="0808FF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8888540" y="2796075"/>
                <a:ext cx="271954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808FF"/>
                    </a:solidFill>
                  </a:rPr>
                  <a:t>4</a:t>
                </a:r>
                <a:endParaRPr lang="en-US" sz="2400" b="1" dirty="0">
                  <a:solidFill>
                    <a:srgbClr val="0808FF"/>
                  </a:solidFill>
                </a:endParaRPr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2051959" y="4150684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2135415" y="4364767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1730936" y="3732365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1752602" y="4372027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636487" y="4288569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806896" y="3937955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473448" y="3513928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1758042" y="3639055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676402" y="4230513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531263" y="4181527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1498602" y="4217814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1373415" y="4421010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1692733" y="4041826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186216" y="380959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2117273" y="4272242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1695378" y="3726189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1459416" y="3594594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1371477" y="3764392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730936" y="3560520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511023" y="3570896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Predictions</a:t>
            </a:r>
            <a:endParaRPr lang="en-US" dirty="0"/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5648498" y="3243677"/>
            <a:ext cx="5307677" cy="21277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29 </a:t>
            </a:r>
            <a:r>
              <a:rPr lang="en-US" b="1" dirty="0"/>
              <a:t>products scored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Quadrant </a:t>
            </a:r>
            <a:r>
              <a:rPr lang="en-US" b="1" dirty="0" smtClean="0">
                <a:solidFill>
                  <a:srgbClr val="0808FF"/>
                </a:solidFill>
              </a:rPr>
              <a:t>1</a:t>
            </a:r>
            <a:r>
              <a:rPr lang="en-US" dirty="0" smtClean="0"/>
              <a:t>: </a:t>
            </a:r>
            <a:r>
              <a:rPr lang="en-US" b="1" dirty="0"/>
              <a:t>3</a:t>
            </a:r>
            <a:r>
              <a:rPr lang="en-US" dirty="0"/>
              <a:t> </a:t>
            </a:r>
            <a:r>
              <a:rPr lang="en-US" dirty="0" smtClean="0"/>
              <a:t>predicted </a:t>
            </a:r>
            <a:r>
              <a:rPr lang="en-US" b="1" dirty="0"/>
              <a:t>successful </a:t>
            </a:r>
            <a:r>
              <a:rPr lang="en-US" dirty="0" smtClean="0"/>
              <a:t>products that </a:t>
            </a:r>
            <a:r>
              <a:rPr lang="en-US" dirty="0"/>
              <a:t>both models agree </a:t>
            </a:r>
          </a:p>
          <a:p>
            <a:pPr marL="0" indent="0">
              <a:buNone/>
            </a:pPr>
            <a:r>
              <a:rPr lang="en-US" dirty="0"/>
              <a:t>Quadrant </a:t>
            </a:r>
            <a:r>
              <a:rPr lang="en-US" b="1" dirty="0">
                <a:solidFill>
                  <a:srgbClr val="0808FF"/>
                </a:solidFill>
              </a:rPr>
              <a:t>3</a:t>
            </a:r>
            <a:r>
              <a:rPr lang="en-US" dirty="0"/>
              <a:t>: </a:t>
            </a:r>
            <a:r>
              <a:rPr lang="en-US" b="1" dirty="0"/>
              <a:t>19</a:t>
            </a:r>
            <a:r>
              <a:rPr lang="en-US" dirty="0"/>
              <a:t> products are </a:t>
            </a:r>
            <a:r>
              <a:rPr lang="en-US" dirty="0" smtClean="0"/>
              <a:t>predicted </a:t>
            </a:r>
            <a:r>
              <a:rPr lang="en-US" dirty="0"/>
              <a:t>to be </a:t>
            </a:r>
            <a:r>
              <a:rPr lang="en-US" b="1" dirty="0" smtClean="0">
                <a:solidFill>
                  <a:srgbClr val="FF0000"/>
                </a:solidFill>
              </a:rPr>
              <a:t>unsuccessful 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Quadrant </a:t>
            </a:r>
            <a:r>
              <a:rPr lang="en-US" b="1" dirty="0" smtClean="0">
                <a:solidFill>
                  <a:srgbClr val="0808FF"/>
                </a:solidFill>
              </a:rPr>
              <a:t>2</a:t>
            </a:r>
            <a:r>
              <a:rPr lang="en-US" dirty="0" smtClean="0"/>
              <a:t>: </a:t>
            </a:r>
            <a:r>
              <a:rPr lang="en-US" dirty="0"/>
              <a:t>7 products </a:t>
            </a:r>
            <a:r>
              <a:rPr lang="en-US" dirty="0" smtClean="0"/>
              <a:t>predicted with </a:t>
            </a:r>
            <a:r>
              <a:rPr lang="en-US" dirty="0"/>
              <a:t>over 50% probability but not enough predicted market share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78310" y="1954781"/>
            <a:ext cx="496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Predicted market share (regression) vs Predicted Probability (Classification)</a:t>
            </a:r>
            <a:endParaRPr lang="en-US" sz="1200" b="1" dirty="0"/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/>
          </p:nvPr>
        </p:nvGraphicFramePr>
        <p:xfrm>
          <a:off x="5745311" y="2141024"/>
          <a:ext cx="5486569" cy="914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0"/>
                <a:gridCol w="685800"/>
                <a:gridCol w="614849"/>
                <a:gridCol w="464820"/>
                <a:gridCol w="868905"/>
                <a:gridCol w="845595"/>
                <a:gridCol w="598170"/>
                <a:gridCol w="773430"/>
              </a:tblGrid>
              <a:tr h="3661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BRMID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Market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Retail Pack Price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Packet 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Price Class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Predicted Market Share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Predicted </a:t>
                      </a:r>
                      <a:r>
                        <a:rPr lang="en-US" sz="1100" u="none" strike="noStrike" dirty="0" err="1">
                          <a:effectLst/>
                        </a:rPr>
                        <a:t>Succesful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Successful Probability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solidFill>
                      <a:schemeClr val="accent2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60078078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MARKET89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PCKT24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PRICECLASS16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93.6%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60080398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MARKET30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PCKT11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PRICECLASS16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90.6%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60071997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MARKET30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PCKT11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PRICECLASS1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94.6%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</a:tr>
            </a:tbl>
          </a:graphicData>
        </a:graphic>
      </p:graphicFrame>
      <p:sp>
        <p:nvSpPr>
          <p:cNvPr id="7" name="Elipse 6"/>
          <p:cNvSpPr/>
          <p:nvPr/>
        </p:nvSpPr>
        <p:spPr>
          <a:xfrm>
            <a:off x="3167743" y="2292073"/>
            <a:ext cx="210457" cy="226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de seta reta 13"/>
          <p:cNvCxnSpPr>
            <a:stCxn id="7" idx="6"/>
          </p:cNvCxnSpPr>
          <p:nvPr/>
        </p:nvCxnSpPr>
        <p:spPr>
          <a:xfrm flipV="1">
            <a:off x="3378200" y="2398935"/>
            <a:ext cx="2270298" cy="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2464348" y="4720851"/>
            <a:ext cx="16991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Predicted Market Share</a:t>
            </a:r>
            <a:endParaRPr lang="en-US" sz="1200" b="1" dirty="0"/>
          </a:p>
        </p:txBody>
      </p:sp>
      <p:sp>
        <p:nvSpPr>
          <p:cNvPr id="44" name="CaixaDeTexto 43"/>
          <p:cNvSpPr txBox="1"/>
          <p:nvPr/>
        </p:nvSpPr>
        <p:spPr>
          <a:xfrm rot="16200000">
            <a:off x="334895" y="3296615"/>
            <a:ext cx="158088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Successful Probability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333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141413" y="2193769"/>
            <a:ext cx="3991696" cy="2653264"/>
            <a:chOff x="1141413" y="2508940"/>
            <a:chExt cx="3991696" cy="2653264"/>
          </a:xfrm>
        </p:grpSpPr>
        <p:grpSp>
          <p:nvGrpSpPr>
            <p:cNvPr id="16" name="Grupo 15"/>
            <p:cNvGrpSpPr/>
            <p:nvPr/>
          </p:nvGrpSpPr>
          <p:grpSpPr>
            <a:xfrm>
              <a:off x="1141413" y="2508940"/>
              <a:ext cx="3991696" cy="2653264"/>
              <a:chOff x="6391829" y="1241800"/>
              <a:chExt cx="4503537" cy="3122066"/>
            </a:xfrm>
          </p:grpSpPr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91829" y="1241800"/>
                <a:ext cx="4503537" cy="3122066"/>
              </a:xfrm>
              <a:prstGeom prst="rect">
                <a:avLst/>
              </a:prstGeom>
            </p:spPr>
          </p:pic>
          <p:sp>
            <p:nvSpPr>
              <p:cNvPr id="19" name="CaixaDeTexto 18"/>
              <p:cNvSpPr txBox="1"/>
              <p:nvPr/>
            </p:nvSpPr>
            <p:spPr>
              <a:xfrm>
                <a:off x="8050485" y="1891328"/>
                <a:ext cx="271954" cy="543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808FF"/>
                    </a:solidFill>
                  </a:rPr>
                  <a:t>2</a:t>
                </a:r>
                <a:endParaRPr lang="en-US" sz="2400" b="1" dirty="0">
                  <a:solidFill>
                    <a:srgbClr val="0808FF"/>
                  </a:solidFill>
                </a:endParaRPr>
              </a:p>
            </p:txBody>
          </p:sp>
          <p:sp>
            <p:nvSpPr>
              <p:cNvPr id="20" name="CaixaDeTexto 19"/>
              <p:cNvSpPr txBox="1"/>
              <p:nvPr/>
            </p:nvSpPr>
            <p:spPr>
              <a:xfrm>
                <a:off x="8882301" y="1897908"/>
                <a:ext cx="271954" cy="543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808FF"/>
                    </a:solidFill>
                  </a:rPr>
                  <a:t>1</a:t>
                </a:r>
                <a:endParaRPr lang="en-US" sz="2400" b="1" dirty="0">
                  <a:solidFill>
                    <a:srgbClr val="0808FF"/>
                  </a:solidFill>
                </a:endParaRPr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8042684" y="2790503"/>
                <a:ext cx="271954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808FF"/>
                    </a:solidFill>
                  </a:rPr>
                  <a:t>3</a:t>
                </a:r>
                <a:endParaRPr lang="en-US" sz="2400" b="1" dirty="0">
                  <a:solidFill>
                    <a:srgbClr val="0808FF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8888540" y="2796075"/>
                <a:ext cx="271954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808FF"/>
                    </a:solidFill>
                  </a:rPr>
                  <a:t>4</a:t>
                </a:r>
                <a:endParaRPr lang="en-US" sz="2400" b="1" dirty="0">
                  <a:solidFill>
                    <a:srgbClr val="0808FF"/>
                  </a:solidFill>
                </a:endParaRPr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2051959" y="4150684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2135415" y="4364767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1730936" y="3732365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1752602" y="4372027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636487" y="4288569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806896" y="3937955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473448" y="3513928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1758042" y="3639055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676402" y="4230513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531263" y="4181527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1498602" y="4217814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1373415" y="4421010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1692733" y="4041826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186216" y="380959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2117273" y="4272242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1695378" y="3726189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1459416" y="3594594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1371477" y="3764392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730936" y="3560520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511023" y="3570896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</a:t>
              </a: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Predictions</a:t>
            </a:r>
            <a:endParaRPr lang="en-US" dirty="0"/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5648498" y="3243677"/>
            <a:ext cx="5307677" cy="21277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29 </a:t>
            </a:r>
            <a:r>
              <a:rPr lang="en-US" b="1" dirty="0"/>
              <a:t>products scored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Quadrant </a:t>
            </a:r>
            <a:r>
              <a:rPr lang="en-US" b="1" dirty="0" smtClean="0">
                <a:solidFill>
                  <a:srgbClr val="0808FF"/>
                </a:solidFill>
              </a:rPr>
              <a:t>1</a:t>
            </a:r>
            <a:r>
              <a:rPr lang="en-US" dirty="0" smtClean="0"/>
              <a:t>: </a:t>
            </a:r>
            <a:r>
              <a:rPr lang="en-US" dirty="0"/>
              <a:t>3 predicted </a:t>
            </a:r>
            <a:r>
              <a:rPr lang="en-US" b="1" dirty="0"/>
              <a:t>successful </a:t>
            </a:r>
            <a:r>
              <a:rPr lang="en-US" dirty="0"/>
              <a:t>products that both models agree </a:t>
            </a:r>
          </a:p>
          <a:p>
            <a:pPr marL="0" indent="0">
              <a:buNone/>
            </a:pPr>
            <a:r>
              <a:rPr lang="en-US" dirty="0"/>
              <a:t>Quadrant </a:t>
            </a:r>
            <a:r>
              <a:rPr lang="en-US" b="1" dirty="0">
                <a:solidFill>
                  <a:srgbClr val="0808FF"/>
                </a:solidFill>
              </a:rPr>
              <a:t>3</a:t>
            </a:r>
            <a:r>
              <a:rPr lang="en-US" dirty="0"/>
              <a:t>: 19 products are </a:t>
            </a:r>
            <a:r>
              <a:rPr lang="en-US" dirty="0" smtClean="0"/>
              <a:t>predicted </a:t>
            </a:r>
            <a:r>
              <a:rPr lang="en-US" dirty="0"/>
              <a:t>to be </a:t>
            </a:r>
            <a:r>
              <a:rPr lang="en-US" b="1" dirty="0" smtClean="0">
                <a:solidFill>
                  <a:srgbClr val="FF0000"/>
                </a:solidFill>
              </a:rPr>
              <a:t>unsuccessful 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Quadrant </a:t>
            </a:r>
            <a:r>
              <a:rPr lang="en-US" b="1" dirty="0" smtClean="0">
                <a:solidFill>
                  <a:srgbClr val="0808FF"/>
                </a:solidFill>
              </a:rPr>
              <a:t>2</a:t>
            </a:r>
            <a:r>
              <a:rPr lang="en-US" dirty="0" smtClean="0"/>
              <a:t>: </a:t>
            </a:r>
            <a:r>
              <a:rPr lang="en-US" dirty="0"/>
              <a:t>7 products </a:t>
            </a:r>
            <a:r>
              <a:rPr lang="en-US" dirty="0" smtClean="0"/>
              <a:t>predicted with </a:t>
            </a:r>
            <a:r>
              <a:rPr lang="en-US" dirty="0"/>
              <a:t>over 50% probability but not enough predicted market share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78310" y="1954781"/>
            <a:ext cx="496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Predicted market share (regression) vs Predicted Probability (Classification)</a:t>
            </a:r>
            <a:endParaRPr lang="en-US" sz="1200" b="1" dirty="0"/>
          </a:p>
        </p:txBody>
      </p:sp>
      <p:sp>
        <p:nvSpPr>
          <p:cNvPr id="3" name="Retângulo 2"/>
          <p:cNvSpPr/>
          <p:nvPr/>
        </p:nvSpPr>
        <p:spPr>
          <a:xfrm>
            <a:off x="1334636" y="5672360"/>
            <a:ext cx="9563352" cy="7730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1396983" y="5766215"/>
            <a:ext cx="9440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err="1" smtClean="0"/>
              <a:t>Recommendation</a:t>
            </a:r>
            <a:r>
              <a:rPr lang="pt-BR" dirty="0" smtClean="0"/>
              <a:t>: Both </a:t>
            </a:r>
            <a:r>
              <a:rPr lang="pt-BR" dirty="0" err="1"/>
              <a:t>models</a:t>
            </a:r>
            <a:r>
              <a:rPr lang="pt-BR" dirty="0"/>
              <a:t> </a:t>
            </a:r>
            <a:r>
              <a:rPr lang="pt-BR" dirty="0" err="1"/>
              <a:t>agrees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3 </a:t>
            </a:r>
            <a:r>
              <a:rPr lang="pt-BR" dirty="0" err="1"/>
              <a:t>products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greatest</a:t>
            </a:r>
            <a:r>
              <a:rPr lang="pt-BR" dirty="0"/>
              <a:t> chances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being</a:t>
            </a:r>
            <a:r>
              <a:rPr lang="pt-BR" dirty="0"/>
              <a:t> </a:t>
            </a:r>
            <a:r>
              <a:rPr lang="pt-BR" dirty="0" err="1"/>
              <a:t>successful</a:t>
            </a:r>
            <a:r>
              <a:rPr lang="pt-BR" dirty="0"/>
              <a:t>.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strategy</a:t>
            </a:r>
            <a:r>
              <a:rPr lang="pt-BR" dirty="0"/>
              <a:t> </a:t>
            </a:r>
            <a:r>
              <a:rPr lang="pt-BR" dirty="0" err="1"/>
              <a:t>allows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invest</a:t>
            </a:r>
            <a:r>
              <a:rPr lang="pt-BR" dirty="0"/>
              <a:t> in more </a:t>
            </a:r>
            <a:r>
              <a:rPr lang="pt-BR" dirty="0" err="1"/>
              <a:t>options</a:t>
            </a:r>
            <a:r>
              <a:rPr lang="pt-BR" dirty="0"/>
              <a:t>, </a:t>
            </a:r>
            <a:r>
              <a:rPr lang="pt-BR" dirty="0" err="1"/>
              <a:t>then</a:t>
            </a:r>
            <a:r>
              <a:rPr lang="pt-BR" dirty="0"/>
              <a:t> </a:t>
            </a:r>
            <a:r>
              <a:rPr lang="pt-BR" dirty="0" err="1" smtClean="0"/>
              <a:t>other</a:t>
            </a:r>
            <a:r>
              <a:rPr lang="pt-BR" dirty="0" smtClean="0"/>
              <a:t> 7 </a:t>
            </a:r>
            <a:r>
              <a:rPr lang="pt-BR" dirty="0" err="1" smtClean="0"/>
              <a:t>from</a:t>
            </a:r>
            <a:r>
              <a:rPr lang="pt-BR" dirty="0" smtClean="0"/>
              <a:t> 1st quadrante </a:t>
            </a:r>
            <a:r>
              <a:rPr lang="pt-BR" dirty="0" err="1" smtClean="0"/>
              <a:t>should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considered</a:t>
            </a:r>
            <a:r>
              <a:rPr lang="pt-BR" dirty="0" smtClean="0"/>
              <a:t>.</a:t>
            </a:r>
            <a:endParaRPr lang="pt-BR" dirty="0"/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/>
          </p:nvPr>
        </p:nvGraphicFramePr>
        <p:xfrm>
          <a:off x="5745311" y="2141024"/>
          <a:ext cx="5486569" cy="914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0"/>
                <a:gridCol w="685800"/>
                <a:gridCol w="614849"/>
                <a:gridCol w="464820"/>
                <a:gridCol w="868905"/>
                <a:gridCol w="845595"/>
                <a:gridCol w="598170"/>
                <a:gridCol w="773430"/>
              </a:tblGrid>
              <a:tr h="3661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BRMID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Market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Retail Pack Price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Packet 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Price Class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Predicted Market Share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Predicted </a:t>
                      </a:r>
                      <a:r>
                        <a:rPr lang="en-US" sz="1100" u="none" strike="noStrike" dirty="0" err="1">
                          <a:effectLst/>
                        </a:rPr>
                        <a:t>Succesful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Successful Probability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solidFill>
                      <a:schemeClr val="accent2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60078078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MARKET89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PCKT24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PRICECLASS16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93.6%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60080398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MARKET30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PCKT11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PRICECLASS16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90.6%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60071997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MARKET30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PCKT11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PRICECLASS1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94.6%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</a:tr>
            </a:tbl>
          </a:graphicData>
        </a:graphic>
      </p:graphicFrame>
      <p:sp>
        <p:nvSpPr>
          <p:cNvPr id="7" name="Elipse 6"/>
          <p:cNvSpPr/>
          <p:nvPr/>
        </p:nvSpPr>
        <p:spPr>
          <a:xfrm>
            <a:off x="3167743" y="2292073"/>
            <a:ext cx="210457" cy="226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de seta reta 13"/>
          <p:cNvCxnSpPr>
            <a:stCxn id="7" idx="6"/>
          </p:cNvCxnSpPr>
          <p:nvPr/>
        </p:nvCxnSpPr>
        <p:spPr>
          <a:xfrm flipV="1">
            <a:off x="3378200" y="2398935"/>
            <a:ext cx="2270298" cy="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2464348" y="4720851"/>
            <a:ext cx="16991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Predicted Market Share</a:t>
            </a:r>
            <a:endParaRPr lang="en-US" sz="1200" b="1" dirty="0"/>
          </a:p>
        </p:txBody>
      </p:sp>
      <p:sp>
        <p:nvSpPr>
          <p:cNvPr id="44" name="CaixaDeTexto 43"/>
          <p:cNvSpPr txBox="1"/>
          <p:nvPr/>
        </p:nvSpPr>
        <p:spPr>
          <a:xfrm rot="16200000">
            <a:off x="334895" y="3296615"/>
            <a:ext cx="158088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Successful Probability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3226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PREDICTIONS TRENDS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56829" y="5294665"/>
            <a:ext cx="3615831" cy="134899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 smtClean="0"/>
              <a:t>Success </a:t>
            </a:r>
            <a:r>
              <a:rPr lang="en-US" dirty="0"/>
              <a:t>seems </a:t>
            </a:r>
            <a:r>
              <a:rPr lang="en-US" dirty="0" smtClean="0"/>
              <a:t>to be tied </a:t>
            </a:r>
            <a:r>
              <a:rPr lang="en-US" dirty="0"/>
              <a:t>with </a:t>
            </a:r>
            <a:r>
              <a:rPr lang="en-US" dirty="0" smtClean="0"/>
              <a:t>the </a:t>
            </a:r>
            <a:r>
              <a:rPr lang="en-US" b="1" dirty="0" smtClean="0"/>
              <a:t>market</a:t>
            </a:r>
            <a:endParaRPr lang="en-US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290260"/>
            <a:ext cx="3676308" cy="306923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386" y="2290259"/>
            <a:ext cx="3840480" cy="300440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103229" y="2069866"/>
            <a:ext cx="1760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Pckt</a:t>
            </a:r>
            <a:r>
              <a:rPr lang="en-US" sz="1200" b="1" dirty="0" smtClean="0"/>
              <a:t> predicted successful</a:t>
            </a:r>
            <a:endParaRPr lang="en-US" sz="12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2115553" y="2069866"/>
            <a:ext cx="1942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Market predicted successful</a:t>
            </a:r>
            <a:endParaRPr lang="en-US" sz="1200" b="1" dirty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6725173" y="5152633"/>
            <a:ext cx="3555107" cy="134899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Packet</a:t>
            </a:r>
            <a:r>
              <a:rPr lang="en-US" dirty="0"/>
              <a:t> also shows an interesting pattern</a:t>
            </a:r>
          </a:p>
        </p:txBody>
      </p:sp>
    </p:spTree>
    <p:extLst>
      <p:ext uri="{BB962C8B-B14F-4D97-AF65-F5344CB8AC3E}">
        <p14:creationId xmlns:p14="http://schemas.microsoft.com/office/powerpoint/2010/main" val="409945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NEXT STEPS</a:t>
            </a:r>
            <a:endParaRPr lang="en-U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258971920"/>
              </p:ext>
            </p:extLst>
          </p:nvPr>
        </p:nvGraphicFramePr>
        <p:xfrm>
          <a:off x="725814" y="1807911"/>
          <a:ext cx="4539869" cy="4573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442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Image result for philip mor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171" y="1182688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510376" y="4253403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 smtClean="0">
                <a:solidFill>
                  <a:srgbClr val="0564AD"/>
                </a:solidFill>
              </a:rPr>
              <a:t>Thank</a:t>
            </a:r>
            <a:r>
              <a:rPr lang="pt-BR" dirty="0" smtClean="0">
                <a:solidFill>
                  <a:srgbClr val="0564AD"/>
                </a:solidFill>
              </a:rPr>
              <a:t> </a:t>
            </a:r>
            <a:r>
              <a:rPr lang="pt-BR" dirty="0" err="1" smtClean="0">
                <a:solidFill>
                  <a:srgbClr val="0564AD"/>
                </a:solidFill>
              </a:rPr>
              <a:t>you</a:t>
            </a:r>
            <a:r>
              <a:rPr lang="pt-BR" dirty="0" smtClean="0">
                <a:solidFill>
                  <a:srgbClr val="0564AD"/>
                </a:solidFill>
              </a:rPr>
              <a:t>!</a:t>
            </a:r>
            <a:endParaRPr lang="en-US" dirty="0">
              <a:solidFill>
                <a:srgbClr val="0564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946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preparation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6866" y="1833799"/>
            <a:ext cx="764963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Data type conversions </a:t>
            </a:r>
          </a:p>
          <a:p>
            <a:pPr marL="457200" lvl="1" indent="0">
              <a:buNone/>
            </a:pPr>
            <a:r>
              <a:rPr lang="en-US" dirty="0" smtClean="0"/>
              <a:t>Launch date converted to year, quarter and month</a:t>
            </a:r>
          </a:p>
          <a:p>
            <a:pPr marL="0" indent="0">
              <a:buNone/>
            </a:pPr>
            <a:r>
              <a:rPr lang="en-US" b="1" dirty="0" smtClean="0"/>
              <a:t>List </a:t>
            </a:r>
            <a:r>
              <a:rPr lang="en-US" b="1" dirty="0"/>
              <a:t>of </a:t>
            </a:r>
            <a:r>
              <a:rPr lang="en-US" b="1" dirty="0" smtClean="0"/>
              <a:t>hard removals</a:t>
            </a:r>
          </a:p>
          <a:p>
            <a:pPr marL="457200" lvl="1" indent="0">
              <a:buNone/>
            </a:pPr>
            <a:r>
              <a:rPr lang="en-US" dirty="0" smtClean="0"/>
              <a:t>BRMID: Looks like an ID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NPLLAUNCHDATE, </a:t>
            </a:r>
            <a:r>
              <a:rPr lang="en-US" dirty="0" smtClean="0"/>
              <a:t>NPLLAUNCHYEAR: These can </a:t>
            </a:r>
            <a:r>
              <a:rPr lang="en-US" dirty="0"/>
              <a:t>be removed because two derived features are based on it</a:t>
            </a:r>
          </a:p>
          <a:p>
            <a:pPr marL="457200" lvl="1" indent="0">
              <a:buNone/>
            </a:pPr>
            <a:r>
              <a:rPr lang="en-US" dirty="0" smtClean="0"/>
              <a:t>NPLLAUNCHYEAR: The </a:t>
            </a:r>
            <a:r>
              <a:rPr lang="en-US" dirty="0"/>
              <a:t>derived feature is more useful than this</a:t>
            </a:r>
          </a:p>
          <a:p>
            <a:pPr marL="457200" lvl="1" indent="0">
              <a:buNone/>
            </a:pPr>
            <a:r>
              <a:rPr lang="en-US" dirty="0" smtClean="0"/>
              <a:t>BLDIMAGE: It's </a:t>
            </a:r>
            <a:r>
              <a:rPr lang="en-US" dirty="0"/>
              <a:t>almost entirely </a:t>
            </a:r>
            <a:r>
              <a:rPr lang="en-US" dirty="0" smtClean="0"/>
              <a:t>a single image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LEN: We will use LENCATEGORY, </a:t>
            </a:r>
            <a:r>
              <a:rPr lang="en-US" dirty="0"/>
              <a:t>we don't need both</a:t>
            </a:r>
          </a:p>
          <a:p>
            <a:pPr marL="0" indent="0">
              <a:buNone/>
            </a:pPr>
            <a:r>
              <a:rPr lang="en-US" b="1" dirty="0" smtClean="0"/>
              <a:t>Variable cardinality (high unique%)</a:t>
            </a:r>
          </a:p>
          <a:p>
            <a:pPr marL="457200" lvl="1" indent="0">
              <a:buNone/>
            </a:pPr>
            <a:r>
              <a:rPr lang="en-US" dirty="0" smtClean="0"/>
              <a:t>BRANDONMARKET, MARKETEDBRAND, ISREPLACEMENT, LATESTPERIODINDEX</a:t>
            </a:r>
          </a:p>
          <a:p>
            <a:pPr marL="0" indent="0">
              <a:buNone/>
            </a:pPr>
            <a:r>
              <a:rPr lang="en-US" b="1" dirty="0" smtClean="0"/>
              <a:t>Variable population (high missing%)</a:t>
            </a:r>
          </a:p>
          <a:p>
            <a:pPr marL="457200" lvl="1" indent="0">
              <a:buNone/>
            </a:pPr>
            <a:r>
              <a:rPr lang="en-US" dirty="0" smtClean="0"/>
              <a:t>RTYPE, ITEMSHAPE, SPECIALFLAVOR, TIPCOLOR</a:t>
            </a:r>
          </a:p>
        </p:txBody>
      </p:sp>
    </p:spTree>
    <p:extLst>
      <p:ext uri="{BB962C8B-B14F-4D97-AF65-F5344CB8AC3E}">
        <p14:creationId xmlns:p14="http://schemas.microsoft.com/office/powerpoint/2010/main" val="163326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2322" y="799485"/>
            <a:ext cx="9905998" cy="1478570"/>
          </a:xfrm>
        </p:spPr>
        <p:txBody>
          <a:bodyPr/>
          <a:lstStyle/>
          <a:p>
            <a:r>
              <a:rPr lang="pt-BR" dirty="0" err="1" smtClean="0"/>
              <a:t>Summary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55455" y="2066386"/>
            <a:ext cx="10081155" cy="4139143"/>
          </a:xfrm>
        </p:spPr>
        <p:txBody>
          <a:bodyPr numCol="2"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b="1" dirty="0" smtClean="0"/>
              <a:t>1. Planning</a:t>
            </a:r>
          </a:p>
          <a:p>
            <a:pPr marL="0" indent="0">
              <a:buNone/>
            </a:pPr>
            <a:r>
              <a:rPr lang="en-US" sz="4000" b="1" dirty="0" smtClean="0"/>
              <a:t>2. Data</a:t>
            </a:r>
          </a:p>
          <a:p>
            <a:pPr marL="0" indent="0">
              <a:buNone/>
            </a:pPr>
            <a:r>
              <a:rPr lang="en-US" sz="4000" b="1" dirty="0"/>
              <a:t> </a:t>
            </a:r>
            <a:r>
              <a:rPr lang="en-US" sz="4000" b="1" dirty="0" smtClean="0"/>
              <a:t>  </a:t>
            </a:r>
            <a:r>
              <a:rPr lang="en-US" sz="4000" dirty="0" smtClean="0"/>
              <a:t>2.1 Data Understanding</a:t>
            </a:r>
          </a:p>
          <a:p>
            <a:pPr marL="0" indent="0">
              <a:buNone/>
            </a:pPr>
            <a:r>
              <a:rPr lang="en-US" sz="4000" dirty="0"/>
              <a:t>  </a:t>
            </a:r>
            <a:r>
              <a:rPr lang="en-US" sz="4000" dirty="0" smtClean="0"/>
              <a:t> 2.2  Data Preparation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 </a:t>
            </a:r>
            <a:r>
              <a:rPr lang="en-US" sz="4000" dirty="0"/>
              <a:t>2.3  Feature engineering </a:t>
            </a:r>
            <a:r>
              <a:rPr lang="en-US" sz="4000" dirty="0" smtClean="0"/>
              <a:t>&amp; Sampling</a:t>
            </a:r>
          </a:p>
          <a:p>
            <a:pPr marL="0" indent="0">
              <a:buNone/>
            </a:pPr>
            <a:r>
              <a:rPr lang="en-US" sz="4000" b="1" dirty="0" smtClean="0"/>
              <a:t>3. Modeling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  3.1 Model Training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  3.2 Model Results</a:t>
            </a:r>
          </a:p>
          <a:p>
            <a:pPr marL="0" indent="0">
              <a:buNone/>
            </a:pPr>
            <a:r>
              <a:rPr lang="en-US" sz="4000" b="1" dirty="0" smtClean="0"/>
              <a:t>4. Predictions</a:t>
            </a:r>
          </a:p>
          <a:p>
            <a:pPr marL="0" indent="0">
              <a:buNone/>
            </a:pPr>
            <a:r>
              <a:rPr lang="en-US" sz="4000" b="1" dirty="0"/>
              <a:t> </a:t>
            </a:r>
            <a:r>
              <a:rPr lang="en-US" sz="4000" b="1" dirty="0" smtClean="0"/>
              <a:t>   </a:t>
            </a:r>
            <a:r>
              <a:rPr lang="en-US" sz="4000" dirty="0" smtClean="0"/>
              <a:t>4.1 Prediction trends</a:t>
            </a:r>
          </a:p>
          <a:p>
            <a:pPr marL="0" indent="0">
              <a:buNone/>
            </a:pPr>
            <a:r>
              <a:rPr lang="en-US" sz="4000" b="1" dirty="0" smtClean="0"/>
              <a:t>5. Next steps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Problem</a:t>
            </a:r>
            <a:r>
              <a:rPr lang="pt-BR" dirty="0" smtClean="0"/>
              <a:t> </a:t>
            </a:r>
            <a:r>
              <a:rPr lang="pt-BR" dirty="0" err="1" smtClean="0"/>
              <a:t>Understanding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Objective</a:t>
            </a:r>
            <a:endParaRPr lang="pt-BR" dirty="0" smtClean="0"/>
          </a:p>
          <a:p>
            <a:pPr lvl="1"/>
            <a:r>
              <a:rPr lang="pt-BR" dirty="0"/>
              <a:t>A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identify</a:t>
            </a:r>
            <a:r>
              <a:rPr lang="pt-BR" dirty="0"/>
              <a:t> </a:t>
            </a:r>
            <a:r>
              <a:rPr lang="pt-BR" dirty="0" err="1"/>
              <a:t>which</a:t>
            </a:r>
            <a:r>
              <a:rPr lang="pt-BR" dirty="0"/>
              <a:t>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successful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.</a:t>
            </a:r>
          </a:p>
          <a:p>
            <a:r>
              <a:rPr lang="pt-BR" dirty="0" smtClean="0"/>
              <a:t>Business </a:t>
            </a:r>
            <a:r>
              <a:rPr lang="pt-BR" dirty="0" err="1" smtClean="0"/>
              <a:t>goals</a:t>
            </a:r>
            <a:endParaRPr lang="pt-BR" dirty="0" smtClean="0"/>
          </a:p>
          <a:p>
            <a:r>
              <a:rPr lang="pt-BR" dirty="0" err="1" smtClean="0"/>
              <a:t>Benefits</a:t>
            </a:r>
            <a:r>
              <a:rPr lang="pt-BR" dirty="0" smtClean="0"/>
              <a:t>/Who </a:t>
            </a:r>
            <a:r>
              <a:rPr lang="pt-BR" dirty="0" err="1" smtClean="0"/>
              <a:t>will</a:t>
            </a:r>
            <a:r>
              <a:rPr lang="pt-BR" dirty="0" smtClean="0"/>
              <a:t> use</a:t>
            </a:r>
          </a:p>
          <a:p>
            <a:pPr lvl="1"/>
            <a:r>
              <a:rPr lang="pt-BR" dirty="0" err="1" smtClean="0"/>
              <a:t>Less</a:t>
            </a:r>
            <a:r>
              <a:rPr lang="pt-BR" dirty="0" smtClean="0"/>
              <a:t> </a:t>
            </a:r>
            <a:r>
              <a:rPr lang="pt-BR" dirty="0" err="1" smtClean="0"/>
              <a:t>cost</a:t>
            </a:r>
            <a:r>
              <a:rPr lang="pt-BR" dirty="0" smtClean="0"/>
              <a:t>, </a:t>
            </a:r>
            <a:r>
              <a:rPr lang="pt-BR" dirty="0" err="1" smtClean="0"/>
              <a:t>decreasing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rate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unsuccessful</a:t>
            </a:r>
            <a:r>
              <a:rPr lang="pt-BR" dirty="0" smtClean="0"/>
              <a:t> </a:t>
            </a:r>
            <a:r>
              <a:rPr lang="pt-BR" dirty="0" err="1" smtClean="0"/>
              <a:t>products</a:t>
            </a:r>
            <a:r>
              <a:rPr lang="pt-BR" dirty="0" smtClean="0"/>
              <a:t> </a:t>
            </a:r>
            <a:r>
              <a:rPr lang="pt-BR" dirty="0" err="1" smtClean="0"/>
              <a:t>yearly</a:t>
            </a:r>
            <a:endParaRPr lang="pt-BR" dirty="0" smtClean="0"/>
          </a:p>
          <a:p>
            <a:pPr lvl="1"/>
            <a:r>
              <a:rPr lang="pt-BR" dirty="0" smtClean="0"/>
              <a:t>More </a:t>
            </a:r>
            <a:r>
              <a:rPr lang="pt-BR" dirty="0" err="1" smtClean="0"/>
              <a:t>revenue</a:t>
            </a:r>
            <a:r>
              <a:rPr lang="pt-BR" dirty="0" smtClean="0"/>
              <a:t>, </a:t>
            </a:r>
            <a:r>
              <a:rPr lang="pt-BR" dirty="0" err="1" smtClean="0"/>
              <a:t>investing</a:t>
            </a:r>
            <a:r>
              <a:rPr lang="pt-BR" dirty="0" smtClean="0"/>
              <a:t> </a:t>
            </a:r>
            <a:r>
              <a:rPr lang="pt-BR" dirty="0" err="1" smtClean="0"/>
              <a:t>where</a:t>
            </a:r>
            <a:r>
              <a:rPr lang="pt-BR" dirty="0" smtClean="0"/>
              <a:t> </a:t>
            </a:r>
            <a:r>
              <a:rPr lang="pt-BR" dirty="0" err="1" smtClean="0"/>
              <a:t>there</a:t>
            </a:r>
            <a:r>
              <a:rPr lang="pt-BR" dirty="0" smtClean="0"/>
              <a:t> are </a:t>
            </a:r>
            <a:r>
              <a:rPr lang="pt-BR" dirty="0" err="1" smtClean="0"/>
              <a:t>higher</a:t>
            </a:r>
            <a:r>
              <a:rPr lang="pt-BR" dirty="0" smtClean="0"/>
              <a:t> chances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Planning</a:t>
            </a:r>
            <a:endParaRPr lang="en-U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2136372"/>
              </p:ext>
            </p:extLst>
          </p:nvPr>
        </p:nvGraphicFramePr>
        <p:xfrm>
          <a:off x="15764" y="1933302"/>
          <a:ext cx="6194536" cy="4467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Retângulo 7"/>
          <p:cNvSpPr/>
          <p:nvPr/>
        </p:nvSpPr>
        <p:spPr>
          <a:xfrm>
            <a:off x="6166237" y="0"/>
            <a:ext cx="60257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54524" y="1162620"/>
            <a:ext cx="4161213" cy="677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 smtClean="0">
                <a:hlinkClick r:id="rId9"/>
              </a:rPr>
              <a:t>Jupyter</a:t>
            </a:r>
            <a:r>
              <a:rPr lang="pt-BR" dirty="0" smtClean="0">
                <a:hlinkClick r:id="rId9"/>
              </a:rPr>
              <a:t> notebook in GitHub</a:t>
            </a: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grpSp>
        <p:nvGrpSpPr>
          <p:cNvPr id="7" name="Grupo 6"/>
          <p:cNvGrpSpPr/>
          <p:nvPr/>
        </p:nvGrpSpPr>
        <p:grpSpPr>
          <a:xfrm>
            <a:off x="6540559" y="2462213"/>
            <a:ext cx="5651441" cy="2066925"/>
            <a:chOff x="6311959" y="3787140"/>
            <a:chExt cx="4844571" cy="1730568"/>
          </a:xfrm>
        </p:grpSpPr>
        <p:graphicFrame>
          <p:nvGraphicFramePr>
            <p:cNvPr id="6" name="Objeto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9853465"/>
                </p:ext>
              </p:extLst>
            </p:nvPr>
          </p:nvGraphicFramePr>
          <p:xfrm>
            <a:off x="6311959" y="3946083"/>
            <a:ext cx="4844571" cy="157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Planilha" r:id="rId10" imgW="7056053" imgH="2289820" progId="Excel.Sheet.12">
                    <p:embed/>
                  </p:oleObj>
                </mc:Choice>
                <mc:Fallback>
                  <p:oleObj name="Planilha" r:id="rId10" imgW="7056053" imgH="2289820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311959" y="3946083"/>
                          <a:ext cx="4844571" cy="1571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tângulo 4"/>
            <p:cNvSpPr/>
            <p:nvPr/>
          </p:nvSpPr>
          <p:spPr>
            <a:xfrm>
              <a:off x="7566660" y="3787140"/>
              <a:ext cx="1356360" cy="2573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016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Understanding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2249487"/>
            <a:ext cx="5945187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b="1" dirty="0" err="1" smtClean="0"/>
              <a:t>Labeled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dataset</a:t>
            </a:r>
            <a:r>
              <a:rPr lang="pt-BR" sz="1400" dirty="0" smtClean="0"/>
              <a:t>: 1716 </a:t>
            </a:r>
            <a:r>
              <a:rPr lang="pt-BR" sz="1400" dirty="0" err="1" smtClean="0"/>
              <a:t>rows</a:t>
            </a:r>
            <a:r>
              <a:rPr lang="pt-BR" sz="1400" dirty="0" smtClean="0"/>
              <a:t>, 40 </a:t>
            </a:r>
            <a:r>
              <a:rPr lang="pt-BR" sz="1400" dirty="0" err="1" smtClean="0"/>
              <a:t>columns</a:t>
            </a:r>
            <a:endParaRPr lang="pt-BR" sz="1400" dirty="0" smtClean="0"/>
          </a:p>
          <a:p>
            <a:pPr marL="0" indent="0">
              <a:buNone/>
            </a:pPr>
            <a:r>
              <a:rPr lang="pt-BR" sz="1400" b="1" dirty="0" err="1" smtClean="0"/>
              <a:t>Blind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dataset</a:t>
            </a:r>
            <a:r>
              <a:rPr lang="pt-BR" sz="1400" dirty="0" smtClean="0"/>
              <a:t>: 29 </a:t>
            </a:r>
            <a:r>
              <a:rPr lang="pt-BR" sz="1400" dirty="0" err="1" smtClean="0"/>
              <a:t>rows</a:t>
            </a:r>
            <a:r>
              <a:rPr lang="pt-BR" sz="1400" dirty="0" smtClean="0"/>
              <a:t>, 39 </a:t>
            </a:r>
            <a:r>
              <a:rPr lang="pt-BR" sz="1400" dirty="0" err="1" smtClean="0"/>
              <a:t>columns</a:t>
            </a:r>
            <a:endParaRPr lang="pt-BR" sz="1400" dirty="0" smtClean="0"/>
          </a:p>
          <a:p>
            <a:pPr marL="0" indent="0">
              <a:buNone/>
            </a:pPr>
            <a:r>
              <a:rPr lang="pt-BR" sz="1400" b="1" dirty="0" err="1" smtClean="0"/>
              <a:t>Column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types</a:t>
            </a:r>
            <a:r>
              <a:rPr lang="pt-BR" sz="1400" b="1" dirty="0" smtClean="0"/>
              <a:t>:</a:t>
            </a:r>
            <a:r>
              <a:rPr lang="pt-BR" sz="1400" dirty="0" smtClean="0"/>
              <a:t> 34 </a:t>
            </a:r>
            <a:r>
              <a:rPr lang="pt-BR" sz="1400" dirty="0" err="1" smtClean="0"/>
              <a:t>categorical</a:t>
            </a:r>
            <a:r>
              <a:rPr lang="pt-BR" sz="1400" dirty="0" smtClean="0"/>
              <a:t>, 5 </a:t>
            </a:r>
            <a:r>
              <a:rPr lang="pt-BR" sz="1400" dirty="0" err="1" smtClean="0"/>
              <a:t>numerical</a:t>
            </a:r>
            <a:endParaRPr lang="pt-BR" sz="1400" dirty="0" smtClean="0"/>
          </a:p>
          <a:p>
            <a:pPr marL="0" indent="0">
              <a:buNone/>
            </a:pPr>
            <a:r>
              <a:rPr lang="pt-BR" sz="1400" b="1" dirty="0" smtClean="0"/>
              <a:t>Target </a:t>
            </a:r>
            <a:r>
              <a:rPr lang="pt-BR" sz="1400" b="1" dirty="0" err="1" smtClean="0"/>
              <a:t>variable</a:t>
            </a:r>
            <a:r>
              <a:rPr lang="pt-BR" sz="1400" dirty="0" smtClean="0"/>
              <a:t>: </a:t>
            </a:r>
          </a:p>
          <a:p>
            <a:pPr marL="0" indent="0">
              <a:buNone/>
            </a:pPr>
            <a:r>
              <a:rPr lang="pt-BR" sz="1400" dirty="0" smtClean="0"/>
              <a:t>    </a:t>
            </a:r>
            <a:r>
              <a:rPr lang="pt-BR" sz="1400" dirty="0" err="1" smtClean="0"/>
              <a:t>Regression</a:t>
            </a:r>
            <a:r>
              <a:rPr lang="pt-BR" sz="1400" dirty="0" smtClean="0"/>
              <a:t>: </a:t>
            </a:r>
            <a:r>
              <a:rPr lang="pt-BR" sz="1400" dirty="0" err="1" smtClean="0"/>
              <a:t>Market_Share</a:t>
            </a:r>
            <a:r>
              <a:rPr lang="pt-BR" sz="1400" dirty="0" smtClean="0"/>
              <a:t> (</a:t>
            </a:r>
            <a:r>
              <a:rPr lang="pt-BR" sz="1400" b="1" dirty="0" smtClean="0"/>
              <a:t>log </a:t>
            </a:r>
            <a:r>
              <a:rPr lang="pt-BR" sz="1400" b="1" dirty="0" err="1" smtClean="0"/>
              <a:t>tranformed</a:t>
            </a:r>
            <a:r>
              <a:rPr lang="pt-BR" sz="1400" dirty="0" smtClean="0"/>
              <a:t>)</a:t>
            </a:r>
          </a:p>
          <a:p>
            <a:pPr marL="0" indent="0">
              <a:buNone/>
            </a:pPr>
            <a:r>
              <a:rPr lang="pt-BR" sz="1400" dirty="0" smtClean="0"/>
              <a:t>    </a:t>
            </a:r>
            <a:r>
              <a:rPr lang="pt-BR" sz="1400" dirty="0" err="1" smtClean="0"/>
              <a:t>Classification</a:t>
            </a:r>
            <a:r>
              <a:rPr lang="pt-BR" sz="1400" dirty="0" smtClean="0"/>
              <a:t>: </a:t>
            </a:r>
            <a:r>
              <a:rPr lang="pt-BR" sz="1400" dirty="0" err="1" smtClean="0"/>
              <a:t>is_successful</a:t>
            </a:r>
            <a:r>
              <a:rPr lang="pt-BR" sz="1400" dirty="0" smtClean="0"/>
              <a:t> 0.7% (</a:t>
            </a:r>
            <a:r>
              <a:rPr lang="en-US" sz="1400" dirty="0" smtClean="0"/>
              <a:t>329 successful, 1387 unsuccessful)</a:t>
            </a:r>
          </a:p>
          <a:p>
            <a:pPr marL="0" indent="0">
              <a:buNone/>
            </a:pPr>
            <a:r>
              <a:rPr lang="pt-BR" sz="1400" b="1" dirty="0" err="1" smtClean="0"/>
              <a:t>Prediction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dataset</a:t>
            </a:r>
            <a:r>
              <a:rPr lang="pt-BR" sz="1400" b="1" dirty="0" smtClean="0"/>
              <a:t>: </a:t>
            </a:r>
          </a:p>
          <a:p>
            <a:pPr marL="0" indent="0">
              <a:buNone/>
            </a:pPr>
            <a:r>
              <a:rPr lang="pt-BR" sz="1400" dirty="0" smtClean="0"/>
              <a:t>    </a:t>
            </a:r>
            <a:r>
              <a:rPr lang="pt-BR" sz="1400" dirty="0" err="1" smtClean="0"/>
              <a:t>Has</a:t>
            </a:r>
            <a:r>
              <a:rPr lang="pt-BR" sz="1400" b="1" dirty="0" smtClean="0"/>
              <a:t> </a:t>
            </a:r>
            <a:r>
              <a:rPr lang="pt-BR" sz="1400" dirty="0" err="1" smtClean="0"/>
              <a:t>multiple</a:t>
            </a:r>
            <a:r>
              <a:rPr lang="pt-BR" sz="1400" dirty="0" smtClean="0"/>
              <a:t> </a:t>
            </a:r>
            <a:r>
              <a:rPr lang="pt-BR" sz="1400" dirty="0" err="1" smtClean="0"/>
              <a:t>launch</a:t>
            </a:r>
            <a:r>
              <a:rPr lang="pt-BR" sz="1400" dirty="0" smtClean="0"/>
              <a:t> </a:t>
            </a:r>
            <a:r>
              <a:rPr lang="pt-BR" sz="1400" dirty="0" err="1" smtClean="0"/>
              <a:t>years</a:t>
            </a:r>
            <a:r>
              <a:rPr lang="pt-BR" sz="1400" dirty="0" smtClean="0"/>
              <a:t>. It </a:t>
            </a:r>
            <a:r>
              <a:rPr lang="pt-BR" sz="1400" dirty="0" err="1" smtClean="0"/>
              <a:t>contains</a:t>
            </a:r>
            <a:r>
              <a:rPr lang="pt-BR" sz="1400" dirty="0" smtClean="0"/>
              <a:t> </a:t>
            </a:r>
            <a:r>
              <a:rPr lang="pt-BR" sz="1400" dirty="0" err="1" smtClean="0"/>
              <a:t>observations</a:t>
            </a:r>
            <a:r>
              <a:rPr lang="pt-BR" sz="1400" dirty="0" smtClean="0"/>
              <a:t> </a:t>
            </a:r>
            <a:r>
              <a:rPr lang="pt-BR" sz="1400" dirty="0" err="1" smtClean="0"/>
              <a:t>from</a:t>
            </a:r>
            <a:r>
              <a:rPr lang="pt-BR" sz="1400" dirty="0" smtClean="0"/>
              <a:t> </a:t>
            </a:r>
            <a:r>
              <a:rPr lang="pt-BR" sz="1400" dirty="0" err="1" smtClean="0"/>
              <a:t>previous</a:t>
            </a:r>
            <a:r>
              <a:rPr lang="pt-BR" sz="1400" dirty="0" smtClean="0"/>
              <a:t> </a:t>
            </a:r>
            <a:r>
              <a:rPr lang="pt-BR" sz="1400" dirty="0" err="1" smtClean="0"/>
              <a:t>years</a:t>
            </a:r>
            <a:endParaRPr lang="pt-BR" sz="1400" dirty="0" smtClean="0"/>
          </a:p>
          <a:p>
            <a:pPr marL="0" indent="0">
              <a:buNone/>
            </a:pPr>
            <a:r>
              <a:rPr lang="pt-BR" sz="1400" dirty="0"/>
              <a:t> </a:t>
            </a:r>
            <a:r>
              <a:rPr lang="pt-BR" sz="1400" dirty="0" smtClean="0"/>
              <a:t>   It </a:t>
            </a:r>
            <a:r>
              <a:rPr lang="pt-BR" sz="1400" dirty="0" err="1" smtClean="0"/>
              <a:t>is</a:t>
            </a:r>
            <a:r>
              <a:rPr lang="pt-BR" sz="1400" dirty="0" smtClean="0"/>
              <a:t> </a:t>
            </a:r>
            <a:r>
              <a:rPr lang="pt-BR" sz="1400" dirty="0" err="1" smtClean="0"/>
              <a:t>not</a:t>
            </a:r>
            <a:r>
              <a:rPr lang="pt-BR" sz="1400" dirty="0" smtClean="0"/>
              <a:t> </a:t>
            </a:r>
            <a:r>
              <a:rPr lang="pt-BR" sz="1400" dirty="0" err="1" smtClean="0"/>
              <a:t>like</a:t>
            </a:r>
            <a:r>
              <a:rPr lang="pt-BR" sz="1400" dirty="0" smtClean="0"/>
              <a:t> </a:t>
            </a:r>
            <a:r>
              <a:rPr lang="pt-BR" sz="1400" dirty="0" err="1" smtClean="0"/>
              <a:t>predicting</a:t>
            </a:r>
            <a:r>
              <a:rPr lang="pt-BR" sz="1400" dirty="0" smtClean="0"/>
              <a:t> </a:t>
            </a:r>
            <a:r>
              <a:rPr lang="pt-BR" sz="1400" dirty="0" err="1" smtClean="0"/>
              <a:t>the</a:t>
            </a:r>
            <a:r>
              <a:rPr lang="pt-BR" sz="1400" dirty="0" smtClean="0"/>
              <a:t> future, </a:t>
            </a:r>
            <a:r>
              <a:rPr lang="pt-BR" sz="1400" dirty="0" err="1" smtClean="0"/>
              <a:t>which</a:t>
            </a:r>
            <a:r>
              <a:rPr lang="pt-BR" sz="1400" dirty="0" smtClean="0"/>
              <a:t> </a:t>
            </a:r>
            <a:r>
              <a:rPr lang="pt-BR" sz="1400" dirty="0" err="1" smtClean="0"/>
              <a:t>would</a:t>
            </a:r>
            <a:r>
              <a:rPr lang="pt-BR" sz="1400" dirty="0" smtClean="0"/>
              <a:t> </a:t>
            </a:r>
            <a:r>
              <a:rPr lang="pt-BR" sz="1400" dirty="0" err="1" smtClean="0"/>
              <a:t>need</a:t>
            </a:r>
            <a:r>
              <a:rPr lang="pt-BR" sz="1400" dirty="0" smtClean="0"/>
              <a:t> a time series </a:t>
            </a:r>
            <a:r>
              <a:rPr lang="pt-BR" sz="1400" dirty="0" err="1" smtClean="0"/>
              <a:t>of</a:t>
            </a:r>
            <a:r>
              <a:rPr lang="pt-BR" sz="1400" dirty="0" smtClean="0"/>
              <a:t> some </a:t>
            </a:r>
            <a:r>
              <a:rPr lang="pt-BR" sz="1400" dirty="0" err="1" smtClean="0"/>
              <a:t>sort</a:t>
            </a:r>
            <a:endParaRPr lang="pt-BR" sz="1400" dirty="0"/>
          </a:p>
          <a:p>
            <a:pPr marL="457200" lvl="1" indent="0">
              <a:buNone/>
            </a:pPr>
            <a:r>
              <a:rPr lang="pt-BR" sz="1200" dirty="0" smtClean="0"/>
              <a:t>	</a:t>
            </a:r>
            <a:endParaRPr lang="en-US" sz="12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136" y="1172633"/>
            <a:ext cx="3539394" cy="232317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136" y="3615265"/>
            <a:ext cx="3539394" cy="2308649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9405653" y="3570329"/>
            <a:ext cx="7986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(Log transformed)</a:t>
            </a:r>
            <a:endParaRPr lang="en-US" sz="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Trends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6866" y="1833799"/>
            <a:ext cx="76496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plots</a:t>
            </a:r>
            <a:r>
              <a:rPr lang="pt-BR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181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04913" y="2046286"/>
            <a:ext cx="4704820" cy="42021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1200" b="1" dirty="0" err="1" smtClean="0"/>
              <a:t>Transform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categorical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variables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with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one</a:t>
            </a:r>
            <a:r>
              <a:rPr lang="pt-BR" sz="1200" b="1" dirty="0" smtClean="0"/>
              <a:t> hot </a:t>
            </a:r>
            <a:r>
              <a:rPr lang="pt-BR" sz="1200" b="1" dirty="0" err="1" smtClean="0"/>
              <a:t>encoding</a:t>
            </a:r>
            <a:endParaRPr lang="pt-BR" sz="1200" b="1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pt-BR" sz="1000" dirty="0" smtClean="0"/>
              <a:t>REGION, MARKET, BRANDDIFFERENTIATOR, BRANDFAMILY, BRANDSUBFAMILY, BRANDSUBFAMILYGROUP, BRANDSUBFAMILYGROUPING, BRANDSUBFAMILYLINE, CHARINDICATOR, INDICATOR, INTERNATIONALINDICATOR, ISSTRATEGIC, ITEMSCODE, LENCATEGORY, PRICECLASS, LOCALCLASS, MINDICATOR, PCKT, PRICECLASSON, TCLASS, THICATEGORY, TRACKINGSTATUS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Detect </a:t>
            </a:r>
            <a:r>
              <a:rPr lang="en-US" sz="1200" b="1" dirty="0"/>
              <a:t>correlated features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pt-BR" sz="1000" dirty="0" err="1"/>
              <a:t>None</a:t>
            </a:r>
            <a:r>
              <a:rPr lang="pt-BR" sz="1000" dirty="0"/>
              <a:t> in </a:t>
            </a:r>
            <a:r>
              <a:rPr lang="pt-BR" sz="1000" dirty="0" smtClean="0"/>
              <a:t>original</a:t>
            </a:r>
            <a:r>
              <a:rPr lang="en-US" sz="1000" dirty="0" smtClean="0"/>
              <a:t> numerical variables</a:t>
            </a:r>
            <a:r>
              <a:rPr lang="pt-BR" sz="1000" dirty="0" smtClean="0"/>
              <a:t>, </a:t>
            </a:r>
            <a:r>
              <a:rPr lang="pt-BR" sz="1000" dirty="0" err="1"/>
              <a:t>many</a:t>
            </a:r>
            <a:r>
              <a:rPr lang="pt-BR" sz="1000" dirty="0"/>
              <a:t> </a:t>
            </a:r>
            <a:r>
              <a:rPr lang="pt-BR" sz="1000" dirty="0" smtClean="0"/>
              <a:t>in </a:t>
            </a:r>
            <a:r>
              <a:rPr lang="pt-BR" sz="1000" dirty="0" err="1"/>
              <a:t>the</a:t>
            </a:r>
            <a:r>
              <a:rPr lang="pt-BR" sz="1000" dirty="0"/>
              <a:t> </a:t>
            </a:r>
            <a:r>
              <a:rPr lang="pt-BR" sz="1000" dirty="0" err="1"/>
              <a:t>one</a:t>
            </a:r>
            <a:r>
              <a:rPr lang="pt-BR" sz="1000" dirty="0"/>
              <a:t> hot </a:t>
            </a:r>
            <a:r>
              <a:rPr lang="pt-BR" sz="1000" dirty="0" err="1" smtClean="0"/>
              <a:t>encoded</a:t>
            </a:r>
            <a:endParaRPr lang="pt-BR" sz="10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pt-BR" sz="1000" dirty="0" smtClean="0"/>
              <a:t>BRANDSUBFAMILY , BRANDSUBFAMILYGROUPING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200" b="1" dirty="0" err="1" smtClean="0"/>
              <a:t>Train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test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spli</a:t>
            </a:r>
            <a:r>
              <a:rPr lang="pt-BR" sz="1100" b="1" dirty="0" err="1" smtClean="0"/>
              <a:t>t</a:t>
            </a:r>
            <a:endParaRPr lang="pt-BR" sz="1100" b="1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pt-BR" sz="1000" dirty="0" smtClean="0"/>
              <a:t>80% </a:t>
            </a:r>
            <a:r>
              <a:rPr lang="pt-BR" sz="1000" dirty="0" err="1" smtClean="0"/>
              <a:t>train</a:t>
            </a:r>
            <a:r>
              <a:rPr lang="pt-BR" sz="1000" dirty="0" smtClean="0"/>
              <a:t>, 20% </a:t>
            </a:r>
            <a:r>
              <a:rPr lang="pt-BR" sz="1000" dirty="0" err="1" smtClean="0"/>
              <a:t>test</a:t>
            </a:r>
            <a:endParaRPr lang="pt-BR" sz="10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pt-BR" sz="1000" dirty="0" err="1" smtClean="0"/>
              <a:t>Stratified</a:t>
            </a:r>
            <a:r>
              <a:rPr lang="pt-BR" sz="1000" dirty="0" smtClean="0"/>
              <a:t> </a:t>
            </a:r>
            <a:r>
              <a:rPr lang="pt-BR" sz="1000" dirty="0" err="1" smtClean="0"/>
              <a:t>on</a:t>
            </a:r>
            <a:r>
              <a:rPr lang="pt-BR" sz="1000" dirty="0" smtClean="0"/>
              <a:t> </a:t>
            </a:r>
            <a:r>
              <a:rPr lang="pt-BR" sz="1000" dirty="0" err="1" smtClean="0"/>
              <a:t>target</a:t>
            </a:r>
            <a:r>
              <a:rPr lang="pt-BR" sz="1000" dirty="0" smtClean="0"/>
              <a:t> </a:t>
            </a:r>
            <a:r>
              <a:rPr lang="pt-BR" sz="1000" dirty="0" err="1" smtClean="0"/>
              <a:t>class</a:t>
            </a:r>
            <a:r>
              <a:rPr lang="pt-BR" sz="1000" dirty="0" smtClean="0"/>
              <a:t> </a:t>
            </a:r>
            <a:r>
              <a:rPr lang="pt-BR" sz="1000" dirty="0" err="1" smtClean="0"/>
              <a:t>variable</a:t>
            </a:r>
            <a:r>
              <a:rPr lang="pt-BR" sz="1000" dirty="0" smtClean="0"/>
              <a:t> (20% </a:t>
            </a:r>
            <a:r>
              <a:rPr lang="pt-BR" sz="1000" dirty="0" err="1" smtClean="0"/>
              <a:t>successful</a:t>
            </a:r>
            <a:r>
              <a:rPr lang="pt-BR" sz="1000" dirty="0" smtClean="0"/>
              <a:t>)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200" b="1" dirty="0" err="1" smtClean="0"/>
              <a:t>Balanced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train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dataset</a:t>
            </a:r>
            <a:r>
              <a:rPr lang="pt-BR" sz="1200" b="1" dirty="0" smtClean="0"/>
              <a:t> (</a:t>
            </a:r>
            <a:r>
              <a:rPr lang="pt-BR" sz="1200" b="1" dirty="0" err="1" smtClean="0"/>
              <a:t>undersampled</a:t>
            </a:r>
            <a:r>
              <a:rPr lang="pt-BR" sz="1200" b="1" dirty="0" smtClean="0"/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pt-BR" sz="1000" dirty="0" smtClean="0"/>
              <a:t>263 </a:t>
            </a:r>
            <a:r>
              <a:rPr lang="pt-BR" sz="1000" dirty="0" err="1" smtClean="0"/>
              <a:t>successful</a:t>
            </a:r>
            <a:r>
              <a:rPr lang="pt-BR" sz="1000" dirty="0" smtClean="0"/>
              <a:t> (50%)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000" dirty="0" smtClean="0"/>
              <a:t>263 unsuccessful (50%)</a:t>
            </a:r>
            <a:endParaRPr lang="pt-BR" sz="1000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200" b="1" dirty="0" smtClean="0"/>
              <a:t>Test </a:t>
            </a:r>
            <a:r>
              <a:rPr lang="pt-BR" sz="1200" b="1" dirty="0" err="1" smtClean="0"/>
              <a:t>dataset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size</a:t>
            </a:r>
            <a:endParaRPr lang="pt-BR" sz="1200" b="1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pt-BR" sz="1000" dirty="0" smtClean="0"/>
              <a:t>66 </a:t>
            </a:r>
            <a:r>
              <a:rPr lang="pt-BR" sz="1000" dirty="0" err="1" smtClean="0"/>
              <a:t>successful</a:t>
            </a:r>
            <a:r>
              <a:rPr lang="pt-BR" sz="1000" dirty="0" smtClean="0"/>
              <a:t> (~20%)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pt-BR" sz="1000" dirty="0" smtClean="0"/>
              <a:t>278 </a:t>
            </a:r>
            <a:r>
              <a:rPr lang="pt-BR" sz="1000" dirty="0" err="1" smtClean="0"/>
              <a:t>unsuccesful</a:t>
            </a:r>
            <a:r>
              <a:rPr lang="pt-BR" sz="1000" dirty="0" smtClean="0"/>
              <a:t> (~80%)</a:t>
            </a:r>
            <a:endParaRPr lang="en-US" sz="1000" dirty="0"/>
          </a:p>
        </p:txBody>
      </p:sp>
      <p:sp>
        <p:nvSpPr>
          <p:cNvPr id="5" name="Retângulo 4"/>
          <p:cNvSpPr/>
          <p:nvPr/>
        </p:nvSpPr>
        <p:spPr>
          <a:xfrm>
            <a:off x="5909733" y="0"/>
            <a:ext cx="6391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98316"/>
              </p:ext>
            </p:extLst>
          </p:nvPr>
        </p:nvGraphicFramePr>
        <p:xfrm>
          <a:off x="6624148" y="3241680"/>
          <a:ext cx="537312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385"/>
                <a:gridCol w="867834"/>
                <a:gridCol w="1155700"/>
                <a:gridCol w="927100"/>
                <a:gridCol w="770297"/>
                <a:gridCol w="791804"/>
              </a:tblGrid>
              <a:tr h="2406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Algorithm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Estimator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Undersampling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One</a:t>
                      </a:r>
                      <a:r>
                        <a:rPr lang="en-US" sz="1200" baseline="0" dirty="0" smtClean="0"/>
                        <a:t> Hot Encoding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Samples 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Features</a:t>
                      </a:r>
                      <a:endParaRPr lang="en-US" sz="1200" dirty="0"/>
                    </a:p>
                  </a:txBody>
                  <a:tcPr anchor="ctr"/>
                </a:tc>
              </a:tr>
              <a:tr h="24066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CatBoost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Regressor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</a:t>
                      </a:r>
                      <a:endParaRPr lang="en-US" sz="1200" dirty="0"/>
                    </a:p>
                  </a:txBody>
                  <a:tcPr/>
                </a:tc>
              </a:tr>
              <a:tr h="240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CatBoost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</a:t>
                      </a:r>
                      <a:endParaRPr lang="en-US" sz="1200" dirty="0"/>
                    </a:p>
                  </a:txBody>
                  <a:tcPr/>
                </a:tc>
              </a:tr>
              <a:tr h="24066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XGBoost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Regressor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265</a:t>
                      </a:r>
                      <a:endParaRPr lang="en-US" sz="1200" dirty="0"/>
                    </a:p>
                  </a:txBody>
                  <a:tcPr/>
                </a:tc>
              </a:tr>
              <a:tr h="240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XGBoost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265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7357535" y="2395585"/>
            <a:ext cx="401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Each model gets a dataset with suitable preparations according to its needs</a:t>
            </a:r>
            <a:endParaRPr lang="en-US" b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Feature</a:t>
            </a:r>
            <a:r>
              <a:rPr lang="pt-BR" dirty="0" smtClean="0"/>
              <a:t> </a:t>
            </a:r>
            <a:r>
              <a:rPr lang="pt-BR" dirty="0" err="1" smtClean="0"/>
              <a:t>engineering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&amp; </a:t>
            </a:r>
            <a:r>
              <a:rPr lang="pt-BR" dirty="0" err="1" smtClean="0"/>
              <a:t>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Model</a:t>
            </a:r>
            <a:r>
              <a:rPr lang="pt-BR" dirty="0" smtClean="0"/>
              <a:t> Training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77042" y="6603089"/>
            <a:ext cx="9006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/>
              <a:t>Comparison</a:t>
            </a:r>
            <a:r>
              <a:rPr lang="pt-BR" sz="1000" dirty="0"/>
              <a:t> </a:t>
            </a:r>
            <a:r>
              <a:rPr lang="pt-BR" sz="1000" dirty="0">
                <a:hlinkClick r:id="rId2"/>
              </a:rPr>
              <a:t>https://</a:t>
            </a:r>
            <a:r>
              <a:rPr lang="pt-BR" sz="1000" dirty="0" smtClean="0">
                <a:hlinkClick r:id="rId2"/>
              </a:rPr>
              <a:t>towardsdatascience.com/catboost-vs-light-gbm-vs-xgboost-5f93620723db</a:t>
            </a:r>
            <a:endParaRPr lang="pt-BR" sz="1000" dirty="0"/>
          </a:p>
        </p:txBody>
      </p:sp>
      <p:sp>
        <p:nvSpPr>
          <p:cNvPr id="6" name="Retângulo 5"/>
          <p:cNvSpPr/>
          <p:nvPr/>
        </p:nvSpPr>
        <p:spPr>
          <a:xfrm>
            <a:off x="9906378" y="3450874"/>
            <a:ext cx="21059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/>
              <a:t>CatBoost</a:t>
            </a:r>
            <a:r>
              <a:rPr lang="pt-BR" sz="1200" dirty="0"/>
              <a:t> </a:t>
            </a:r>
            <a:r>
              <a:rPr lang="pt-BR" sz="1200" dirty="0" err="1"/>
              <a:t>Regressor</a:t>
            </a:r>
            <a:endParaRPr lang="pt-BR" sz="1200" dirty="0"/>
          </a:p>
          <a:p>
            <a:r>
              <a:rPr lang="pt-BR" sz="1200" dirty="0" err="1"/>
              <a:t>CatBoost</a:t>
            </a:r>
            <a:r>
              <a:rPr lang="pt-BR" sz="1200" dirty="0"/>
              <a:t> </a:t>
            </a:r>
            <a:r>
              <a:rPr lang="pt-BR" sz="1200" dirty="0" err="1"/>
              <a:t>Classifier</a:t>
            </a:r>
            <a:endParaRPr lang="pt-BR" sz="1200" dirty="0"/>
          </a:p>
          <a:p>
            <a:endParaRPr lang="pt-BR" sz="1200" dirty="0"/>
          </a:p>
          <a:p>
            <a:r>
              <a:rPr lang="pt-BR" sz="1200" dirty="0" err="1" smtClean="0"/>
              <a:t>Doesn’t</a:t>
            </a:r>
            <a:r>
              <a:rPr lang="pt-BR" sz="1200" dirty="0" smtClean="0"/>
              <a:t> </a:t>
            </a:r>
            <a:r>
              <a:rPr lang="pt-BR" sz="1200" dirty="0" err="1"/>
              <a:t>require</a:t>
            </a:r>
            <a:r>
              <a:rPr lang="pt-BR" sz="1200" dirty="0"/>
              <a:t> </a:t>
            </a:r>
            <a:r>
              <a:rPr lang="pt-BR" sz="1200" dirty="0" err="1"/>
              <a:t>categorical</a:t>
            </a:r>
            <a:r>
              <a:rPr lang="pt-BR" sz="1200" dirty="0"/>
              <a:t> </a:t>
            </a:r>
            <a:r>
              <a:rPr lang="pt-BR" sz="1200" dirty="0" err="1"/>
              <a:t>features</a:t>
            </a:r>
            <a:r>
              <a:rPr lang="pt-BR" sz="1200" dirty="0"/>
              <a:t> </a:t>
            </a:r>
            <a:r>
              <a:rPr lang="pt-BR" sz="1200" dirty="0" err="1"/>
              <a:t>transformation</a:t>
            </a:r>
            <a:endParaRPr lang="pt-BR" sz="1200" dirty="0"/>
          </a:p>
          <a:p>
            <a:endParaRPr lang="pt-BR" sz="1200" dirty="0"/>
          </a:p>
          <a:p>
            <a:r>
              <a:rPr lang="pt-BR" sz="1200" dirty="0" smtClean="0"/>
              <a:t>GPU </a:t>
            </a:r>
            <a:r>
              <a:rPr lang="pt-BR" sz="1200" dirty="0"/>
              <a:t>training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8085579" y="3531135"/>
            <a:ext cx="15412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XGBoost</a:t>
            </a:r>
            <a:r>
              <a:rPr lang="en-US" sz="1200" dirty="0"/>
              <a:t>  </a:t>
            </a:r>
            <a:r>
              <a:rPr lang="en-US" sz="1200" dirty="0" err="1"/>
              <a:t>Regressor</a:t>
            </a:r>
            <a:endParaRPr lang="en-US" sz="1200" dirty="0"/>
          </a:p>
          <a:p>
            <a:r>
              <a:rPr lang="en-US" sz="1200" dirty="0" err="1"/>
              <a:t>XGBoost</a:t>
            </a:r>
            <a:r>
              <a:rPr lang="en-US" sz="1200" dirty="0"/>
              <a:t> Classifier</a:t>
            </a:r>
          </a:p>
          <a:p>
            <a:endParaRPr lang="en-US" sz="1200" dirty="0"/>
          </a:p>
          <a:p>
            <a:r>
              <a:rPr lang="en-US" sz="1200" dirty="0" smtClean="0"/>
              <a:t>Grid </a:t>
            </a:r>
            <a:r>
              <a:rPr lang="en-US" sz="1200" dirty="0"/>
              <a:t>search</a:t>
            </a:r>
          </a:p>
          <a:p>
            <a:endParaRPr lang="en-US" sz="1200" dirty="0" smtClean="0"/>
          </a:p>
          <a:p>
            <a:r>
              <a:rPr lang="en-US" sz="1200" dirty="0" smtClean="0"/>
              <a:t>GPU </a:t>
            </a:r>
            <a:r>
              <a:rPr lang="en-US" sz="1200" dirty="0"/>
              <a:t>training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8654584" y="5629152"/>
            <a:ext cx="1501893" cy="679329"/>
          </a:xfrm>
          <a:prstGeom prst="rect">
            <a:avLst/>
          </a:prstGeom>
          <a:noFill/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/>
          <p:cNvSpPr/>
          <p:nvPr/>
        </p:nvSpPr>
        <p:spPr>
          <a:xfrm>
            <a:off x="1905005" y="4048974"/>
            <a:ext cx="3137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Framing the problem as both </a:t>
            </a:r>
            <a:r>
              <a:rPr lang="en-US" dirty="0"/>
              <a:t>regression and classification allows to </a:t>
            </a:r>
            <a:r>
              <a:rPr lang="en-US" dirty="0" smtClean="0"/>
              <a:t>understand </a:t>
            </a:r>
            <a:r>
              <a:rPr lang="en-US" dirty="0"/>
              <a:t>two </a:t>
            </a:r>
            <a:r>
              <a:rPr lang="en-US" dirty="0" smtClean="0"/>
              <a:t>different </a:t>
            </a:r>
            <a:r>
              <a:rPr lang="en-US" dirty="0"/>
              <a:t>perspectives</a:t>
            </a:r>
          </a:p>
        </p:txBody>
      </p:sp>
      <p:grpSp>
        <p:nvGrpSpPr>
          <p:cNvPr id="10" name="Grupo 9"/>
          <p:cNvGrpSpPr>
            <a:grpSpLocks noChangeAspect="1"/>
          </p:cNvGrpSpPr>
          <p:nvPr/>
        </p:nvGrpSpPr>
        <p:grpSpPr>
          <a:xfrm>
            <a:off x="7812775" y="2627914"/>
            <a:ext cx="1861642" cy="822960"/>
            <a:chOff x="8492409" y="2265353"/>
            <a:chExt cx="2397264" cy="1059738"/>
          </a:xfrm>
        </p:grpSpPr>
        <p:sp>
          <p:nvSpPr>
            <p:cNvPr id="8" name="Retângulo 7"/>
            <p:cNvSpPr/>
            <p:nvPr/>
          </p:nvSpPr>
          <p:spPr>
            <a:xfrm>
              <a:off x="8492409" y="2265353"/>
              <a:ext cx="2397264" cy="1059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4" descr="Image result for xgboos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9109" y="2334000"/>
              <a:ext cx="2140459" cy="823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Picture 8" descr="Image result for classification and regress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198" y="2309025"/>
            <a:ext cx="2721418" cy="136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492" y="2596236"/>
            <a:ext cx="1661646" cy="89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456290" y="2665459"/>
            <a:ext cx="17696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Will a product be successful?</a:t>
            </a:r>
          </a:p>
          <a:p>
            <a:r>
              <a:rPr lang="pt-BR" dirty="0" smtClean="0"/>
              <a:t>Yes/No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7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Results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57768" y="1699952"/>
            <a:ext cx="3064603" cy="5041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err="1" smtClean="0"/>
              <a:t>Classification</a:t>
            </a:r>
            <a:r>
              <a:rPr lang="pt-BR" sz="2000" dirty="0" smtClean="0"/>
              <a:t> </a:t>
            </a:r>
            <a:r>
              <a:rPr lang="pt-BR" sz="2000" dirty="0" err="1" smtClean="0"/>
              <a:t>models</a:t>
            </a: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err="1" smtClean="0"/>
              <a:t>Regression</a:t>
            </a:r>
            <a:r>
              <a:rPr lang="pt-BR" sz="2000" dirty="0" smtClean="0"/>
              <a:t> </a:t>
            </a:r>
            <a:r>
              <a:rPr lang="pt-BR" sz="2000" dirty="0" err="1" smtClean="0"/>
              <a:t>models</a:t>
            </a: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err="1" smtClean="0"/>
              <a:t>Feature</a:t>
            </a:r>
            <a:r>
              <a:rPr lang="pt-BR" sz="2000" dirty="0" smtClean="0"/>
              <a:t> </a:t>
            </a:r>
            <a:r>
              <a:rPr lang="pt-BR" sz="2000" dirty="0" err="1" smtClean="0"/>
              <a:t>importance</a:t>
            </a:r>
            <a:endParaRPr lang="pt-BR" sz="2000" dirty="0" smtClean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927775"/>
              </p:ext>
            </p:extLst>
          </p:nvPr>
        </p:nvGraphicFramePr>
        <p:xfrm>
          <a:off x="1407418" y="2207862"/>
          <a:ext cx="267680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243"/>
                <a:gridCol w="834074"/>
                <a:gridCol w="527246"/>
                <a:gridCol w="527246"/>
              </a:tblGrid>
              <a:tr h="2435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AUC</a:t>
                      </a:r>
                      <a:endParaRPr lang="en-US" sz="1200" dirty="0"/>
                    </a:p>
                  </a:txBody>
                  <a:tcPr/>
                </a:tc>
              </a:tr>
              <a:tr h="24358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CatBoost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71%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0.46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0.68</a:t>
                      </a:r>
                      <a:endParaRPr lang="en-US" sz="1200" dirty="0"/>
                    </a:p>
                  </a:txBody>
                  <a:tcPr/>
                </a:tc>
              </a:tr>
              <a:tr h="24358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XGBoost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63%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0.38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0.62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336390"/>
              </p:ext>
            </p:extLst>
          </p:nvPr>
        </p:nvGraphicFramePr>
        <p:xfrm>
          <a:off x="1407418" y="5174371"/>
          <a:ext cx="2077558" cy="124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433"/>
                <a:gridCol w="1068125"/>
              </a:tblGrid>
              <a:tr h="2435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CatBoost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XGBoost</a:t>
                      </a:r>
                      <a:endParaRPr lang="en-US" sz="1200" dirty="0"/>
                    </a:p>
                  </a:txBody>
                  <a:tcPr/>
                </a:tc>
              </a:tr>
              <a:tr h="2435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Market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Retail Pack Price</a:t>
                      </a:r>
                    </a:p>
                  </a:txBody>
                  <a:tcPr marL="0" marR="0" marT="0" marB="0" anchor="b"/>
                </a:tc>
              </a:tr>
              <a:tr h="2435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Indicator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Ncon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</a:tr>
              <a:tr h="2435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 Class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Launch Year</a:t>
                      </a:r>
                    </a:p>
                  </a:txBody>
                  <a:tcPr marL="0" marR="0" marT="0" marB="0" anchor="b"/>
                </a:tc>
              </a:tr>
              <a:tr h="2435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Packet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Trconte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91151"/>
              </p:ext>
            </p:extLst>
          </p:nvPr>
        </p:nvGraphicFramePr>
        <p:xfrm>
          <a:off x="1407418" y="3641701"/>
          <a:ext cx="201673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243"/>
                <a:gridCol w="701244"/>
                <a:gridCol w="527246"/>
              </a:tblGrid>
              <a:tr h="2435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R2</a:t>
                      </a:r>
                      <a:endParaRPr lang="en-US" sz="1200" dirty="0"/>
                    </a:p>
                  </a:txBody>
                  <a:tcPr/>
                </a:tc>
              </a:tr>
              <a:tr h="24358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CatBoost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0.15</a:t>
                      </a:r>
                      <a:endParaRPr lang="en-US" sz="1200" dirty="0"/>
                    </a:p>
                  </a:txBody>
                  <a:tcPr/>
                </a:tc>
              </a:tr>
              <a:tr h="24358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XGBoost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0.08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tângulo de cantos arredondados 13"/>
          <p:cNvSpPr/>
          <p:nvPr/>
        </p:nvSpPr>
        <p:spPr>
          <a:xfrm>
            <a:off x="3780734" y="3734260"/>
            <a:ext cx="1765975" cy="15891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CatBoost</a:t>
            </a:r>
            <a:r>
              <a:rPr lang="en-US" sz="1400" dirty="0" smtClean="0"/>
              <a:t> displayed better </a:t>
            </a:r>
            <a:r>
              <a:rPr lang="en-US" sz="1400" dirty="0"/>
              <a:t>performance in the </a:t>
            </a:r>
            <a:r>
              <a:rPr lang="en-US" sz="1400" b="1" dirty="0"/>
              <a:t>test set </a:t>
            </a:r>
            <a:r>
              <a:rPr lang="en-US" sz="1400" dirty="0"/>
              <a:t>in both </a:t>
            </a:r>
            <a:r>
              <a:rPr lang="en-US" sz="1400" dirty="0" smtClean="0"/>
              <a:t>approaches and was selected as the </a:t>
            </a:r>
            <a:r>
              <a:rPr lang="en-US" sz="1400" b="1" dirty="0" smtClean="0"/>
              <a:t>best model</a:t>
            </a:r>
            <a:endParaRPr lang="en-US" sz="1400" b="1" dirty="0"/>
          </a:p>
        </p:txBody>
      </p:sp>
      <p:cxnSp>
        <p:nvCxnSpPr>
          <p:cNvPr id="16" name="Conector em curva 15"/>
          <p:cNvCxnSpPr>
            <a:stCxn id="14" idx="0"/>
            <a:endCxn id="5" idx="3"/>
          </p:cNvCxnSpPr>
          <p:nvPr/>
        </p:nvCxnSpPr>
        <p:spPr>
          <a:xfrm rot="16200000" flipV="1">
            <a:off x="3816516" y="2887053"/>
            <a:ext cx="1114918" cy="5794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em curva 17"/>
          <p:cNvCxnSpPr>
            <a:stCxn id="14" idx="1"/>
            <a:endCxn id="10" idx="3"/>
          </p:cNvCxnSpPr>
          <p:nvPr/>
        </p:nvCxnSpPr>
        <p:spPr>
          <a:xfrm rot="10800000">
            <a:off x="3424152" y="4053182"/>
            <a:ext cx="356583" cy="4756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5805202" y="0"/>
            <a:ext cx="638673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r="12224"/>
          <a:stretch/>
        </p:blipFill>
        <p:spPr>
          <a:xfrm>
            <a:off x="6687324" y="1070696"/>
            <a:ext cx="4016994" cy="2817867"/>
          </a:xfrm>
          <a:prstGeom prst="rect">
            <a:avLst/>
          </a:prstGeom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6161785" y="4107216"/>
            <a:ext cx="5443653" cy="2889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Black </a:t>
            </a:r>
            <a:r>
              <a:rPr lang="pt-BR" sz="1800" dirty="0" err="1" smtClean="0"/>
              <a:t>dots</a:t>
            </a:r>
            <a:r>
              <a:rPr lang="pt-BR" sz="1800" dirty="0" smtClean="0"/>
              <a:t> </a:t>
            </a:r>
            <a:r>
              <a:rPr lang="pt-BR" sz="1800" dirty="0" smtClean="0"/>
              <a:t>are positive </a:t>
            </a:r>
            <a:r>
              <a:rPr lang="pt-BR" sz="1800" dirty="0" err="1" smtClean="0"/>
              <a:t>classifications</a:t>
            </a:r>
            <a:r>
              <a:rPr lang="pt-BR" sz="1800" dirty="0" smtClean="0"/>
              <a:t> </a:t>
            </a:r>
            <a:r>
              <a:rPr lang="pt-BR" sz="1800" dirty="0" err="1" smtClean="0"/>
              <a:t>and</a:t>
            </a:r>
            <a:r>
              <a:rPr lang="pt-BR" sz="1800" dirty="0" smtClean="0"/>
              <a:t> </a:t>
            </a:r>
            <a:r>
              <a:rPr lang="pt-BR" sz="1800" dirty="0" err="1" smtClean="0"/>
              <a:t>white</a:t>
            </a:r>
            <a:r>
              <a:rPr lang="pt-BR" sz="1800" dirty="0" smtClean="0"/>
              <a:t> are negative</a:t>
            </a:r>
          </a:p>
          <a:p>
            <a:r>
              <a:rPr lang="pt-BR" sz="1800" dirty="0" smtClean="0"/>
              <a:t>The </a:t>
            </a:r>
            <a:r>
              <a:rPr lang="pt-BR" sz="1800" dirty="0" err="1" smtClean="0"/>
              <a:t>darker</a:t>
            </a:r>
            <a:r>
              <a:rPr lang="pt-BR" sz="1800" dirty="0" smtClean="0"/>
              <a:t> </a:t>
            </a:r>
            <a:r>
              <a:rPr lang="pt-BR" sz="1800" dirty="0" err="1" smtClean="0"/>
              <a:t>areas</a:t>
            </a:r>
            <a:r>
              <a:rPr lang="pt-BR" sz="1800" dirty="0" smtClean="0"/>
              <a:t> </a:t>
            </a:r>
            <a:r>
              <a:rPr lang="pt-BR" sz="1800" dirty="0" err="1" smtClean="0"/>
              <a:t>means</a:t>
            </a:r>
            <a:r>
              <a:rPr lang="pt-BR" sz="1800" dirty="0" smtClean="0"/>
              <a:t> </a:t>
            </a:r>
            <a:r>
              <a:rPr lang="pt-BR" sz="1800" dirty="0" err="1" smtClean="0"/>
              <a:t>that</a:t>
            </a:r>
            <a:r>
              <a:rPr lang="pt-BR" sz="1800" dirty="0" smtClean="0"/>
              <a:t> </a:t>
            </a:r>
            <a:r>
              <a:rPr lang="pt-BR" sz="1800" dirty="0" err="1" smtClean="0"/>
              <a:t>region</a:t>
            </a:r>
            <a:r>
              <a:rPr lang="pt-BR" sz="1800" dirty="0" smtClean="0"/>
              <a:t> </a:t>
            </a:r>
            <a:r>
              <a:rPr lang="pt-BR" sz="1800" dirty="0" err="1" smtClean="0"/>
              <a:t>is</a:t>
            </a:r>
            <a:r>
              <a:rPr lang="pt-BR" sz="1800" dirty="0" smtClean="0"/>
              <a:t> </a:t>
            </a:r>
            <a:r>
              <a:rPr lang="pt-BR" sz="1800" dirty="0" err="1" smtClean="0"/>
              <a:t>denser</a:t>
            </a:r>
            <a:r>
              <a:rPr lang="pt-BR" sz="1800" dirty="0" smtClean="0"/>
              <a:t> </a:t>
            </a:r>
            <a:r>
              <a:rPr lang="pt-BR" sz="1800" dirty="0" err="1" smtClean="0"/>
              <a:t>with</a:t>
            </a:r>
            <a:r>
              <a:rPr lang="pt-BR" sz="1800" dirty="0" smtClean="0"/>
              <a:t> a </a:t>
            </a:r>
            <a:r>
              <a:rPr lang="pt-BR" sz="1800" dirty="0" err="1" smtClean="0"/>
              <a:t>lot</a:t>
            </a:r>
            <a:r>
              <a:rPr lang="pt-BR" sz="1800" dirty="0" smtClean="0"/>
              <a:t> </a:t>
            </a:r>
            <a:r>
              <a:rPr lang="pt-BR" sz="1800" dirty="0" err="1" smtClean="0"/>
              <a:t>of</a:t>
            </a:r>
            <a:r>
              <a:rPr lang="pt-BR" sz="1800" dirty="0" smtClean="0"/>
              <a:t> </a:t>
            </a:r>
            <a:r>
              <a:rPr lang="pt-BR" sz="1800" dirty="0" err="1" smtClean="0"/>
              <a:t>test</a:t>
            </a:r>
            <a:r>
              <a:rPr lang="pt-BR" sz="1800" dirty="0" smtClean="0"/>
              <a:t> </a:t>
            </a:r>
            <a:r>
              <a:rPr lang="pt-BR" sz="1800" dirty="0" err="1" smtClean="0"/>
              <a:t>samples</a:t>
            </a:r>
            <a:endParaRPr lang="pt-BR" sz="1800" dirty="0" smtClean="0"/>
          </a:p>
          <a:p>
            <a:r>
              <a:rPr lang="pt-BR" sz="1800" dirty="0" err="1" smtClean="0"/>
              <a:t>Error</a:t>
            </a:r>
            <a:r>
              <a:rPr lang="pt-BR" sz="1800" dirty="0" smtClean="0"/>
              <a:t> in </a:t>
            </a:r>
            <a:r>
              <a:rPr lang="pt-BR" sz="1800" dirty="0" err="1" smtClean="0"/>
              <a:t>the</a:t>
            </a:r>
            <a:r>
              <a:rPr lang="pt-BR" sz="1800" dirty="0" smtClean="0"/>
              <a:t> </a:t>
            </a:r>
            <a:r>
              <a:rPr lang="pt-BR" sz="1800" dirty="0" err="1" smtClean="0"/>
              <a:t>predicted</a:t>
            </a:r>
            <a:r>
              <a:rPr lang="pt-BR" sz="1800" dirty="0" smtClean="0"/>
              <a:t> Market </a:t>
            </a:r>
            <a:r>
              <a:rPr lang="pt-BR" sz="1800" dirty="0" err="1" smtClean="0"/>
              <a:t>share</a:t>
            </a:r>
            <a:r>
              <a:rPr lang="pt-BR" sz="1800" dirty="0" smtClean="0"/>
              <a:t> are </a:t>
            </a:r>
            <a:r>
              <a:rPr lang="pt-BR" sz="1800" dirty="0" err="1" smtClean="0"/>
              <a:t>concentered</a:t>
            </a:r>
            <a:r>
              <a:rPr lang="pt-BR" sz="1800" dirty="0" smtClean="0"/>
              <a:t> in a </a:t>
            </a:r>
            <a:r>
              <a:rPr lang="pt-BR" sz="1800" dirty="0" err="1" smtClean="0"/>
              <a:t>small</a:t>
            </a:r>
            <a:r>
              <a:rPr lang="pt-BR" sz="1800" dirty="0" smtClean="0"/>
              <a:t> range (0-0.004)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859535" y="634766"/>
            <a:ext cx="3835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 smtClean="0"/>
              <a:t>CatBoost</a:t>
            </a:r>
            <a:r>
              <a:rPr lang="en-US" sz="1200" b="1" dirty="0" smtClean="0"/>
              <a:t> Actual Market Share vs Predicted Market Share </a:t>
            </a:r>
          </a:p>
          <a:p>
            <a:pPr algn="ctr"/>
            <a:r>
              <a:rPr lang="en-US" sz="1200" b="1" dirty="0" smtClean="0"/>
              <a:t>(Best model test results)</a:t>
            </a:r>
            <a:endParaRPr lang="en-US" sz="1200" b="1" dirty="0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7172960" y="1084252"/>
            <a:ext cx="3578049" cy="246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10704318" y="2207862"/>
            <a:ext cx="733377" cy="4298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0.7%</a:t>
            </a:r>
            <a:endParaRPr lang="en-US" sz="700" b="1" dirty="0"/>
          </a:p>
        </p:txBody>
      </p:sp>
    </p:spTree>
    <p:extLst>
      <p:ext uri="{BB962C8B-B14F-4D97-AF65-F5344CB8AC3E}">
        <p14:creationId xmlns:p14="http://schemas.microsoft.com/office/powerpoint/2010/main" val="12227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1684</TotalTime>
  <Words>1072</Words>
  <Application>Microsoft Office PowerPoint</Application>
  <PresentationFormat>Widescreen</PresentationFormat>
  <Paragraphs>345</Paragraphs>
  <Slides>15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Circuito</vt:lpstr>
      <vt:lpstr>Planilha</vt:lpstr>
      <vt:lpstr>Product  Success  Prediction</vt:lpstr>
      <vt:lpstr>Summary</vt:lpstr>
      <vt:lpstr>Problem Understanding</vt:lpstr>
      <vt:lpstr>Planning</vt:lpstr>
      <vt:lpstr>Data Understanding</vt:lpstr>
      <vt:lpstr>Data Trends</vt:lpstr>
      <vt:lpstr>Feature engineering  &amp; Sampling</vt:lpstr>
      <vt:lpstr>Model Training</vt:lpstr>
      <vt:lpstr>Model Results</vt:lpstr>
      <vt:lpstr>Predictions</vt:lpstr>
      <vt:lpstr>Predictions</vt:lpstr>
      <vt:lpstr>PREDICTIONS TRENDS</vt:lpstr>
      <vt:lpstr>NEXT STEPS</vt:lpstr>
      <vt:lpstr>Apresentação do PowerPoint</vt:lpstr>
      <vt:lpstr>Data preparation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Success Prediction</dc:title>
  <dc:creator>BF-MSTR</dc:creator>
  <cp:lastModifiedBy>BF-MSTR</cp:lastModifiedBy>
  <cp:revision>72</cp:revision>
  <dcterms:created xsi:type="dcterms:W3CDTF">2019-01-12T21:08:04Z</dcterms:created>
  <dcterms:modified xsi:type="dcterms:W3CDTF">2019-01-15T17:50:24Z</dcterms:modified>
</cp:coreProperties>
</file>