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7" r:id="rId5"/>
    <p:sldId id="259"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0C7D-7A06-DC57-BE6E-167FD5E6E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30221-5A91-E96B-9651-7D6FCBB54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717C4-9319-2BDB-293F-3A1E1639A0AD}"/>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5" name="Footer Placeholder 4">
            <a:extLst>
              <a:ext uri="{FF2B5EF4-FFF2-40B4-BE49-F238E27FC236}">
                <a16:creationId xmlns:a16="http://schemas.microsoft.com/office/drawing/2014/main" id="{1752E15A-E650-6F72-6A2C-95F79B878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5D144-0A3B-D4AF-7FF3-19BECC4E1AA1}"/>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224484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01F-C10A-7DDA-CF13-5D7155DFC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A99EBA-3BBA-35D5-B973-D1054A935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9E97B-B48C-3F19-F85B-02F31AC276A2}"/>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5" name="Footer Placeholder 4">
            <a:extLst>
              <a:ext uri="{FF2B5EF4-FFF2-40B4-BE49-F238E27FC236}">
                <a16:creationId xmlns:a16="http://schemas.microsoft.com/office/drawing/2014/main" id="{78750CFC-E301-2180-8212-23073CC6A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5CB78-FF57-818A-2F26-DBEEC56B1332}"/>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3595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34398-63AE-A137-F1F8-D9C41A719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FDC69F-AE6A-675E-9E17-0FA756425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9D556-99FA-28D3-9886-93ECABF113E9}"/>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5" name="Footer Placeholder 4">
            <a:extLst>
              <a:ext uri="{FF2B5EF4-FFF2-40B4-BE49-F238E27FC236}">
                <a16:creationId xmlns:a16="http://schemas.microsoft.com/office/drawing/2014/main" id="{6166A26E-4F22-620A-2928-F175503EF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466D-C248-BAC8-1AA2-5E091464F295}"/>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9663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B59-AF90-6E1A-38D1-C1AC3B043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A1407-7A9C-1E0A-635B-11118F1E9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E338-76ED-D025-48E8-89365DD86AB6}"/>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5" name="Footer Placeholder 4">
            <a:extLst>
              <a:ext uri="{FF2B5EF4-FFF2-40B4-BE49-F238E27FC236}">
                <a16:creationId xmlns:a16="http://schemas.microsoft.com/office/drawing/2014/main" id="{9D514472-78BC-B34F-EFDD-A61906B19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5DF01-888F-866C-C2C5-67F6E16685A8}"/>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4167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3273-19D5-8488-6815-F1F9A9FF8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CC1DC-F747-2651-0B97-CA9146ED99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065E3-F4B2-2576-453B-8AD784A0CEAD}"/>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5" name="Footer Placeholder 4">
            <a:extLst>
              <a:ext uri="{FF2B5EF4-FFF2-40B4-BE49-F238E27FC236}">
                <a16:creationId xmlns:a16="http://schemas.microsoft.com/office/drawing/2014/main" id="{7630C5CC-B97A-6E85-CDDA-390CF08D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2C16A-AA8F-6399-DB9F-623E6ADCCD68}"/>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92156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8171-D743-C6FA-3302-D497254E1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7BC6B-669E-0DAF-9FDF-B9121AA81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7C26B-F2AB-19FB-991E-7476341FC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E79F1-FF53-4735-8218-97FCE1B13C06}"/>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6" name="Footer Placeholder 5">
            <a:extLst>
              <a:ext uri="{FF2B5EF4-FFF2-40B4-BE49-F238E27FC236}">
                <a16:creationId xmlns:a16="http://schemas.microsoft.com/office/drawing/2014/main" id="{BFA5B6E7-EC18-7FDA-5F95-52AB006A1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E578-97E7-5A4D-F16C-A684ED99B14B}"/>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80972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D044-DD05-D630-A811-C3DBBC157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C3E7D-47EF-6705-A4EF-0FC9D189D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9E920-A0F7-8384-8739-C8F83E411E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5D214-1763-7335-370E-C47A7A51B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7C089-AA5E-E835-D505-1F2C94942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A6280D-0E67-771F-D877-DEE0B1DD9B82}"/>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8" name="Footer Placeholder 7">
            <a:extLst>
              <a:ext uri="{FF2B5EF4-FFF2-40B4-BE49-F238E27FC236}">
                <a16:creationId xmlns:a16="http://schemas.microsoft.com/office/drawing/2014/main" id="{5BD75F71-BE9A-22BF-53FC-09B4463D20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845C46-7846-9479-767E-0ADE3B067A00}"/>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360746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39AC-B190-A463-9B55-2FEB0C16F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0E002-6E4A-EF1A-43DD-8354E7D9E2F9}"/>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4" name="Footer Placeholder 3">
            <a:extLst>
              <a:ext uri="{FF2B5EF4-FFF2-40B4-BE49-F238E27FC236}">
                <a16:creationId xmlns:a16="http://schemas.microsoft.com/office/drawing/2014/main" id="{91722DB1-4B23-E1EA-6DB4-7249382EB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BFD27-1534-23F1-128C-548D19777315}"/>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81610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BC986-132E-9705-131E-D5AD5F2D6232}"/>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3" name="Footer Placeholder 2">
            <a:extLst>
              <a:ext uri="{FF2B5EF4-FFF2-40B4-BE49-F238E27FC236}">
                <a16:creationId xmlns:a16="http://schemas.microsoft.com/office/drawing/2014/main" id="{16F59B43-E45A-C699-5C80-6684D5E47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92270-148B-707D-45CA-E70EAFB3A2F7}"/>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40074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F435-1BD5-209A-556C-9DEC28DE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5096FC-BCF5-3094-1817-9DA351B78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D1F4E-7137-8567-9F57-A459E17D8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DB041-3376-9D7C-ACAF-FED1C148EA37}"/>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6" name="Footer Placeholder 5">
            <a:extLst>
              <a:ext uri="{FF2B5EF4-FFF2-40B4-BE49-F238E27FC236}">
                <a16:creationId xmlns:a16="http://schemas.microsoft.com/office/drawing/2014/main" id="{8F379439-9B88-644B-6B3D-812129370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FB105-474E-391D-9A70-461F8259769A}"/>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39901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A332-06BB-942D-9F24-1F0CCDCEE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35DBC-0887-7117-E076-B433D2FB6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6CD64-3986-88DE-CECD-A6156D886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F9D2D-D25B-38B3-9DB1-2C26941E8F1E}"/>
              </a:ext>
            </a:extLst>
          </p:cNvPr>
          <p:cNvSpPr>
            <a:spLocks noGrp="1"/>
          </p:cNvSpPr>
          <p:nvPr>
            <p:ph type="dt" sz="half" idx="10"/>
          </p:nvPr>
        </p:nvSpPr>
        <p:spPr/>
        <p:txBody>
          <a:bodyPr/>
          <a:lstStyle/>
          <a:p>
            <a:fld id="{A8B5F09A-E2D7-45E3-B01B-704081763737}" type="datetimeFigureOut">
              <a:rPr lang="en-US" smtClean="0"/>
              <a:t>2/17/2025</a:t>
            </a:fld>
            <a:endParaRPr lang="en-US"/>
          </a:p>
        </p:txBody>
      </p:sp>
      <p:sp>
        <p:nvSpPr>
          <p:cNvPr id="6" name="Footer Placeholder 5">
            <a:extLst>
              <a:ext uri="{FF2B5EF4-FFF2-40B4-BE49-F238E27FC236}">
                <a16:creationId xmlns:a16="http://schemas.microsoft.com/office/drawing/2014/main" id="{A89F1A70-A8DE-1084-506A-5BEA1D7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E41AB-65AE-5FA5-DAA4-E73B61E35F6D}"/>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80107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9F80-C0E5-E7DC-5BF3-AD99539C1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032F0-F8FB-09EB-82C6-B14DBECFF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F6323-7376-A0F2-A452-3624CFE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5F09A-E2D7-45E3-B01B-704081763737}" type="datetimeFigureOut">
              <a:rPr lang="en-US" smtClean="0"/>
              <a:t>2/17/2025</a:t>
            </a:fld>
            <a:endParaRPr lang="en-US"/>
          </a:p>
        </p:txBody>
      </p:sp>
      <p:sp>
        <p:nvSpPr>
          <p:cNvPr id="5" name="Footer Placeholder 4">
            <a:extLst>
              <a:ext uri="{FF2B5EF4-FFF2-40B4-BE49-F238E27FC236}">
                <a16:creationId xmlns:a16="http://schemas.microsoft.com/office/drawing/2014/main" id="{78A574E8-FD0F-DE99-896E-868B1994A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5E0E9E-DD08-F083-E074-04C67211F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990697-7EE4-471D-B9A8-6485717DD2C4}" type="slidenum">
              <a:rPr lang="en-US" smtClean="0"/>
              <a:t>‹#›</a:t>
            </a:fld>
            <a:endParaRPr lang="en-US"/>
          </a:p>
        </p:txBody>
      </p:sp>
    </p:spTree>
    <p:extLst>
      <p:ext uri="{BB962C8B-B14F-4D97-AF65-F5344CB8AC3E}">
        <p14:creationId xmlns:p14="http://schemas.microsoft.com/office/powerpoint/2010/main" val="138129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32E3-A9F3-38BC-BD42-9E9021D6C78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399ED63-F7C1-2839-BC07-80EA5B93716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5158C403-A9D6-0F7B-FD12-8559E3359A91}"/>
              </a:ext>
            </a:extLst>
          </p:cNvPr>
          <p:cNvPicPr>
            <a:picLocks noChangeAspect="1"/>
          </p:cNvPicPr>
          <p:nvPr/>
        </p:nvPicPr>
        <p:blipFill>
          <a:blip r:embed="rId2"/>
          <a:stretch>
            <a:fillRect/>
          </a:stretch>
        </p:blipFill>
        <p:spPr>
          <a:xfrm>
            <a:off x="170623" y="66205"/>
            <a:ext cx="11850754" cy="6725589"/>
          </a:xfrm>
          <a:prstGeom prst="rect">
            <a:avLst/>
          </a:prstGeom>
        </p:spPr>
      </p:pic>
    </p:spTree>
    <p:extLst>
      <p:ext uri="{BB962C8B-B14F-4D97-AF65-F5344CB8AC3E}">
        <p14:creationId xmlns:p14="http://schemas.microsoft.com/office/powerpoint/2010/main" val="75954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4A334-EB37-3CFD-45B7-B55AE3B9F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A8129-C2A6-7652-3207-2783BF51EF7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673F40B-D7C8-4F29-2ACD-A27FE10FE25D}"/>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58EE955-44D1-42BC-DE2E-384C8215B784}"/>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C0198418-9BD4-474D-BB25-D44DB3A7882B}"/>
              </a:ext>
            </a:extLst>
          </p:cNvPr>
          <p:cNvPicPr>
            <a:picLocks noChangeAspect="1"/>
          </p:cNvPicPr>
          <p:nvPr/>
        </p:nvPicPr>
        <p:blipFill>
          <a:blip r:embed="rId3"/>
          <a:stretch>
            <a:fillRect/>
          </a:stretch>
        </p:blipFill>
        <p:spPr>
          <a:xfrm>
            <a:off x="180149" y="66205"/>
            <a:ext cx="11831701" cy="6725589"/>
          </a:xfrm>
          <a:prstGeom prst="rect">
            <a:avLst/>
          </a:prstGeom>
        </p:spPr>
      </p:pic>
      <p:pic>
        <p:nvPicPr>
          <p:cNvPr id="8" name="Picture 7">
            <a:extLst>
              <a:ext uri="{FF2B5EF4-FFF2-40B4-BE49-F238E27FC236}">
                <a16:creationId xmlns:a16="http://schemas.microsoft.com/office/drawing/2014/main" id="{4F017B0C-37D7-44A8-B14B-0ADB1C86095E}"/>
              </a:ext>
            </a:extLst>
          </p:cNvPr>
          <p:cNvPicPr>
            <a:picLocks noChangeAspect="1"/>
          </p:cNvPicPr>
          <p:nvPr/>
        </p:nvPicPr>
        <p:blipFill>
          <a:blip r:embed="rId4"/>
          <a:stretch>
            <a:fillRect/>
          </a:stretch>
        </p:blipFill>
        <p:spPr>
          <a:xfrm>
            <a:off x="232544" y="118600"/>
            <a:ext cx="11959456" cy="6620799"/>
          </a:xfrm>
          <a:prstGeom prst="rect">
            <a:avLst/>
          </a:prstGeom>
        </p:spPr>
      </p:pic>
    </p:spTree>
    <p:extLst>
      <p:ext uri="{BB962C8B-B14F-4D97-AF65-F5344CB8AC3E}">
        <p14:creationId xmlns:p14="http://schemas.microsoft.com/office/powerpoint/2010/main" val="192835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F494B-D75B-F83F-88B2-0699D2F32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B46CB-9CAB-976D-2361-247CEB082F7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ACCF823-E52E-F54F-7BA2-95FC1DC56686}"/>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8E4EF06A-025F-CE6B-FBC1-98B450334FB7}"/>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16588E1A-6861-8D19-0D50-689CCEBBA29B}"/>
              </a:ext>
            </a:extLst>
          </p:cNvPr>
          <p:cNvPicPr>
            <a:picLocks noChangeAspect="1"/>
          </p:cNvPicPr>
          <p:nvPr/>
        </p:nvPicPr>
        <p:blipFill>
          <a:blip r:embed="rId3"/>
          <a:stretch>
            <a:fillRect/>
          </a:stretch>
        </p:blipFill>
        <p:spPr>
          <a:xfrm>
            <a:off x="180149" y="66205"/>
            <a:ext cx="11831701" cy="6725589"/>
          </a:xfrm>
          <a:prstGeom prst="rect">
            <a:avLst/>
          </a:prstGeom>
        </p:spPr>
      </p:pic>
    </p:spTree>
    <p:extLst>
      <p:ext uri="{BB962C8B-B14F-4D97-AF65-F5344CB8AC3E}">
        <p14:creationId xmlns:p14="http://schemas.microsoft.com/office/powerpoint/2010/main" val="40596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CA60-E91D-0A1F-7B3F-26A81CE5A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696C4-8C14-9EB5-9379-5BB85D3D38E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5B10AFB-2F4A-720B-383D-240D8E8F328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C20682F-5B08-3A66-DA0E-082A0F162DC7}"/>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69295F08-AA7A-642D-5C59-CD3340CB6B1E}"/>
              </a:ext>
            </a:extLst>
          </p:cNvPr>
          <p:cNvPicPr>
            <a:picLocks noChangeAspect="1"/>
          </p:cNvPicPr>
          <p:nvPr/>
        </p:nvPicPr>
        <p:blipFill>
          <a:blip r:embed="rId3"/>
          <a:stretch>
            <a:fillRect/>
          </a:stretch>
        </p:blipFill>
        <p:spPr>
          <a:xfrm>
            <a:off x="170623" y="80495"/>
            <a:ext cx="11850754" cy="6697010"/>
          </a:xfrm>
          <a:prstGeom prst="rect">
            <a:avLst/>
          </a:prstGeom>
        </p:spPr>
      </p:pic>
    </p:spTree>
    <p:extLst>
      <p:ext uri="{BB962C8B-B14F-4D97-AF65-F5344CB8AC3E}">
        <p14:creationId xmlns:p14="http://schemas.microsoft.com/office/powerpoint/2010/main" val="345960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D078E-13D5-13A0-5D90-319B12BC6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D3276-AF9E-D092-44B7-8D1E0C478F6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0C8F2ED-BB0D-E0D5-9245-FD665A6428E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5CDCCB5-DE5D-CAC3-F84C-BB1E539367C3}"/>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62A6BDC3-532B-ECC7-8DB2-12F3DBD300B9}"/>
              </a:ext>
            </a:extLst>
          </p:cNvPr>
          <p:cNvPicPr>
            <a:picLocks noChangeAspect="1"/>
          </p:cNvPicPr>
          <p:nvPr/>
        </p:nvPicPr>
        <p:blipFill>
          <a:blip r:embed="rId3"/>
          <a:stretch>
            <a:fillRect/>
          </a:stretch>
        </p:blipFill>
        <p:spPr>
          <a:xfrm>
            <a:off x="170623" y="80495"/>
            <a:ext cx="11850754" cy="6697010"/>
          </a:xfrm>
          <a:prstGeom prst="rect">
            <a:avLst/>
          </a:prstGeom>
        </p:spPr>
      </p:pic>
      <p:pic>
        <p:nvPicPr>
          <p:cNvPr id="7" name="Picture 6">
            <a:extLst>
              <a:ext uri="{FF2B5EF4-FFF2-40B4-BE49-F238E27FC236}">
                <a16:creationId xmlns:a16="http://schemas.microsoft.com/office/drawing/2014/main" id="{1B5D3A43-2935-ACFC-4D00-A4352B5A4836}"/>
              </a:ext>
            </a:extLst>
          </p:cNvPr>
          <p:cNvPicPr>
            <a:picLocks noChangeAspect="1"/>
          </p:cNvPicPr>
          <p:nvPr/>
        </p:nvPicPr>
        <p:blipFill>
          <a:blip r:embed="rId4"/>
          <a:stretch>
            <a:fillRect/>
          </a:stretch>
        </p:blipFill>
        <p:spPr>
          <a:xfrm>
            <a:off x="165860" y="75732"/>
            <a:ext cx="11860280" cy="6706536"/>
          </a:xfrm>
          <a:prstGeom prst="rect">
            <a:avLst/>
          </a:prstGeom>
        </p:spPr>
      </p:pic>
    </p:spTree>
    <p:extLst>
      <p:ext uri="{BB962C8B-B14F-4D97-AF65-F5344CB8AC3E}">
        <p14:creationId xmlns:p14="http://schemas.microsoft.com/office/powerpoint/2010/main" val="38950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F1A0BE58-FAE2-6213-27E8-92C168614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3B594-8FFC-E39C-3532-55C2DBC40B8D}"/>
              </a:ext>
            </a:extLst>
          </p:cNvPr>
          <p:cNvSpPr>
            <a:spLocks noGrp="1"/>
          </p:cNvSpPr>
          <p:nvPr>
            <p:ph type="ctrTitle"/>
          </p:nvPr>
        </p:nvSpPr>
        <p:spPr>
          <a:xfrm>
            <a:off x="1632156" y="1791110"/>
            <a:ext cx="9144000" cy="2387600"/>
          </a:xfrm>
        </p:spPr>
        <p:txBody>
          <a:bodyPr>
            <a:noAutofit/>
          </a:bodyPr>
          <a:lstStyle/>
          <a:p>
            <a:pPr algn="l"/>
            <a:r>
              <a:rPr lang="en-US" sz="1800" b="1" dirty="0">
                <a:highlight>
                  <a:srgbClr val="FFFF00"/>
                </a:highlight>
              </a:rPr>
              <a:t>Configure the manager node in </a:t>
            </a:r>
            <a:r>
              <a:rPr lang="en-US" sz="1800" b="1" dirty="0" err="1">
                <a:highlight>
                  <a:srgbClr val="FFFF00"/>
                </a:highlight>
              </a:rPr>
              <a:t>server.conf</a:t>
            </a:r>
            <a:br>
              <a:rPr lang="en-US" sz="1800" dirty="0"/>
            </a:br>
            <a:r>
              <a:rPr lang="en-US" sz="1200" dirty="0"/>
              <a:t>Enable the manager node</a:t>
            </a:r>
            <a:br>
              <a:rPr lang="en-US" sz="1200" dirty="0"/>
            </a:br>
            <a:r>
              <a:rPr lang="en-US" sz="1200" dirty="0"/>
              <a:t>The following example shows the basic settings that you configure when enabling a manager node. </a:t>
            </a:r>
            <a:br>
              <a:rPr lang="en-US" sz="1200" dirty="0"/>
            </a:br>
            <a:br>
              <a:rPr lang="en-US" sz="1200" dirty="0"/>
            </a:br>
            <a:r>
              <a:rPr lang="en-US" sz="1200" dirty="0"/>
              <a:t>[clustering]</a:t>
            </a:r>
            <a:br>
              <a:rPr lang="en-US" sz="1200" dirty="0"/>
            </a:br>
            <a:r>
              <a:rPr lang="en-US" sz="1200" dirty="0"/>
              <a:t>mode = manager</a:t>
            </a:r>
            <a:br>
              <a:rPr lang="en-US" sz="1200" dirty="0"/>
            </a:br>
            <a:r>
              <a:rPr lang="en-US" sz="1200" dirty="0" err="1"/>
              <a:t>replication_factor</a:t>
            </a:r>
            <a:r>
              <a:rPr lang="en-US" sz="1200" dirty="0"/>
              <a:t> = 2</a:t>
            </a:r>
            <a:br>
              <a:rPr lang="en-US" sz="1200" dirty="0"/>
            </a:br>
            <a:r>
              <a:rPr lang="en-US" sz="1200" dirty="0" err="1"/>
              <a:t>search_factor</a:t>
            </a:r>
            <a:r>
              <a:rPr lang="en-US" sz="1200" dirty="0"/>
              <a:t> = 2</a:t>
            </a:r>
            <a:br>
              <a:rPr lang="en-US" sz="1200" dirty="0"/>
            </a:br>
            <a:r>
              <a:rPr lang="en-US" sz="1200" dirty="0"/>
              <a:t>pass4SymmKey = whatever</a:t>
            </a:r>
            <a:br>
              <a:rPr lang="en-US" sz="1200" dirty="0"/>
            </a:br>
            <a:r>
              <a:rPr lang="en-US" sz="1200" dirty="0" err="1"/>
              <a:t>cluster_label</a:t>
            </a:r>
            <a:r>
              <a:rPr lang="en-US" sz="1200" dirty="0"/>
              <a:t> = cluster1</a:t>
            </a:r>
            <a:br>
              <a:rPr lang="en-US" sz="1800" dirty="0"/>
            </a:br>
            <a:br>
              <a:rPr lang="en-US" sz="1800" dirty="0">
                <a:highlight>
                  <a:srgbClr val="FFFF00"/>
                </a:highlight>
              </a:rPr>
            </a:br>
            <a:r>
              <a:rPr lang="en-US" sz="1800" dirty="0">
                <a:highlight>
                  <a:srgbClr val="FFFF00"/>
                </a:highlight>
              </a:rPr>
              <a:t>OR you can run the below command at cli on all your indexers</a:t>
            </a:r>
            <a:br>
              <a:rPr lang="en-US" sz="1800" dirty="0"/>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endParaRPr lang="en-US" sz="2800" dirty="0"/>
          </a:p>
        </p:txBody>
      </p:sp>
      <p:sp>
        <p:nvSpPr>
          <p:cNvPr id="5" name="Rectangle 4">
            <a:extLst>
              <a:ext uri="{FF2B5EF4-FFF2-40B4-BE49-F238E27FC236}">
                <a16:creationId xmlns:a16="http://schemas.microsoft.com/office/drawing/2014/main" id="{F08EC3BD-AAEB-3DCB-A50B-B8A1A1C76DFB}"/>
              </a:ext>
            </a:extLst>
          </p:cNvPr>
          <p:cNvSpPr>
            <a:spLocks noChangeArrowheads="1"/>
          </p:cNvSpPr>
          <p:nvPr/>
        </p:nvSpPr>
        <p:spPr bwMode="auto">
          <a:xfrm>
            <a:off x="1415844" y="3209516"/>
            <a:ext cx="9851596" cy="3200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6348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C1724"/>
                </a:solidFill>
                <a:effectLst/>
                <a:latin typeface="proxima_nova"/>
              </a:rPr>
              <a:t>Enable the manager node</a:t>
            </a:r>
            <a:endParaRPr kumimoji="0" lang="en-US" altLang="en-US" sz="4400" b="1" i="0" u="none" strike="noStrike" cap="none" normalizeH="0" baseline="0" dirty="0">
              <a:ln>
                <a:noFill/>
              </a:ln>
              <a:solidFill>
                <a:srgbClr val="2D2D2D"/>
              </a:solidFill>
              <a:effectLst/>
              <a:latin typeface="proxima_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The following example shows the basic settings that you typically configure when enabling a manager node. The configuration attributes correspond to fields on the </a:t>
            </a:r>
            <a:r>
              <a:rPr kumimoji="0" lang="en-US" altLang="en-US" sz="1600" b="1" i="0" u="none" strike="noStrike" cap="none" normalizeH="0" baseline="0" dirty="0">
                <a:ln>
                  <a:noFill/>
                </a:ln>
                <a:solidFill>
                  <a:srgbClr val="000000"/>
                </a:solidFill>
                <a:effectLst/>
                <a:latin typeface="proxima_nova"/>
              </a:rPr>
              <a:t>Enable clustering</a:t>
            </a:r>
            <a:r>
              <a:rPr kumimoji="0" lang="en-US" altLang="en-US" sz="1600" b="0" i="0" u="none" strike="noStrike" cap="none" normalizeH="0" baseline="0" dirty="0">
                <a:ln>
                  <a:noFill/>
                </a:ln>
                <a:solidFill>
                  <a:srgbClr val="000000"/>
                </a:solidFill>
                <a:effectLst/>
                <a:latin typeface="proxima_nova"/>
              </a:rPr>
              <a:t> page of Splunk Web.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splunk</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edit cluster-config -mode manager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replication_factor</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4 -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search_factor</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3 -secret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your_key</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cluster_label</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cluster1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splunk</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restart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The </a:t>
            </a:r>
            <a:r>
              <a:rPr kumimoji="0" lang="en-US" altLang="en-US" sz="1400" b="0" i="0" u="none" strike="noStrike" cap="none" normalizeH="0" baseline="0" dirty="0">
                <a:ln>
                  <a:noFill/>
                </a:ln>
                <a:solidFill>
                  <a:srgbClr val="222222"/>
                </a:solidFill>
                <a:effectLst/>
                <a:latin typeface="Menlo"/>
              </a:rPr>
              <a:t>-secret</a:t>
            </a:r>
            <a:r>
              <a:rPr kumimoji="0" lang="en-US" altLang="en-US" sz="1600" b="0" i="0" u="none" strike="noStrike" cap="none" normalizeH="0" baseline="0" dirty="0">
                <a:ln>
                  <a:noFill/>
                </a:ln>
                <a:solidFill>
                  <a:srgbClr val="000000"/>
                </a:solidFill>
                <a:effectLst/>
                <a:latin typeface="proxima_nova"/>
              </a:rPr>
              <a:t> flag modifies the </a:t>
            </a:r>
            <a:r>
              <a:rPr kumimoji="0" lang="en-US" altLang="en-US" sz="1400" b="0" i="0" u="none" strike="noStrike" cap="none" normalizeH="0" baseline="0" dirty="0">
                <a:ln>
                  <a:noFill/>
                </a:ln>
                <a:solidFill>
                  <a:srgbClr val="222222"/>
                </a:solidFill>
                <a:effectLst/>
                <a:latin typeface="Menlo"/>
              </a:rPr>
              <a:t>pass4SymmKey</a:t>
            </a:r>
            <a:r>
              <a:rPr kumimoji="0" lang="en-US" altLang="en-US" sz="1600" b="0" i="0" u="none" strike="noStrike" cap="none" normalizeH="0" baseline="0" dirty="0">
                <a:ln>
                  <a:noFill/>
                </a:ln>
                <a:solidFill>
                  <a:srgbClr val="000000"/>
                </a:solidFill>
                <a:effectLst/>
                <a:latin typeface="proxima_nova"/>
              </a:rPr>
              <a:t> setting in the </a:t>
            </a:r>
            <a:r>
              <a:rPr kumimoji="0" lang="en-US" altLang="en-US" sz="1400" b="0" i="0" u="none" strike="noStrike" cap="none" normalizeH="0" baseline="0" dirty="0">
                <a:ln>
                  <a:noFill/>
                </a:ln>
                <a:solidFill>
                  <a:srgbClr val="222222"/>
                </a:solidFill>
                <a:effectLst/>
                <a:latin typeface="Menlo"/>
              </a:rPr>
              <a:t>[clustering]</a:t>
            </a:r>
            <a:r>
              <a:rPr kumimoji="0" lang="en-US" altLang="en-US" sz="1600" b="0" i="0" u="none" strike="noStrike" cap="none" normalizeH="0" baseline="0" dirty="0">
                <a:ln>
                  <a:noFill/>
                </a:ln>
                <a:solidFill>
                  <a:srgbClr val="000000"/>
                </a:solidFill>
                <a:effectLst/>
                <a:latin typeface="proxima_nova"/>
              </a:rPr>
              <a:t> stanza of </a:t>
            </a:r>
            <a:r>
              <a:rPr kumimoji="0" lang="en-US" altLang="en-US" sz="1400" b="0" i="0" u="none" strike="noStrike" cap="none" normalizeH="0" baseline="0" dirty="0" err="1">
                <a:ln>
                  <a:noFill/>
                </a:ln>
                <a:solidFill>
                  <a:srgbClr val="222222"/>
                </a:solidFill>
                <a:effectLst/>
                <a:latin typeface="Menlo"/>
              </a:rPr>
              <a:t>server.conf</a:t>
            </a:r>
            <a:r>
              <a:rPr kumimoji="0" lang="en-US" altLang="en-US" sz="1600" b="0" i="0" u="none" strike="noStrike" cap="none" normalizeH="0" baseline="0" dirty="0">
                <a:ln>
                  <a:noFill/>
                </a:ln>
                <a:solidFill>
                  <a:srgbClr val="000000"/>
                </a:solidFill>
                <a:effectLst/>
                <a:latin typeface="proxima_nova"/>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When the manager node starts up for the first time, it will block indexing on the peers until you enable and restart the full replication factor number of peers. Do not restart the manager while it is waiting for the peers to join the cluster. If you do, you will need to restart the peers a second time.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370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B5BDF-B7FE-782A-A247-65C923B73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6C999-DF78-9CE6-E087-81E09A0D2F6F}"/>
              </a:ext>
            </a:extLst>
          </p:cNvPr>
          <p:cNvSpPr>
            <a:spLocks noGrp="1"/>
          </p:cNvSpPr>
          <p:nvPr>
            <p:ph type="ctrTitle"/>
          </p:nvPr>
        </p:nvSpPr>
        <p:spPr>
          <a:xfrm>
            <a:off x="1445343" y="5545844"/>
            <a:ext cx="9144000" cy="2387600"/>
          </a:xfrm>
        </p:spPr>
        <p:txBody>
          <a:bodyPr>
            <a:noAutofit/>
          </a:bodyPr>
          <a:lstStyle/>
          <a:p>
            <a:pPr marL="0" marR="0" algn="l">
              <a:lnSpc>
                <a:spcPct val="115000"/>
              </a:lnSpc>
              <a:spcAft>
                <a:spcPts val="800"/>
              </a:spcAft>
            </a:pPr>
            <a:r>
              <a:rPr lang="en-US" sz="14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Configure peer nodes with </a:t>
            </a:r>
            <a:r>
              <a:rPr lang="en-US" sz="14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server.conf</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Prerequisites</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Before reading this topic, see Configure the indexer cluster with </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server.conf</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Enable a peer node</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The following example shows the basic settings that you must configure when enabling a peer node on all your </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indexrs</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replication_port</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://9887]</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[clustering]</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manager_uri</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 https://10.152.31.202:8089</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mode = peer</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pass4SymmKey = whatever</a:t>
            </a: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dirty="0">
                <a:highlight>
                  <a:srgbClr val="FFFF00"/>
                </a:highlight>
              </a:rPr>
            </a:br>
            <a:r>
              <a:rPr lang="en-US" sz="1400" dirty="0">
                <a:highlight>
                  <a:srgbClr val="FFFF00"/>
                </a:highlight>
              </a:rPr>
              <a:t>OR you can run the below command at cli on all your indexers</a:t>
            </a: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To enable an instance as a peer node, set mode to "peer". You also need to specify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manager_uri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which specifies the cluster's manager node, and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replication_port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 addition, you must specify the cluster-wide security key (secret):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&gt;&gt;./</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splunk</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edit cluster-config -mode peer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manager_uri</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https://10.160.31.200:8089 -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replication_port</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9887 -secret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your_key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&gt;&gt;</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splunk</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restart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dirty="0"/>
            </a:br>
            <a:endParaRPr lang="en-US" sz="1800" dirty="0"/>
          </a:p>
        </p:txBody>
      </p:sp>
    </p:spTree>
    <p:extLst>
      <p:ext uri="{BB962C8B-B14F-4D97-AF65-F5344CB8AC3E}">
        <p14:creationId xmlns:p14="http://schemas.microsoft.com/office/powerpoint/2010/main" val="26456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7266FC5A-026D-995D-37D5-F91F670D1F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66A9B-59DA-67F1-3CC4-AF0B0840DB15}"/>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spTree>
    <p:extLst>
      <p:ext uri="{BB962C8B-B14F-4D97-AF65-F5344CB8AC3E}">
        <p14:creationId xmlns:p14="http://schemas.microsoft.com/office/powerpoint/2010/main" val="3145936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439</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Menlo</vt:lpstr>
      <vt:lpstr>proxima_nova</vt:lpstr>
      <vt:lpstr>Office Theme</vt:lpstr>
      <vt:lpstr>PowerPoint Presentation</vt:lpstr>
      <vt:lpstr>PowerPoint Presentation</vt:lpstr>
      <vt:lpstr>PowerPoint Presentation</vt:lpstr>
      <vt:lpstr>PowerPoint Presentation</vt:lpstr>
      <vt:lpstr>PowerPoint Presentation</vt:lpstr>
      <vt:lpstr>Configure the manager node in server.conf Enable the manager node The following example shows the basic settings that you configure when enabling a manager node.   [clustering] mode = manager replication_factor = 2 search_factor = 2 pass4SymmKey = whatever cluster_label = cluster1  OR you can run the below command at cli on all your indexers    </vt:lpstr>
      <vt:lpstr>Configure peer nodes with server.conf Prerequisites Before reading this topic, see Configure the indexer cluster with server.conf Enable a peer node The following example shows the basic settings that you must configure when enabling a peer node on all your indexrs.    [replication_port://9887] [clustering] manager_uri = https://10.152.31.202:8089 mode = peer pass4SymmKey = whatever   OR you can run the below command at cli on all your indexers To enable an instance as a peer node, set mode to "peer". You also need to specify manager_uri, which specifies the cluster's manager node, and replication_port. In addition, you must specify the cluster-wide security key (secret):   &gt;&gt;./splunk edit cluster-config -mode peer -manager_uri https://10.160.31.200:8089 -replication_port 9887 -secret your_key   &gt;&gt;splunk restart      </vt:lpstr>
      <vt:lpstr>   OR you can configure the indexer clustering through splunkweb https://www.linkedin.com/pulse/how-create-indexer-cluster-splunk-under-10-mins-splunk-mania/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KORANKYE</dc:creator>
  <cp:lastModifiedBy>CHARLES KORANKYE</cp:lastModifiedBy>
  <cp:revision>2</cp:revision>
  <dcterms:created xsi:type="dcterms:W3CDTF">2025-02-17T18:07:55Z</dcterms:created>
  <dcterms:modified xsi:type="dcterms:W3CDTF">2025-02-17T19:41:02Z</dcterms:modified>
</cp:coreProperties>
</file>