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3474EF9-A2DE-46E0-A298-3C7B32941B6C}">
  <a:tblStyle styleId="{73474EF9-A2DE-46E0-A298-3C7B32941B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5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4.xml"/><Relationship Id="rId21" Type="http://schemas.openxmlformats.org/officeDocument/2006/relationships/font" Target="fonts/ProximaNova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703a85a5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703a85a5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703a85a5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703a85a5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703a85a5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703a85a5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703a85a5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703a85a5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5637eb88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5637eb88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5637eb88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5637eb88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5637eb88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5637eb88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5637eb88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5637eb88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5637eb88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5637eb88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703a85a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703a85a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703a85a5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703a85a5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703a85a5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703a85a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5" name="Google Shape;55;p12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{73474EF9-A2DE-46E0-A298-3C7B32941B6C}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kaggle.com/stefanoleone992/mutual-funds-and-etfs?select=MutualFunds.csv" TargetMode="External"/><Relationship Id="rId4" Type="http://schemas.openxmlformats.org/officeDocument/2006/relationships/hyperlink" Target="https://www.investopedia.com/terms/i/investment-fund.as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2.jp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DSE 1002 Final Project Presentation</a:t>
            </a:r>
            <a:endParaRPr sz="3900"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510450" y="3182334"/>
            <a:ext cx="8123100" cy="10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Bernardo Santos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12/15/2021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Findings: Qualitative Variable</a:t>
            </a:r>
            <a:endParaRPr/>
          </a:p>
        </p:txBody>
      </p:sp>
      <p:graphicFrame>
        <p:nvGraphicFramePr>
          <p:cNvPr id="140" name="Google Shape;140;p22"/>
          <p:cNvGraphicFramePr/>
          <p:nvPr/>
        </p:nvGraphicFramePr>
        <p:xfrm>
          <a:off x="42115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{73474EF9-A2DE-46E0-A298-3C7B32941B6C}</a:tableStyleId>
              </a:tblPr>
              <a:tblGrid>
                <a:gridCol w="1076600"/>
                <a:gridCol w="1076600"/>
              </a:tblGrid>
              <a:tr h="25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Model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Accuracy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25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Random Forest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97.97%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</a:tr>
              <a:tr h="25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KNN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95.69%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7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Classification Tree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94.89%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7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Multiple Logistic Regression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94.10%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25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Naive Bayes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91.03%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Null Model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87.05%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1" name="Google Shape;141;p22"/>
          <p:cNvSpPr txBox="1"/>
          <p:nvPr/>
        </p:nvSpPr>
        <p:spPr>
          <a:xfrm>
            <a:off x="2906800" y="1159100"/>
            <a:ext cx="5849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➔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Differently from the previous part, this time the null model set the bar high with accuracy of 87.05%.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➔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Even so, all the models built managed to beat the null model by at least 4%.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➔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Again, the Random Forest model stood out with an accuracy of 97.97%, while the rest of the models stayed between 91% and 95%.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4985" y="3292525"/>
            <a:ext cx="3571515" cy="15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479950" y="3893850"/>
            <a:ext cx="4627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➔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Random Forest model was built with </a:t>
            </a:r>
            <a:r>
              <a:rPr b="1" i="1" lang="en">
                <a:latin typeface="Proxima Nova"/>
                <a:ea typeface="Proxima Nova"/>
                <a:cs typeface="Proxima Nova"/>
                <a:sym typeface="Proxima Nova"/>
              </a:rPr>
              <a:t>ntree=200</a:t>
            </a:r>
            <a:r>
              <a:rPr i="1" lang="en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and </a:t>
            </a:r>
            <a:r>
              <a:rPr b="1" i="1" lang="en">
                <a:latin typeface="Proxima Nova"/>
                <a:ea typeface="Proxima Nova"/>
                <a:cs typeface="Proxima Nova"/>
                <a:sym typeface="Proxima Nova"/>
              </a:rPr>
              <a:t>mtry=3.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➔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Only 1 variable that described the sectors allocation.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49" name="Google Shape;149;p2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conclusions can we draw from the results we have encountered?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9176" y="410051"/>
            <a:ext cx="3039700" cy="43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16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699700"/>
            <a:ext cx="8520600" cy="41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Clearly, the Random Forest model is our best ally when trying to predict the returns of a fund after 10 years or if we are predicting if it is higher than a specific threshold.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The best predictors to the return of a fund after 10 years are:</a:t>
            </a:r>
            <a:endParaRPr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◆"/>
            </a:pPr>
            <a:r>
              <a:rPr i="1" lang="en" sz="1500">
                <a:solidFill>
                  <a:schemeClr val="dk1"/>
                </a:solidFill>
              </a:rPr>
              <a:t>return_rating, net_asset_value, size_type, asset_cash, asset_stocks, price_book_ratio, sector_utilities, sector_technology,</a:t>
            </a:r>
            <a:r>
              <a:rPr lang="en" sz="1500">
                <a:solidFill>
                  <a:schemeClr val="dk1"/>
                </a:solidFill>
              </a:rPr>
              <a:t> and </a:t>
            </a:r>
            <a:r>
              <a:rPr i="1" lang="en" sz="1500">
                <a:solidFill>
                  <a:schemeClr val="dk1"/>
                </a:solidFill>
              </a:rPr>
              <a:t>sector_basic_materials.</a:t>
            </a:r>
            <a:endParaRPr i="1" sz="15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All in all, I must say I am happy with the results I have obtained. What I intended to achieve was to find a model (or a group of models) that I could use to predict a fund’s return after 10 years based on a few variables.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 I thought I could use this kind of model at my work, which is an investment bank where we have data about thousands of different investment funds, and we would benefit a lot from correct predictions of these funds’ success (or lack thereof).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2" name="Google Shape;162;p25"/>
          <p:cNvSpPr txBox="1"/>
          <p:nvPr/>
        </p:nvSpPr>
        <p:spPr>
          <a:xfrm>
            <a:off x="434650" y="1195325"/>
            <a:ext cx="8397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 dataset can be found here: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https://www.kaggle.com/stefanoleone992/mutual-funds-and-etfs?select=MutualFunds.csv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On investment funds: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https://www.investopedia.com/terms/i/investment-fund.asp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490250" y="526350"/>
            <a:ext cx="8503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Overview</a:t>
            </a:r>
            <a:endParaRPr sz="3400"/>
          </a:p>
          <a:p>
            <a:pPr indent="-4229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" sz="3400"/>
              <a:t>Motivation</a:t>
            </a:r>
            <a:endParaRPr sz="3400"/>
          </a:p>
          <a:p>
            <a:pPr indent="-4229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" sz="3400"/>
              <a:t>Executive Summary</a:t>
            </a:r>
            <a:endParaRPr sz="3400"/>
          </a:p>
          <a:p>
            <a:pPr indent="-4229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" sz="3400"/>
              <a:t>Data and Approach</a:t>
            </a:r>
            <a:endParaRPr sz="3400"/>
          </a:p>
          <a:p>
            <a:pPr indent="-4229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" sz="3400"/>
              <a:t>Detailed Findings</a:t>
            </a:r>
            <a:endParaRPr sz="3400"/>
          </a:p>
          <a:p>
            <a:pPr indent="-4229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" sz="3400"/>
              <a:t>Conclusions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9525" y="1017724"/>
            <a:ext cx="3001176" cy="11904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311700" y="1017725"/>
            <a:ext cx="36486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 was motivated by my previous work experience in BTG Pactual, the largest investment bank in Latin America. At the bank I worked as an automation intern and had close contact with Machine Learning models used by the bank.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 intended to create models that would be similar to the ones I could use at the bank, where we could use internal data as inputs for the model and generate a trustworthy prediction.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Therefore I used a data set that contained information regarding investment funds (more on the data later).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6088" y="2741825"/>
            <a:ext cx="3180498" cy="19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5">
            <a:alphaModFix/>
          </a:blip>
          <a:srcRect b="9582" l="0" r="4205" t="8650"/>
          <a:stretch/>
        </p:blipFill>
        <p:spPr>
          <a:xfrm>
            <a:off x="8441275" y="1446087"/>
            <a:ext cx="391025" cy="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	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311700" y="1017725"/>
            <a:ext cx="391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Quantitative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Response Variable: The Question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82" name="Google Shape;82;p16"/>
          <p:cNvGraphicFramePr/>
          <p:nvPr/>
        </p:nvGraphicFramePr>
        <p:xfrm>
          <a:off x="4796575" y="1417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{73474EF9-A2DE-46E0-A298-3C7B32941B6C}</a:tableStyleId>
              </a:tblPr>
              <a:tblGrid>
                <a:gridCol w="1119600"/>
                <a:gridCol w="1119600"/>
                <a:gridCol w="1119600"/>
              </a:tblGrid>
              <a:tr h="22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Model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MSE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Accuracy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Random Forest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0.0005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96.44%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Neural Network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5.08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79.05%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Linear Regression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6.12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71.57%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Regression Tree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19.01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78.20%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Null Model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21.86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56.18%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3" name="Google Shape;83;p16"/>
          <p:cNvSpPr txBox="1"/>
          <p:nvPr/>
        </p:nvSpPr>
        <p:spPr>
          <a:xfrm>
            <a:off x="4816675" y="3582400"/>
            <a:ext cx="3318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The Random Forest was by far the most accurate model, with 96.44% of accuracy and 0.0005 for the MSE.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4705250" y="1017725"/>
            <a:ext cx="391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Results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478250" y="1443800"/>
            <a:ext cx="3636600" cy="61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What makes an investment fund get high returns over a period of 10 years?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91750" y="2201775"/>
            <a:ext cx="3609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Is it one single factor? Is it a combination of factors? Is it the way they allocate their resources? Is it the size of the fund?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As a matter of fact, I found out it takes a few factors to make a reliable prediction on the returns of a fund in 10 years, and the Random Forest was the model that understood the data pattern the better.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	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311700" y="1017725"/>
            <a:ext cx="391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Qualitative Response Variable: The Question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93" name="Google Shape;93;p17"/>
          <p:cNvGraphicFramePr/>
          <p:nvPr/>
        </p:nvGraphicFramePr>
        <p:xfrm>
          <a:off x="5356375" y="145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{73474EF9-A2DE-46E0-A298-3C7B32941B6C}</a:tableStyleId>
              </a:tblPr>
              <a:tblGrid>
                <a:gridCol w="1119600"/>
                <a:gridCol w="1119600"/>
              </a:tblGrid>
              <a:tr h="22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Model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Accuracy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Random Forest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97.97%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KNN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95.69</a:t>
                      </a: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%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Classification Tree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94.89</a:t>
                      </a: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%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Multiple Logistic Regression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94.10</a:t>
                      </a: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%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Naive Bayes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91</a:t>
                      </a: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.03%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Null Model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87</a:t>
                      </a: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.05%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4" name="Google Shape;94;p17"/>
          <p:cNvSpPr txBox="1"/>
          <p:nvPr/>
        </p:nvSpPr>
        <p:spPr>
          <a:xfrm>
            <a:off x="4816675" y="3862125"/>
            <a:ext cx="3318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The Random Forest was the most accurate model, with 97.97% of accuracy.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4705250" y="1017725"/>
            <a:ext cx="391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Results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478250" y="1443800"/>
            <a:ext cx="3636600" cy="83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What makes an investment fund get returns higher than the inflation rate in a 10-year period of time (above 12.37%)?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491750" y="2377950"/>
            <a:ext cx="3609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Since the question is similar to the quantitative response one, the same factors that help explain the previous one will explain this one too!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Not coincidentally, the Random Forest was the model that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described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the data the better as well.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Approach: Part I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374850" y="1017725"/>
            <a:ext cx="35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Data Set Overview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469225" y="1371600"/>
            <a:ext cx="3537300" cy="363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Composed of data regarding investment funds, which were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retrieved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from Yahoo Finance and stored in Kaggle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comprising the years between 2012-2020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. There are 24,281 rows and 173 columns.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Contains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general information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of the funds, such as name, size, total net assets, etc.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Contains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portfolio indicators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such as percentage of assets allocated in cash, stocks, or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bonds; percentage allocated in specific sectors, etc.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Contains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financial ratios,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such as price-to-earnings, price-to-book, Treynor and Sharpe ratios, etc.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4906800" y="971400"/>
            <a:ext cx="35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But What Is An Investment Fund?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0325" y="1507425"/>
            <a:ext cx="874100" cy="8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6244375" y="1371600"/>
            <a:ext cx="2533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 supply of capital belonging to numerous investors used to collectively purchase securities while each investor retains ownership and control of his own shares.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6800" y="2948350"/>
            <a:ext cx="1201150" cy="120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6244375" y="2939000"/>
            <a:ext cx="2425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Broader selection of investment opportunities, greater management expertise, and lower investment fees than investors might be able to obtain on their own.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8750" y="4784738"/>
            <a:ext cx="969202" cy="1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2875" y="4722088"/>
            <a:ext cx="1109790" cy="2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54825" y="4707679"/>
            <a:ext cx="969200" cy="294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05775" y="4573201"/>
            <a:ext cx="708050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Approach: Part II</a:t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11700" y="1152475"/>
            <a:ext cx="8520600" cy="3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Missing Data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A data frame was created containing the percentage of missing data for each column, and the columns with 40% or more of missing data were removed from the data set. This resulted in a removal of 24 columns, with an additional removal of 33 columns that were related to these ones and would not make sense keeping such.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Categorical and Free Text Variables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Columns that contained free text were also removed, since they hold no value to our models and </a:t>
            </a:r>
            <a:r>
              <a:rPr lang="en">
                <a:solidFill>
                  <a:schemeClr val="dk1"/>
                </a:solidFill>
              </a:rPr>
              <a:t>cannot</a:t>
            </a:r>
            <a:r>
              <a:rPr lang="en">
                <a:solidFill>
                  <a:schemeClr val="dk1"/>
                </a:solidFill>
              </a:rPr>
              <a:t> be converted to numbers in such a way that would make sense. This resulted in a removal of 8 columns.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Normalization and Vectorization of the Data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Numerical values were scaled from 0 to 1 (normalization) and categorical values were encoded (vectorization) as an attempt to make the models get a better understanding of the data and therefore generate better results.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Approach: Part III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152475"/>
            <a:ext cx="8520600" cy="38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most important question of the whole project is yet to be answered: which variables are the most important ones to explain the results of an investment fund after 10 years?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To answer this question, a table of correlations was created, and the </a:t>
            </a:r>
            <a:r>
              <a:rPr lang="en">
                <a:solidFill>
                  <a:schemeClr val="dk1"/>
                </a:solidFill>
              </a:rPr>
              <a:t>most</a:t>
            </a:r>
            <a:r>
              <a:rPr lang="en">
                <a:solidFill>
                  <a:schemeClr val="dk1"/>
                </a:solidFill>
              </a:rPr>
              <a:t> correlated variables (except the ones that were too correlated to the response variable) were put on trial multiple times as I attempted to understand which variables put together would generate meaningful results.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These were the ones mainly used: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i="1" lang="en" sz="1300">
                <a:solidFill>
                  <a:schemeClr val="dk1"/>
                </a:solidFill>
              </a:rPr>
              <a:t>return_rating, price_earnings_ratio, price_book_ratio, price_cashflow_ratio, price_sales_ratio, asset_cash, asset_stocks, asset_bonds, sector_basic_materials, sector_basic_utilities, sector_communication_services, sector_technology, fund_return_ytd, fund_return_1year, category_return_1year, median_market_cap, quarters_up, quartes_down, size_type, investment_type, net_asset_value </a:t>
            </a:r>
            <a:r>
              <a:rPr lang="en" sz="1300">
                <a:solidFill>
                  <a:schemeClr val="dk1"/>
                </a:solidFill>
              </a:rPr>
              <a:t>and </a:t>
            </a:r>
            <a:r>
              <a:rPr i="1" lang="en" sz="1300">
                <a:solidFill>
                  <a:schemeClr val="dk1"/>
                </a:solidFill>
              </a:rPr>
              <a:t>rating.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Findings: Quantitative Variable</a:t>
            </a:r>
            <a:endParaRPr/>
          </a:p>
        </p:txBody>
      </p:sp>
      <p:graphicFrame>
        <p:nvGraphicFramePr>
          <p:cNvPr id="131" name="Google Shape;131;p21"/>
          <p:cNvGraphicFramePr/>
          <p:nvPr/>
        </p:nvGraphicFramePr>
        <p:xfrm>
          <a:off x="465625" y="1017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{73474EF9-A2DE-46E0-A298-3C7B32941B6C}</a:tableStyleId>
              </a:tblPr>
              <a:tblGrid>
                <a:gridCol w="1119600"/>
                <a:gridCol w="1119600"/>
                <a:gridCol w="1119600"/>
              </a:tblGrid>
              <a:tr h="22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Model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MSE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Accuracy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Random Forest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0.0005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96.44%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Neural Network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5.08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79.05%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Linear Regression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6.12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71.57%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Regression Tree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19.01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78.20%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Null Model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21.86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56.18%</a:t>
                      </a:r>
                      <a:endParaRPr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2" name="Google Shape;132;p21"/>
          <p:cNvSpPr txBox="1"/>
          <p:nvPr/>
        </p:nvSpPr>
        <p:spPr>
          <a:xfrm>
            <a:off x="3966300" y="1017725"/>
            <a:ext cx="5007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➔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With a null model yielding 56.18% of accuracy, the bar was not set very high, and every model managed to beat it with a fair advantage.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➔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 Random Forest was the only one that generated outstanding results, with 96.44% of accuracy and 0.0005 MSE.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225" y="3142250"/>
            <a:ext cx="5544674" cy="1740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4" name="Google Shape;134;p21"/>
          <p:cNvSpPr txBox="1"/>
          <p:nvPr/>
        </p:nvSpPr>
        <p:spPr>
          <a:xfrm>
            <a:off x="465625" y="3142250"/>
            <a:ext cx="2780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➔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Random Forest model was built with </a:t>
            </a:r>
            <a:r>
              <a:rPr b="1" i="1" lang="en">
                <a:latin typeface="Proxima Nova"/>
                <a:ea typeface="Proxima Nova"/>
                <a:cs typeface="Proxima Nova"/>
                <a:sym typeface="Proxima Nova"/>
              </a:rPr>
              <a:t>ntree=201</a:t>
            </a:r>
            <a:r>
              <a:rPr i="1" lang="en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and </a:t>
            </a:r>
            <a:r>
              <a:rPr b="1" i="1" lang="en">
                <a:latin typeface="Proxima Nova"/>
                <a:ea typeface="Proxima Nova"/>
                <a:cs typeface="Proxima Nova"/>
                <a:sym typeface="Proxima Nova"/>
              </a:rPr>
              <a:t>mtry=5.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➔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3 different variables that describe sectors allocations were used in this model.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