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45"/>
  </p:notesMasterIdLst>
  <p:sldIdLst>
    <p:sldId id="256" r:id="rId2"/>
    <p:sldId id="329" r:id="rId3"/>
    <p:sldId id="271" r:id="rId4"/>
    <p:sldId id="273" r:id="rId5"/>
    <p:sldId id="257" r:id="rId6"/>
    <p:sldId id="272" r:id="rId7"/>
    <p:sldId id="265" r:id="rId8"/>
    <p:sldId id="327" r:id="rId9"/>
    <p:sldId id="274" r:id="rId10"/>
    <p:sldId id="325" r:id="rId11"/>
    <p:sldId id="326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307" r:id="rId20"/>
    <p:sldId id="261" r:id="rId21"/>
    <p:sldId id="282" r:id="rId22"/>
    <p:sldId id="311" r:id="rId23"/>
    <p:sldId id="284" r:id="rId24"/>
    <p:sldId id="293" r:id="rId25"/>
    <p:sldId id="291" r:id="rId26"/>
    <p:sldId id="294" r:id="rId27"/>
    <p:sldId id="285" r:id="rId28"/>
    <p:sldId id="308" r:id="rId29"/>
    <p:sldId id="313" r:id="rId30"/>
    <p:sldId id="314" r:id="rId31"/>
    <p:sldId id="315" r:id="rId32"/>
    <p:sldId id="316" r:id="rId33"/>
    <p:sldId id="317" r:id="rId34"/>
    <p:sldId id="286" r:id="rId35"/>
    <p:sldId id="328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30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nardo Jordan" initials="BJ" lastIdx="2" clrIdx="0">
    <p:extLst>
      <p:ext uri="{19B8F6BF-5375-455C-9EA6-DF929625EA0E}">
        <p15:presenceInfo xmlns:p15="http://schemas.microsoft.com/office/powerpoint/2012/main" userId="93bc516d3ad0ab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B3182-494C-4E46-8213-F4E39F30FEE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0D063-D57F-40F1-A5B2-1F83C98F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13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C951-BD57-4652-AC41-51A4375325AF}" type="datetime1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9474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A6FD-759A-4E27-94D9-532421A59E28}" type="datetime1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4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25A3-83CD-4C7C-BBF5-7227A8BC3974}" type="datetime1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5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55CA-653C-457E-8F03-C4B475D6E69D}" type="datetime1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2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155D-35E4-43C8-8B6E-D73E6DF511B6}" type="datetime1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67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CBA1-0E82-4D56-9356-0A0850507398}" type="datetime1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6176-31BE-46BD-9E77-A532C2A0866E}" type="datetime1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6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344F-3C9A-419C-9420-ECC6EB497FA5}" type="datetime1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1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72FC-7B4F-4615-A54D-684F23B9D17D}" type="datetime1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550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82FAF4-6118-42F1-B671-FD2B1FFA9FD2}" type="datetime1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59A2D6-AA82-42F5-AAC9-D21699523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2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46A4-E470-4BF3-9279-DCF17D9C092D}" type="datetime1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3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477091-49AD-4986-B922-DE6A110D3B85}" type="datetime1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59A2D6-AA82-42F5-AAC9-D2169952376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42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line.com/health/brain-tumor/glioblastoma" TargetMode="External"/><Relationship Id="rId7" Type="http://schemas.openxmlformats.org/officeDocument/2006/relationships/hyperlink" Target="https://www.cancer.org/cancer/brain-spinal-cord-tumors-adults/treating/radiation-therapy.html" TargetMode="External"/><Relationship Id="rId2" Type="http://schemas.openxmlformats.org/officeDocument/2006/relationships/hyperlink" Target="https://braintumor.org/take-action/about-gb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bi.nlm.nih.gov/pmc/articles/PMC4136904/" TargetMode="External"/><Relationship Id="rId5" Type="http://schemas.openxmlformats.org/officeDocument/2006/relationships/hyperlink" Target="https://www.oncozine.com/improving-5-year-survival-in-glioblastoma-requires-more-aggressive-treatments/" TargetMode="External"/><Relationship Id="rId4" Type="http://schemas.openxmlformats.org/officeDocument/2006/relationships/hyperlink" Target="https://www.mayoclinic.org/diseases-conditions/glioma/symptoms-causes/syc-20350251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yoclinic.org/diseases-conditions/glioma/diagnosis-treatment/drc-20350255" TargetMode="External"/><Relationship Id="rId7" Type="http://schemas.openxmlformats.org/officeDocument/2006/relationships/hyperlink" Target="https://towardsdatascience.com/introduction-to-bayesian-networks-81031eeed94e" TargetMode="External"/><Relationship Id="rId2" Type="http://schemas.openxmlformats.org/officeDocument/2006/relationships/hyperlink" Target="https://www.mayoclinic.org/tests-procedures/chemotherapy/about/pac-2038503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nlinelibrary.wiley.com/doi/abs/10.1002/pmic.201900409" TargetMode="External"/><Relationship Id="rId5" Type="http://schemas.openxmlformats.org/officeDocument/2006/relationships/hyperlink" Target="https://www.genome.gov/about-genomics/fact-sheets/Biological-Pathways-Fact-Sheet" TargetMode="External"/><Relationship Id="rId4" Type="http://schemas.openxmlformats.org/officeDocument/2006/relationships/hyperlink" Target="https://www.ncbi.nlm.nih.gov/pmc/articles/PMC6091243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888754319301740" TargetMode="External"/><Relationship Id="rId2" Type="http://schemas.openxmlformats.org/officeDocument/2006/relationships/hyperlink" Target="http://www.jstatsoft.org/v35/i0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pii/S221475192030462X" TargetMode="External"/><Relationship Id="rId5" Type="http://schemas.openxmlformats.org/officeDocument/2006/relationships/hyperlink" Target="https://doi.org/10.1038/s41419-017-0021-8" TargetMode="External"/><Relationship Id="rId4" Type="http://schemas.openxmlformats.org/officeDocument/2006/relationships/hyperlink" Target="https://doi.org/10.3390/ijms20205107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19948183/" TargetMode="External"/><Relationship Id="rId2" Type="http://schemas.openxmlformats.org/officeDocument/2006/relationships/hyperlink" Target="https://www.pnas.org/content/110/9/360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pandidos-publications.com/10.3892/ol.2016.4261" TargetMode="External"/><Relationship Id="rId5" Type="http://schemas.openxmlformats.org/officeDocument/2006/relationships/hyperlink" Target="https://pubmed.ncbi.nlm.nih.gov/30997639/" TargetMode="External"/><Relationship Id="rId4" Type="http://schemas.openxmlformats.org/officeDocument/2006/relationships/hyperlink" Target="https://www.jcancer.org/v08p0716.htm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6254362/" TargetMode="External"/><Relationship Id="rId2" Type="http://schemas.openxmlformats.org/officeDocument/2006/relationships/hyperlink" Target="https://www.ncbi.nlm.nih.gov/pmc/articles/PMC403721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ennmedicine.org/news/news-releases/2019/october/blood-test-can-predict-prognosis-in-deadly-brain-cancer" TargetMode="External"/><Relationship Id="rId5" Type="http://schemas.openxmlformats.org/officeDocument/2006/relationships/hyperlink" Target="https://www.nature.com/articles/s41598-018-24758-5" TargetMode="External"/><Relationship Id="rId4" Type="http://schemas.openxmlformats.org/officeDocument/2006/relationships/hyperlink" Target="https://thebiogrid.org/interaction/720110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as.org/content/102/43/15545.abstract" TargetMode="External"/><Relationship Id="rId2" Type="http://schemas.openxmlformats.org/officeDocument/2006/relationships/hyperlink" Target="https://www.ncbi.nlm.nih.gov/pubmed/3030447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9BE50-1538-4835-9B58-C6DB9DDB6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Pathway Approach to Detecting Glioblastoma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2CB78-8D31-4C05-8B32-92E3F99AD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Bernardo Jordan</a:t>
            </a:r>
          </a:p>
          <a:p>
            <a:r>
              <a:rPr lang="en-US" dirty="0">
                <a:solidFill>
                  <a:srgbClr val="FFFFFF"/>
                </a:solidFill>
              </a:rPr>
              <a:t>IDC 6940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3494B-95B8-4204-826C-884F80A4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77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806C-243F-40AA-8BA7-0F2C336B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Detecting Glioblastoma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98F90-B7B3-4355-8C95-ABEEC5CE3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While these tests to diagnosis glioblastoma work, they aren’t very efficient.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MRI and other imaging scans sometimes have trouble accurately visualizing the tumor.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Time delay from original diagnosis to conformation can allow the tumor to grow and metastasize.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Median Survival Time: 9 Months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 addition, these tests and procedures can be expensive and invasive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As a result, a lot of research is being done in the field of detecting glioblastoma early in a low cost, non-invasive way.</a:t>
            </a:r>
            <a:r>
              <a:rPr lang="en-US" baseline="30000" dirty="0"/>
              <a:t>[28]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earlier the treatment, the better the survival outcome due to better guided treatment.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860BF-4DAF-4E92-8B01-E650E7AC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5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9DC2-BA90-4CD3-9D8A-A19B239C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80355-DC4A-46A1-B88F-F41B68CAE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Develop an efficient process to detect Low Grade Glioblastoma.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Look at causal relationships between Glioblastoma and Genetic Pathways.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See what pathways are relevant to Glioblastoma.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Look at the genetic connections of Glioblastoma.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57051-1C91-4571-BA27-1181DE3B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23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8BC4-3AA6-448A-8DF7-00B63CC1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B40AC-D2E6-41D5-85F4-2D128A97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12</a:t>
            </a:fld>
            <a:endParaRPr lang="en-US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121E7AE-A43C-4162-84FE-23E25EE6B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500" y="1911928"/>
            <a:ext cx="9582999" cy="3591714"/>
          </a:xfrm>
        </p:spPr>
      </p:pic>
    </p:spTree>
    <p:extLst>
      <p:ext uri="{BB962C8B-B14F-4D97-AF65-F5344CB8AC3E}">
        <p14:creationId xmlns:p14="http://schemas.microsoft.com/office/powerpoint/2010/main" val="770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7BC41-2163-48BF-9B22-89A6807C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Rembrandt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2A38-5D10-41E0-9909-C666AD665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u="sng" dirty="0"/>
              <a:t>Re</a:t>
            </a:r>
            <a:r>
              <a:rPr lang="en-US" sz="2400" dirty="0"/>
              <a:t>pository for </a:t>
            </a:r>
            <a:r>
              <a:rPr lang="en-US" sz="2400" u="sng" dirty="0"/>
              <a:t>M</a:t>
            </a:r>
            <a:r>
              <a:rPr lang="en-US" sz="2400" dirty="0"/>
              <a:t>olecular </a:t>
            </a:r>
            <a:r>
              <a:rPr lang="en-US" sz="2400" u="sng" dirty="0"/>
              <a:t>Bra</a:t>
            </a:r>
            <a:r>
              <a:rPr lang="en-US" sz="2400" dirty="0"/>
              <a:t>in </a:t>
            </a:r>
            <a:r>
              <a:rPr lang="en-US" sz="2400" u="sng" dirty="0"/>
              <a:t>N</a:t>
            </a:r>
            <a:r>
              <a:rPr lang="en-US" sz="2400" dirty="0"/>
              <a:t>eoplasia </a:t>
            </a:r>
            <a:r>
              <a:rPr lang="en-US" sz="2400" u="sng" dirty="0"/>
              <a:t>D</a:t>
            </a:r>
            <a:r>
              <a:rPr lang="en-US" sz="2400" dirty="0"/>
              <a:t>a</a:t>
            </a:r>
            <a:r>
              <a:rPr lang="en-US" sz="2400" u="sng" dirty="0"/>
              <a:t>t</a:t>
            </a:r>
            <a:r>
              <a:rPr lang="en-US" sz="2400" dirty="0"/>
              <a:t>a</a:t>
            </a:r>
            <a:r>
              <a:rPr lang="en-US" sz="2400" baseline="30000" dirty="0"/>
              <a:t>[9]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Joint initiative between National Cancer Institute (NCI) and National Institute of Neurological Disorders and Strokes (NINDS).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Collected brain cancer data from 14 universities/institutes and merge the data into one large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To provide a large and robust dataset for researchers to use since brain cancer data is limited.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Used only the low-grade glioblastoma data from the Dataset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BEDB1-3E02-44A9-9261-70E3C1AF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99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5854-1A5C-4801-B11A-B1C8828A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F1D08-648E-4EEE-A7E9-8391EA947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Affymetrix Gene Key was downloaded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The Rembrandt dataset is not label directly with genes, instead they are labeled with a proprietary ID system from Affymetrix.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Replaced all the Affymetrix IDs with the correct HUGO Gene Symbol.</a:t>
            </a:r>
            <a:r>
              <a:rPr lang="en-US" baseline="30000" dirty="0"/>
              <a:t>[29]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extraneous unlabeled Affymetrix IDs were removed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The Affymetrix HG-U133 Plus 2 Gene chip contains binding sites that are not specific.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Hypothetical protein/genes and irrelevant protein.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data was centered and scaled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Many of the genes have different expression levels, it is important to scale everything down.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Once the final dataset was obtained, 20% was set aside as a test set.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BF3EE-3C25-4445-9926-5AF76FB6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4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6674-C6C3-47A0-BBAE-995B8D57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Biological Pathways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0FF000-EA85-4435-96BB-ADE6EA5B0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327649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biological pathway is a series of actions by molecules in a cell that lead to a change in the cell or a product.</a:t>
            </a:r>
            <a:r>
              <a:rPr lang="en-US" baseline="30000" dirty="0"/>
              <a:t>[10]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 layman's terms, a chain reaction in the cell caused by some stimuli.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Metabolic Pathways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Signal Transduction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u="sng" dirty="0"/>
              <a:t>Gene-Expression</a:t>
            </a:r>
            <a:endParaRPr lang="en-US" dirty="0"/>
          </a:p>
        </p:txBody>
      </p:sp>
      <p:pic>
        <p:nvPicPr>
          <p:cNvPr id="5" name="Content Placeholder 4" descr="A picture containing sitting, monitor, holding, person&#10;&#10;Description automatically generated">
            <a:extLst>
              <a:ext uri="{FF2B5EF4-FFF2-40B4-BE49-F238E27FC236}">
                <a16:creationId xmlns:a16="http://schemas.microsoft.com/office/drawing/2014/main" id="{AC11EA4C-1265-4F04-A515-BF3A9394C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266" y="1754799"/>
            <a:ext cx="3603413" cy="36034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E35BD0-9AB2-4AB4-BC3F-CF84AD91D8AD}"/>
              </a:ext>
            </a:extLst>
          </p:cNvPr>
          <p:cNvSpPr txBox="1"/>
          <p:nvPr/>
        </p:nvSpPr>
        <p:spPr>
          <a:xfrm>
            <a:off x="7552267" y="5412399"/>
            <a:ext cx="360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3: Biological Pathway Example</a:t>
            </a:r>
          </a:p>
          <a:p>
            <a:pPr algn="ctr"/>
            <a:r>
              <a:rPr lang="en-US" sz="1200" dirty="0"/>
              <a:t>Source: https://www.genome.gov/about-genomics/fact-sheets/Biological-Pathways-Fact-Sheet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CD4AC-33CE-46AA-B549-50178940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30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4E51-4C1A-4E0F-8833-AA0ABFF2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Pathway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6E32-6F93-4C39-89C7-92D41F4B2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Allows for principal component analysis using pathway-based analysis approach.</a:t>
            </a:r>
            <a:r>
              <a:rPr lang="en-US" sz="2400" baseline="30000" dirty="0"/>
              <a:t>[11]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Methodology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/>
              <a:t>Download collection of biological pathways from a database.</a:t>
            </a:r>
          </a:p>
          <a:p>
            <a:pPr lvl="2"/>
            <a:r>
              <a:rPr lang="en-US" sz="1600" dirty="0"/>
              <a:t>C2 Canonical Pathways – canonical representations of biological processes complied by experts.</a:t>
            </a:r>
            <a:r>
              <a:rPr lang="en-US" sz="1600" baseline="30000" dirty="0"/>
              <a:t>[30]</a:t>
            </a:r>
            <a:endParaRPr lang="en-US" sz="1600" dirty="0"/>
          </a:p>
          <a:p>
            <a:pPr marL="544068" lvl="1" indent="-342900">
              <a:buFont typeface="+mj-lt"/>
              <a:buAutoNum type="arabicPeriod"/>
            </a:pPr>
            <a:r>
              <a:rPr lang="en-US" sz="2000" dirty="0"/>
              <a:t>Performs principal component analysis of the relevant genes for biological pathway (unsupervised).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/>
              <a:t>Extract Eigengenes.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/>
              <a:t>Finds biological pathways that are biologically relevant to the clinical response (supervised).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/>
              <a:t>Creates a final dataset.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4147B-FD19-485D-9322-480944149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83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340E-3254-4813-8704-0535A258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Pathway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086C5-6BFB-4B42-92DC-AC0011AC1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Download collection of biological pathways from a database.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C2 Canonical Pathways – canonical representations of biological processes complied by experts.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This includes a large variety of pathways. From metabolic pathways to cancer specific pathways.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Performs Principal Component Analysis of the relevant genes for biological pathway (unsupervised).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pathway is comprised of a set of genes.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Principal Component Analysis is performed for each pathway.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38928A-6394-4F34-B2E4-9A2D8155D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165" y="4252582"/>
            <a:ext cx="3165670" cy="16165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DA6D8-8775-451A-8E84-CB428421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48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C4026-3E75-4BE7-9AD9-385106F4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Pathway PCA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6E6D0-DFD4-4659-B19F-6BF6383CB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Extract Eigengenes.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The Eigengenes from the PCA are extracted.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/>
              <a:t>Finds biological pathways that are biologically relevant to the clinical response (supervised).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The Eigengenes that were extracted are then tested for biological relevance against the clinical response.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The Eigengenes for pathways that are very relevant to the clinical response variable have a low p values while Eigengenes for pathways that are not very relevant have high p values.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400" dirty="0"/>
              <a:t>Creates a final dataset.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The relevant Eigengenes are then used to create a final dataset.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49543-3275-4DC8-AC13-807461D4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25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F76B8B-798B-407C-A2C0-AAB2723E1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346" y="379142"/>
            <a:ext cx="8865220" cy="556427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7F4B60-E159-4133-8D56-CC8AC60B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8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A729-25D7-4797-8BE6-49AE2725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FDB66-81BA-49C5-BA00-005A6E4BE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Background on Brain Cancer and Glioblastoma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Goals and 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Discussion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91AE9-9E1F-404F-A654-7F81EF4B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32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CE8F-A4A1-4F5E-9E5E-C24A58FF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Bayesian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2CDC4-8C3B-4586-A707-D0C94B4DD4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26464" y="1845734"/>
                <a:ext cx="3995928" cy="282685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Probabilistic Graphical Model</a:t>
                </a:r>
                <a:r>
                  <a:rPr lang="en-US" baseline="30000" dirty="0"/>
                  <a:t>[12]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Model conditional dependencies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Directed Acyclic Graph: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Has direction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Lacks cycles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Works by using Bayes Theorem: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2CDC4-8C3B-4586-A707-D0C94B4DD4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6464" y="1845734"/>
                <a:ext cx="3995928" cy="2826850"/>
              </a:xfrm>
              <a:blipFill>
                <a:blip r:embed="rId2"/>
                <a:stretch>
                  <a:fillRect l="-3659" t="-2371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11" descr="A picture containing text, drawing&#10;&#10;Description automatically generated">
            <a:extLst>
              <a:ext uri="{FF2B5EF4-FFF2-40B4-BE49-F238E27FC236}">
                <a16:creationId xmlns:a16="http://schemas.microsoft.com/office/drawing/2014/main" id="{93FE3FD9-8181-45C6-B6ED-EFA58495C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165" y="1845734"/>
            <a:ext cx="4991203" cy="33495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846B98-CD91-4EDE-B11E-667B99D26B82}"/>
              </a:ext>
            </a:extLst>
          </p:cNvPr>
          <p:cNvSpPr txBox="1"/>
          <p:nvPr/>
        </p:nvSpPr>
        <p:spPr>
          <a:xfrm>
            <a:off x="6012890" y="5303686"/>
            <a:ext cx="487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4: Bayesian Network Example</a:t>
            </a:r>
          </a:p>
          <a:p>
            <a:pPr algn="ctr"/>
            <a:r>
              <a:rPr lang="en-US" sz="1200" dirty="0"/>
              <a:t>Source: https://towardsdatascience.com/introduction-to-bayesian-networks-81031eeed94e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4659E-49EF-4FB3-96DB-1BD98D19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28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D0C4-585D-4077-92BB-2C797CAC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Bayesian Network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435CB-9EB6-46BE-83C1-12EC9A03B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To create the Bayesian Network, the </a:t>
            </a:r>
            <a:r>
              <a:rPr lang="en-US" sz="2400" dirty="0" err="1"/>
              <a:t>BNLearn</a:t>
            </a:r>
            <a:r>
              <a:rPr lang="en-US" sz="2400" dirty="0"/>
              <a:t> package was used.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BNLearn</a:t>
            </a:r>
            <a:r>
              <a:rPr lang="en-US" sz="2400" dirty="0"/>
              <a:t> is a very expansive package that contains many useful tools to create and test Bayesian networks.</a:t>
            </a:r>
            <a:r>
              <a:rPr lang="en-US" sz="2400" baseline="30000" dirty="0"/>
              <a:t>[13]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From the available Bayesian Network Algorithms, the Hill Climbing Algorithm was used.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Hill Climbing Algorithm is a Score-Based Algorithm.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Tries to find the most optimal Bayesian Network by performing every possible edge addition, reversal or removal and selecting the one that increases the overall score of the network.</a:t>
            </a:r>
            <a:endParaRPr lang="en-US" sz="2000" baseline="30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does this over and over until the overall score of the network cannot be increased.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6895-7D41-425E-9458-EFFC6589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66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F47E-D78A-4630-8901-B2254EB8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Bayesian Network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9EFA1-78B1-485D-9BE6-4DF0BF608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45" y="1858973"/>
            <a:ext cx="4356280" cy="417488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F7E287-38EC-4BE4-9569-836B05EB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22</a:t>
            </a:fld>
            <a:endParaRPr lang="en-US"/>
          </a:p>
        </p:txBody>
      </p:sp>
      <p:pic>
        <p:nvPicPr>
          <p:cNvPr id="5" name="Content Placeholder 19">
            <a:extLst>
              <a:ext uri="{FF2B5EF4-FFF2-40B4-BE49-F238E27FC236}">
                <a16:creationId xmlns:a16="http://schemas.microsoft.com/office/drawing/2014/main" id="{AE3B01D7-698A-4493-8792-FD8446DA6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78510" y="1858973"/>
            <a:ext cx="3037024" cy="4022725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E61B985-B62E-4492-8B8E-67CEC094765C}"/>
              </a:ext>
            </a:extLst>
          </p:cNvPr>
          <p:cNvSpPr/>
          <p:nvPr/>
        </p:nvSpPr>
        <p:spPr>
          <a:xfrm>
            <a:off x="7352146" y="1858973"/>
            <a:ext cx="3777673" cy="4174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E6E413-7D02-484E-A0E7-447033B23FDF}"/>
              </a:ext>
            </a:extLst>
          </p:cNvPr>
          <p:cNvSpPr/>
          <p:nvPr/>
        </p:nvSpPr>
        <p:spPr>
          <a:xfrm>
            <a:off x="4147127" y="2011131"/>
            <a:ext cx="397165" cy="304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29CFA7-9DDD-4482-82D1-148BF9332DF8}"/>
              </a:ext>
            </a:extLst>
          </p:cNvPr>
          <p:cNvCxnSpPr/>
          <p:nvPr/>
        </p:nvCxnSpPr>
        <p:spPr>
          <a:xfrm flipV="1">
            <a:off x="4544292" y="1858973"/>
            <a:ext cx="2807854" cy="152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156CA6-22EC-4731-9512-18E05489DC61}"/>
              </a:ext>
            </a:extLst>
          </p:cNvPr>
          <p:cNvCxnSpPr/>
          <p:nvPr/>
        </p:nvCxnSpPr>
        <p:spPr>
          <a:xfrm>
            <a:off x="4544292" y="2315447"/>
            <a:ext cx="2807854" cy="3718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58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C90D-BFF3-481C-8A85-613481D84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Evaluating the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F70BB-20BE-49BE-9A6C-CB5DF62C0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Predicted Glioblastoma and measured the prediction error.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Performed K-fold validations to test performance of the Bayesian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Compared the Bayesian Network to other common classification algorithms.</a:t>
            </a:r>
            <a:r>
              <a:rPr lang="en-US" sz="2400" baseline="30000" dirty="0"/>
              <a:t>[15]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Naïve Bayes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K Nearest Neighbor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Random Forest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Support Vector Machine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Artificial Neural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Compared the Pathway Approach vs Network Created from solely the top 100 correlated genes.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D1157-B1DD-43E0-87F1-FE28EE39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39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584E-96BE-4A57-9551-09A13DD7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10-Fold Validation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3340D-5603-4FC8-A43C-802A1EC7C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Pathway Bayesian Network compared to other algorithms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D24299-4518-4C5E-B969-18192449B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236984"/>
              </p:ext>
            </p:extLst>
          </p:nvPr>
        </p:nvGraphicFramePr>
        <p:xfrm>
          <a:off x="2032000" y="2419543"/>
          <a:ext cx="8127999" cy="2875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158725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132403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09722098"/>
                    </a:ext>
                  </a:extLst>
                </a:gridCol>
              </a:tblGrid>
              <a:tr h="3814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48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Hill Climbing Bayesian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037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Classical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25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K-Nearest 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103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52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61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Artificial 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4965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B8A43-1CA0-4C68-83AA-4B2501AB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88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584E-96BE-4A57-9551-09A13DD7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10-Fold Validation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3340D-5603-4FC8-A43C-802A1EC7C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Pathway Approach vs Gene based Approach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E99A955-412A-449F-BDAF-D3ED90DB7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150104"/>
              </p:ext>
            </p:extLst>
          </p:nvPr>
        </p:nvGraphicFramePr>
        <p:xfrm>
          <a:off x="1097280" y="2261448"/>
          <a:ext cx="10169235" cy="3902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164">
                  <a:extLst>
                    <a:ext uri="{9D8B030D-6E8A-4147-A177-3AD203B41FA5}">
                      <a16:colId xmlns:a16="http://schemas.microsoft.com/office/drawing/2014/main" val="4015872591"/>
                    </a:ext>
                  </a:extLst>
                </a:gridCol>
                <a:gridCol w="1884530">
                  <a:extLst>
                    <a:ext uri="{9D8B030D-6E8A-4147-A177-3AD203B41FA5}">
                      <a16:colId xmlns:a16="http://schemas.microsoft.com/office/drawing/2014/main" val="3013240339"/>
                    </a:ext>
                  </a:extLst>
                </a:gridCol>
                <a:gridCol w="2033847">
                  <a:extLst>
                    <a:ext uri="{9D8B030D-6E8A-4147-A177-3AD203B41FA5}">
                      <a16:colId xmlns:a16="http://schemas.microsoft.com/office/drawing/2014/main" val="1809722098"/>
                    </a:ext>
                  </a:extLst>
                </a:gridCol>
                <a:gridCol w="2033847">
                  <a:extLst>
                    <a:ext uri="{9D8B030D-6E8A-4147-A177-3AD203B41FA5}">
                      <a16:colId xmlns:a16="http://schemas.microsoft.com/office/drawing/2014/main" val="4204214866"/>
                    </a:ext>
                  </a:extLst>
                </a:gridCol>
                <a:gridCol w="2033847">
                  <a:extLst>
                    <a:ext uri="{9D8B030D-6E8A-4147-A177-3AD203B41FA5}">
                      <a16:colId xmlns:a16="http://schemas.microsoft.com/office/drawing/2014/main" val="3365956796"/>
                    </a:ext>
                  </a:extLst>
                </a:gridCol>
              </a:tblGrid>
              <a:tr h="499605">
                <a:tc>
                  <a:txBody>
                    <a:bodyPr/>
                    <a:lstStyle/>
                    <a:p>
                      <a:r>
                        <a:rPr lang="en-US" dirty="0"/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Accuracy (Pathway)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 (Pathway)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Accuracy</a:t>
                      </a:r>
                    </a:p>
                    <a:p>
                      <a:r>
                        <a:rPr lang="en-US" dirty="0"/>
                        <a:t>(Gene)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 (Gene)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483723"/>
                  </a:ext>
                </a:extLst>
              </a:tr>
              <a:tr h="499605">
                <a:tc>
                  <a:txBody>
                    <a:bodyPr/>
                    <a:lstStyle/>
                    <a:p>
                      <a:r>
                        <a:rPr lang="en-US" dirty="0"/>
                        <a:t>Hill Climbing Bayesian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037122"/>
                  </a:ext>
                </a:extLst>
              </a:tr>
              <a:tr h="499605">
                <a:tc>
                  <a:txBody>
                    <a:bodyPr/>
                    <a:lstStyle/>
                    <a:p>
                      <a:r>
                        <a:rPr lang="en-US" dirty="0"/>
                        <a:t>Classical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259931"/>
                  </a:ext>
                </a:extLst>
              </a:tr>
              <a:tr h="477307">
                <a:tc>
                  <a:txBody>
                    <a:bodyPr/>
                    <a:lstStyle/>
                    <a:p>
                      <a:r>
                        <a:rPr lang="en-US" dirty="0"/>
                        <a:t>K-Nearest 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103004"/>
                  </a:ext>
                </a:extLst>
              </a:tr>
              <a:tr h="499605"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522720"/>
                  </a:ext>
                </a:extLst>
              </a:tr>
              <a:tr h="285489">
                <a:tc>
                  <a:txBody>
                    <a:bodyPr/>
                    <a:lstStyle/>
                    <a:p>
                      <a:r>
                        <a:rPr lang="en-US" dirty="0"/>
                        <a:t>Random Forrest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616147"/>
                  </a:ext>
                </a:extLst>
              </a:tr>
              <a:tr h="499605">
                <a:tc>
                  <a:txBody>
                    <a:bodyPr/>
                    <a:lstStyle/>
                    <a:p>
                      <a:r>
                        <a:rPr lang="en-US" dirty="0"/>
                        <a:t>Artificial 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4965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1D15B-13DA-4DA6-8CE5-5755B4D7D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75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4243-3808-4CBD-9EBD-EC87F56F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Testing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D8BF7-F7BD-4913-B26E-A2D5BDE9D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8AD787B-7D5C-4982-A136-DFAD6F3DE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329556"/>
              </p:ext>
            </p:extLst>
          </p:nvPr>
        </p:nvGraphicFramePr>
        <p:xfrm>
          <a:off x="2603610" y="2179397"/>
          <a:ext cx="7045740" cy="278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870">
                  <a:extLst>
                    <a:ext uri="{9D8B030D-6E8A-4147-A177-3AD203B41FA5}">
                      <a16:colId xmlns:a16="http://schemas.microsoft.com/office/drawing/2014/main" val="4015872591"/>
                    </a:ext>
                  </a:extLst>
                </a:gridCol>
                <a:gridCol w="3522870">
                  <a:extLst>
                    <a:ext uri="{9D8B030D-6E8A-4147-A177-3AD203B41FA5}">
                      <a16:colId xmlns:a16="http://schemas.microsoft.com/office/drawing/2014/main" val="3013240339"/>
                    </a:ext>
                  </a:extLst>
                </a:gridCol>
              </a:tblGrid>
              <a:tr h="350561">
                <a:tc>
                  <a:txBody>
                    <a:bodyPr/>
                    <a:lstStyle/>
                    <a:p>
                      <a:r>
                        <a:rPr lang="en-US" dirty="0"/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(Pathway)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483723"/>
                  </a:ext>
                </a:extLst>
              </a:tr>
              <a:tr h="588229">
                <a:tc>
                  <a:txBody>
                    <a:bodyPr/>
                    <a:lstStyle/>
                    <a:p>
                      <a:r>
                        <a:rPr lang="en-US" dirty="0"/>
                        <a:t>Hill Climbing Bayesian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037122"/>
                  </a:ext>
                </a:extLst>
              </a:tr>
              <a:tr h="340799">
                <a:tc>
                  <a:txBody>
                    <a:bodyPr/>
                    <a:lstStyle/>
                    <a:p>
                      <a:r>
                        <a:rPr lang="en-US" dirty="0"/>
                        <a:t>Classical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259931"/>
                  </a:ext>
                </a:extLst>
              </a:tr>
              <a:tr h="340799">
                <a:tc>
                  <a:txBody>
                    <a:bodyPr/>
                    <a:lstStyle/>
                    <a:p>
                      <a:r>
                        <a:rPr lang="en-US" dirty="0"/>
                        <a:t>K-Nearest 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103004"/>
                  </a:ext>
                </a:extLst>
              </a:tr>
              <a:tr h="340799"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522720"/>
                  </a:ext>
                </a:extLst>
              </a:tr>
              <a:tr h="371791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616147"/>
                  </a:ext>
                </a:extLst>
              </a:tr>
              <a:tr h="340799">
                <a:tc>
                  <a:txBody>
                    <a:bodyPr/>
                    <a:lstStyle/>
                    <a:p>
                      <a:r>
                        <a:rPr lang="en-US" dirty="0"/>
                        <a:t>Artificial 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49656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28E58-C2CF-4298-B778-1BA7662C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72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18FA-7250-44DE-A06F-DC3799EF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1DB12-BAAD-4C42-82DC-3CB67EF23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/>
              <a:t>Glioblastoma affects the entire body.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It is important to look at the biological relevance of the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Interpret the network: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Looking at how often each Pathway appears in each K-Fold Networks.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Explore the Pathway by looking at which genes are upregulated and downregulated.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Compare to the literature for accuracy.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DF617-2F6D-4804-B2F8-E69A0435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00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FC4F-384A-426F-AA4D-560BE2807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Repeating Pathways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FBADBA8D-20FD-40C4-BD23-C0DCCCBDE5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519117"/>
              </p:ext>
            </p:extLst>
          </p:nvPr>
        </p:nvGraphicFramePr>
        <p:xfrm>
          <a:off x="1219199" y="1846263"/>
          <a:ext cx="9936163" cy="3363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054">
                  <a:extLst>
                    <a:ext uri="{9D8B030D-6E8A-4147-A177-3AD203B41FA5}">
                      <a16:colId xmlns:a16="http://schemas.microsoft.com/office/drawing/2014/main" val="988881589"/>
                    </a:ext>
                  </a:extLst>
                </a:gridCol>
                <a:gridCol w="1507617">
                  <a:extLst>
                    <a:ext uri="{9D8B030D-6E8A-4147-A177-3AD203B41FA5}">
                      <a16:colId xmlns:a16="http://schemas.microsoft.com/office/drawing/2014/main" val="4221097546"/>
                    </a:ext>
                  </a:extLst>
                </a:gridCol>
                <a:gridCol w="5116492">
                  <a:extLst>
                    <a:ext uri="{9D8B030D-6E8A-4147-A177-3AD203B41FA5}">
                      <a16:colId xmlns:a16="http://schemas.microsoft.com/office/drawing/2014/main" val="58415901"/>
                    </a:ext>
                  </a:extLst>
                </a:gridCol>
              </a:tblGrid>
              <a:tr h="384348">
                <a:tc>
                  <a:txBody>
                    <a:bodyPr/>
                    <a:lstStyle/>
                    <a:p>
                      <a:r>
                        <a:rPr lang="en-US" dirty="0"/>
                        <a:t>Pathway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Association with Glioblastoma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864280"/>
                  </a:ext>
                </a:extLst>
              </a:tr>
              <a:tr h="672609">
                <a:tc>
                  <a:txBody>
                    <a:bodyPr/>
                    <a:lstStyle/>
                    <a:p>
                      <a:r>
                        <a:rPr lang="en-US" dirty="0"/>
                        <a:t>Prion Pathway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Prions contribute to the tumorigenesis of Glioblastoma.</a:t>
                      </a:r>
                      <a:r>
                        <a:rPr lang="en-US" sz="1800" dirty="0"/>
                        <a:t> (</a:t>
                      </a:r>
                      <a:r>
                        <a:rPr lang="en-US" sz="1800" dirty="0" err="1"/>
                        <a:t>Ryskalin</a:t>
                      </a:r>
                      <a:r>
                        <a:rPr lang="en-US" sz="1800" dirty="0"/>
                        <a:t>, L., 2019)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995275"/>
                  </a:ext>
                </a:extLst>
              </a:tr>
              <a:tr h="672609">
                <a:tc>
                  <a:txBody>
                    <a:bodyPr/>
                    <a:lstStyle/>
                    <a:p>
                      <a:r>
                        <a:rPr lang="en-US" dirty="0"/>
                        <a:t>Cell Programmed 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Deregulation of this pathway allows for Glioblastoma cells to grow unchecked. (</a:t>
                      </a:r>
                      <a:r>
                        <a:rPr lang="en-US" sz="1800" dirty="0"/>
                        <a:t>Fulda, S., 2018) </a:t>
                      </a:r>
                      <a:r>
                        <a:rPr lang="en-US" baseline="3000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41012"/>
                  </a:ext>
                </a:extLst>
              </a:tr>
              <a:tr h="672609">
                <a:tc>
                  <a:txBody>
                    <a:bodyPr/>
                    <a:lstStyle/>
                    <a:p>
                      <a:r>
                        <a:rPr lang="en-US" dirty="0"/>
                        <a:t>MAPK Pathway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Hyperactivation of this pathway allows for tumorigenic progressions.</a:t>
                      </a:r>
                      <a:r>
                        <a:rPr lang="en-US" baseline="30000" dirty="0"/>
                        <a:t> </a:t>
                      </a:r>
                      <a:r>
                        <a:rPr lang="en-US" baseline="0" dirty="0"/>
                        <a:t>(</a:t>
                      </a:r>
                      <a:r>
                        <a:rPr lang="en-US" sz="1800" dirty="0">
                          <a:effectLst/>
                        </a:rPr>
                        <a:t>Krishna, K., 2020)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179688"/>
                  </a:ext>
                </a:extLst>
              </a:tr>
              <a:tr h="960871">
                <a:tc>
                  <a:txBody>
                    <a:bodyPr/>
                    <a:lstStyle/>
                    <a:p>
                      <a:r>
                        <a:rPr lang="en-US" dirty="0"/>
                        <a:t>PLC-epsilon pathway*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Deregulation promotes Tumorigenesis and is a known to contain oncogenes for many types of cancer.</a:t>
                      </a:r>
                      <a:r>
                        <a:rPr lang="en-US" sz="1800" dirty="0">
                          <a:effectLst/>
                        </a:rPr>
                        <a:t> (</a:t>
                      </a:r>
                      <a:r>
                        <a:rPr lang="en-US" sz="1800" dirty="0" err="1">
                          <a:effectLst/>
                        </a:rPr>
                        <a:t>Tyutyunnykova</a:t>
                      </a:r>
                      <a:r>
                        <a:rPr lang="en-US" sz="1800" dirty="0">
                          <a:effectLst/>
                        </a:rPr>
                        <a:t>, A., 2017)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6520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57EF07-79F8-4606-9827-6470B1AC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03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DFF0-42C6-4A54-8601-423448DB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Exploring Network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0FDCBF-C3EB-4C00-B58C-53422DBD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29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8F10FA0-480F-420B-8660-03BB54307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4550" y="1918010"/>
            <a:ext cx="4562899" cy="4120972"/>
          </a:xfrm>
        </p:spPr>
      </p:pic>
    </p:spTree>
    <p:extLst>
      <p:ext uri="{BB962C8B-B14F-4D97-AF65-F5344CB8AC3E}">
        <p14:creationId xmlns:p14="http://schemas.microsoft.com/office/powerpoint/2010/main" val="202166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2067-03B2-401A-8372-AE59A0D76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34808" cy="3700576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~700,000 Americans living with a brain tumor.</a:t>
            </a:r>
            <a:r>
              <a:rPr lang="en-US" baseline="30000" dirty="0"/>
              <a:t>[1][2]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69.8% Benign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30.2% Malignant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~1.4% of all new cancer cases are primary malignant brain tumor.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Estimated that 87,000 people will be diagnosed with a brain tumor in 2020.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Glioblastoma accounts for 45% of all malignant brain tumors and is the deadliest type of brain tumor.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85FBD-273D-4EF7-A8A2-F8F96C17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Brain Cancer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049CC4-2DA8-4CC6-B912-09A0802CF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912" y="1845734"/>
            <a:ext cx="4734808" cy="3549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613F1D-220D-47CA-B8EA-39BDB6D1DBBB}"/>
              </a:ext>
            </a:extLst>
          </p:cNvPr>
          <p:cNvSpPr txBox="1"/>
          <p:nvPr/>
        </p:nvSpPr>
        <p:spPr>
          <a:xfrm>
            <a:off x="6601522" y="5546310"/>
            <a:ext cx="4493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1: Benign vs Malignant Tumors</a:t>
            </a:r>
          </a:p>
          <a:p>
            <a:pPr algn="ctr"/>
            <a:r>
              <a:rPr lang="en-US" sz="1200" dirty="0"/>
              <a:t>Source: https://diffzi.com/benign-tumor-vs-malignant-tumor/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3C0AC-AFA7-4363-9363-CFAE0160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7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8DDB-6C3E-438F-BFC2-B71280B5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PLC-epsilon Pathway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D2D1D09-25A0-46F1-9A82-D74232AAE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493" y="1804377"/>
            <a:ext cx="5442735" cy="37558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9A4DF1-5F0B-4017-B317-3054E73DA37D}"/>
              </a:ext>
            </a:extLst>
          </p:cNvPr>
          <p:cNvSpPr txBox="1"/>
          <p:nvPr/>
        </p:nvSpPr>
        <p:spPr>
          <a:xfrm>
            <a:off x="2822017" y="5560182"/>
            <a:ext cx="660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5: PLC-epsilon Pathway</a:t>
            </a:r>
          </a:p>
          <a:p>
            <a:pPr algn="ctr"/>
            <a:r>
              <a:rPr lang="en-US" sz="1200" dirty="0"/>
              <a:t>Source: https://www.semanticscholar.org/paper/Protein-kinase-C-alpha-negatively-regulates-through-Yun-Byun/2ecc4511bba50593354e01d853dd5d1731ee1f56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4E258E-360F-4A28-907C-C9E513CF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8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0DD9-8720-4639-B3E4-C6F70742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PLC-epsilon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05239-CB88-498F-BB0A-F2002D286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PLC-epsilon is a gene that is known to be involved in many different types of cancer. </a:t>
            </a:r>
            <a:r>
              <a:rPr lang="en-US" sz="2400" baseline="30000" dirty="0"/>
              <a:t>[21]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When de-regulated, PLC-epsilon is known to cause: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Tumorigenesis</a:t>
            </a:r>
            <a:r>
              <a:rPr lang="en-US" sz="2000" baseline="30000" dirty="0"/>
              <a:t>[20]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Cardiac contractions</a:t>
            </a:r>
            <a:r>
              <a:rPr lang="en-US" sz="2000" baseline="30000" dirty="0"/>
              <a:t>[20]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Inflammation, particularly </a:t>
            </a:r>
            <a:r>
              <a:rPr lang="en-US" sz="2000" b="1" u="sng" dirty="0"/>
              <a:t>astrocytic</a:t>
            </a:r>
            <a:r>
              <a:rPr lang="en-US" sz="2000" dirty="0"/>
              <a:t> inflammation</a:t>
            </a:r>
            <a:r>
              <a:rPr lang="en-US" sz="2000" baseline="30000" dirty="0"/>
              <a:t>[19]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RAP2B is known to regulate PLC-epsilon expression through direct phosphorylation.</a:t>
            </a:r>
            <a:r>
              <a:rPr lang="en-US" sz="2400" baseline="30000" dirty="0"/>
              <a:t>[23]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When RAP2B is de-regulated, it is known to promote cell proliferation and cell growth.</a:t>
            </a:r>
            <a:r>
              <a:rPr lang="en-US" sz="2400" baseline="30000" dirty="0"/>
              <a:t>[22]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88E43-DCFF-48FB-8DAA-0BFA5FAA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95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A10C-4654-4DCA-B11B-382B7DCC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 Network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BA2B73-77DE-4DFF-B731-709CAFE8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32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4035B5-32DF-472E-95B9-33060C729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094" y="1896670"/>
            <a:ext cx="4610772" cy="4403805"/>
          </a:xfrm>
        </p:spPr>
      </p:pic>
    </p:spTree>
    <p:extLst>
      <p:ext uri="{BB962C8B-B14F-4D97-AF65-F5344CB8AC3E}">
        <p14:creationId xmlns:p14="http://schemas.microsoft.com/office/powerpoint/2010/main" val="481291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D25D-7F1E-43EB-8DF9-E3FF24DF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 Network cont.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F02D90-3287-4EB9-A3AF-CA26660468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576455"/>
              </p:ext>
            </p:extLst>
          </p:nvPr>
        </p:nvGraphicFramePr>
        <p:xfrm>
          <a:off x="2542078" y="1910918"/>
          <a:ext cx="7168804" cy="3568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582">
                  <a:extLst>
                    <a:ext uri="{9D8B030D-6E8A-4147-A177-3AD203B41FA5}">
                      <a16:colId xmlns:a16="http://schemas.microsoft.com/office/drawing/2014/main" val="2358830929"/>
                    </a:ext>
                  </a:extLst>
                </a:gridCol>
                <a:gridCol w="4811222">
                  <a:extLst>
                    <a:ext uri="{9D8B030D-6E8A-4147-A177-3AD203B41FA5}">
                      <a16:colId xmlns:a16="http://schemas.microsoft.com/office/drawing/2014/main" val="271259314"/>
                    </a:ext>
                  </a:extLst>
                </a:gridCol>
              </a:tblGrid>
              <a:tr h="368545">
                <a:tc>
                  <a:txBody>
                    <a:bodyPr/>
                    <a:lstStyle/>
                    <a:p>
                      <a:r>
                        <a:rPr lang="en-US" dirty="0"/>
                        <a:t>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Association with Glioblastoma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261897"/>
                  </a:ext>
                </a:extLst>
              </a:tr>
              <a:tr h="636119">
                <a:tc>
                  <a:txBody>
                    <a:bodyPr/>
                    <a:lstStyle/>
                    <a:p>
                      <a:r>
                        <a:rPr lang="en-US" dirty="0"/>
                        <a:t>ATP13A3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abnormally expressed in Glioblastoma patients but its role is unclear.</a:t>
                      </a:r>
                      <a:r>
                        <a:rPr lang="en-US" baseline="30000" dirty="0"/>
                        <a:t> </a:t>
                      </a:r>
                      <a:r>
                        <a:rPr lang="en-US" baseline="0" dirty="0"/>
                        <a:t>(</a:t>
                      </a:r>
                      <a:r>
                        <a:rPr lang="en-US" sz="1800" dirty="0" err="1">
                          <a:effectLst/>
                        </a:rPr>
                        <a:t>Xiong</a:t>
                      </a:r>
                      <a:r>
                        <a:rPr lang="en-US" sz="1800" dirty="0">
                          <a:effectLst/>
                        </a:rPr>
                        <a:t>, J., 2014)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928255"/>
                  </a:ext>
                </a:extLst>
              </a:tr>
              <a:tr h="630818">
                <a:tc>
                  <a:txBody>
                    <a:bodyPr/>
                    <a:lstStyle/>
                    <a:p>
                      <a:r>
                        <a:rPr lang="en-US" dirty="0"/>
                        <a:t>MEG8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Plays a role in lung and pancreatic cancer.</a:t>
                      </a:r>
                      <a:r>
                        <a:rPr lang="en-US" baseline="30000" dirty="0"/>
                        <a:t> 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 err="1">
                          <a:effectLst/>
                        </a:rPr>
                        <a:t>Terashima</a:t>
                      </a:r>
                      <a:r>
                        <a:rPr lang="en-US" dirty="0">
                          <a:effectLst/>
                        </a:rPr>
                        <a:t>, M., 2018)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503506"/>
                  </a:ext>
                </a:extLst>
              </a:tr>
              <a:tr h="630818">
                <a:tc>
                  <a:txBody>
                    <a:bodyPr/>
                    <a:lstStyle/>
                    <a:p>
                      <a:r>
                        <a:rPr lang="en-US" dirty="0"/>
                        <a:t>NOC2L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Theorized to be associated with glioblastoma.</a:t>
                      </a:r>
                      <a:r>
                        <a:rPr lang="en-US" dirty="0">
                          <a:effectLst/>
                        </a:rPr>
                        <a:t> (Lab, M., 2005)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82583"/>
                  </a:ext>
                </a:extLst>
              </a:tr>
              <a:tr h="636119">
                <a:tc>
                  <a:txBody>
                    <a:bodyPr/>
                    <a:lstStyle/>
                    <a:p>
                      <a:r>
                        <a:rPr lang="en-US" dirty="0"/>
                        <a:t>C1orf127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papers documenting its role in Glioblastoma or cancer.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513081"/>
                  </a:ext>
                </a:extLst>
              </a:tr>
              <a:tr h="636119">
                <a:tc>
                  <a:txBody>
                    <a:bodyPr/>
                    <a:lstStyle/>
                    <a:p>
                      <a:r>
                        <a:rPr lang="en-US" dirty="0"/>
                        <a:t>RPAP2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papers documenting its role in Glioblastoma or cancer.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4963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17B76-AC6C-47DD-AC75-197B5CE9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4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0E0C-52F3-4C29-8C59-66AF66BC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AE4B8-D17B-4A05-BF5C-284C3C47C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Using a pathway-based approach, models were created that performed overall better than ones created from the genes alone.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Created a Bayesian Network that was non-inferior to other models in classifying glioblastoma.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Using a Bayesian Network, an in-depth exploration of pathways and associated genes were explored for biological relevance.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pathway approached made biologically relevant connections.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gene-based approach made biologically relevant and biologically irrelevant gene connections.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9E493-581D-40BE-8590-5E658339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09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866-06C0-4730-BA4B-01BF93B12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935BC-E36F-4389-AC5F-CE208E4F4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/>
              <a:t>Apply the process to more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Apply the process to different cancer types and compare.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Give a specific biological structure to the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Explore dysfunction in certain pathways and see the effect on survival outcome.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15196-0EE3-4EED-A5A9-FDA0E5C2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367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9E87-3DAF-4B9F-B614-753BD1FC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75245-FC08-4480-8559-25E6BD6E7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Dr. Gabriel Odom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Involved in the creation of </a:t>
            </a:r>
            <a:r>
              <a:rPr lang="en-US" dirty="0" err="1"/>
              <a:t>PathwayPCA</a:t>
            </a:r>
            <a:r>
              <a:rPr lang="en-US" dirty="0"/>
              <a:t> package and is the active maintainer.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Helped a lot with teaching me how to work with Microarray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Dr. Nan Hu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Helped with teaching how to model biological pathways.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Taught me how to determine if a biological pathway is relevant to a certain disease type.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Subject Matter Expert who has been working Glioblastoma for years.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E7408-961B-48EF-B14D-A21430B1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40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0D39A-61C0-45A9-9DD8-2559B98C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F5F61492-883E-4060-ADB6-24115F05F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831" y="2319974"/>
            <a:ext cx="2800667" cy="280066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BC64A7-B628-4074-A823-25685E6D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613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13CD-43B0-4404-BE8A-8A44FC49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FE009-77D0-4C14-83E4-1EF7A9BAF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900" dirty="0">
                <a:effectLst/>
              </a:rPr>
              <a:t>Learn. (n.d.). Retrieved November 23, 2020, from </a:t>
            </a:r>
            <a:r>
              <a:rPr lang="en-US" sz="2900" dirty="0">
                <a:effectLst/>
                <a:hlinkClick r:id="rId2"/>
              </a:rPr>
              <a:t>https://braintumor.org/take-action/about-gbm/</a:t>
            </a:r>
            <a:endParaRPr lang="en-US" sz="290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900" dirty="0"/>
              <a:t>Watson, S. (2028, September 23). Glioblastoma: Survival Rates, Treatments, and Causes. Retrieved from </a:t>
            </a:r>
            <a:r>
              <a:rPr lang="en-US" sz="2900" dirty="0">
                <a:hlinkClick r:id="rId3"/>
              </a:rPr>
              <a:t>https://www.healthline.com/health/brain-tumor/glioblastoma</a:t>
            </a:r>
            <a:r>
              <a:rPr lang="en-US" sz="2900" dirty="0"/>
              <a:t> </a:t>
            </a:r>
            <a:endParaRPr lang="en-US" sz="290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900" dirty="0">
                <a:effectLst/>
              </a:rPr>
              <a:t>Glioma. (2020, April 04). Retrieved November 23, 2020, from </a:t>
            </a:r>
            <a:r>
              <a:rPr lang="en-US" sz="2900" dirty="0">
                <a:effectLst/>
                <a:hlinkClick r:id="rId4"/>
              </a:rPr>
              <a:t>https://www.mayoclinic.org/diseases-   conditions/glioma/symptoms-causes/syc-20350251</a:t>
            </a:r>
            <a:endParaRPr lang="en-US" sz="290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900" dirty="0" err="1">
                <a:effectLst/>
              </a:rPr>
              <a:t>Hofland</a:t>
            </a:r>
            <a:r>
              <a:rPr lang="en-US" sz="2900" dirty="0">
                <a:effectLst/>
              </a:rPr>
              <a:t>, P., By, -, </a:t>
            </a:r>
            <a:r>
              <a:rPr lang="en-US" sz="2900" dirty="0" err="1">
                <a:effectLst/>
              </a:rPr>
              <a:t>Hofland</a:t>
            </a:r>
            <a:r>
              <a:rPr lang="en-US" sz="2900" dirty="0">
                <a:effectLst/>
              </a:rPr>
              <a:t>, P., -, E., &amp; -, L. (2019, June 20). Improving 5-year Survival in Glioblastoma Requires more Aggressive Treatments. Retrieved November 23, 2020, from </a:t>
            </a:r>
            <a:r>
              <a:rPr lang="en-US" sz="2900" dirty="0">
                <a:effectLst/>
                <a:hlinkClick r:id="rId5"/>
              </a:rPr>
              <a:t>https://www.oncozine.com/improving-5-year-survival-in-glioblastoma-requires-more-aggressive-treatments/</a:t>
            </a:r>
            <a:endParaRPr lang="en-US" sz="290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900" dirty="0">
                <a:effectLst/>
              </a:rPr>
              <a:t>Bi, W., &amp; </a:t>
            </a:r>
            <a:r>
              <a:rPr lang="en-US" sz="2900" dirty="0" err="1">
                <a:effectLst/>
              </a:rPr>
              <a:t>Beroukhim</a:t>
            </a:r>
            <a:r>
              <a:rPr lang="en-US" sz="2900" dirty="0">
                <a:effectLst/>
              </a:rPr>
              <a:t>, R. (2014, September). Beating the odds: Extreme long-term survival with glioblastoma. Retrieved November 23, 2020, from </a:t>
            </a:r>
            <a:r>
              <a:rPr lang="en-US" sz="2900" dirty="0">
                <a:effectLst/>
                <a:hlinkClick r:id="rId6"/>
              </a:rPr>
              <a:t>https://www.ncbi.nlm.nih.gov/pmc/articles/PMC4136904/</a:t>
            </a:r>
            <a:endParaRPr lang="en-US" sz="290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900" dirty="0">
                <a:effectLst/>
              </a:rPr>
              <a:t>Radiation Therapy for Brain Cancer and Spinal Cord Tumors. (n.d.). Retrieved November 23, 2020, from </a:t>
            </a:r>
            <a:r>
              <a:rPr lang="en-US" sz="2900" dirty="0">
                <a:effectLst/>
                <a:hlinkClick r:id="rId7"/>
              </a:rPr>
              <a:t>https://www.cancer.org/cancer/brain-spinal-cord-tumors-adults/treating/radiation-therapy.html</a:t>
            </a:r>
            <a:endParaRPr lang="en-US" sz="290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US" sz="160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85CD6-6377-4DD3-8B56-6A5782B1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698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C177-AC9E-4D5A-9D33-772DC068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00501-4088-4CCE-9618-8ADED64BE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2900" dirty="0">
                <a:effectLst/>
              </a:rPr>
              <a:t>Chemotherapy. (2020, March 05). Retrieved November 23, 2020, from </a:t>
            </a:r>
            <a:r>
              <a:rPr lang="en-US" sz="2900" dirty="0">
                <a:effectLst/>
                <a:hlinkClick r:id="rId2"/>
              </a:rPr>
              <a:t>https://www.mayoclinic.org/tests-procedures/chemotherapy/about/pac-20385033</a:t>
            </a:r>
            <a:endParaRPr lang="en-US" sz="2900" dirty="0">
              <a:effectLst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en-US" sz="2900" dirty="0">
                <a:effectLst/>
              </a:rPr>
              <a:t>Glioma. (2020, April 04). Retrieved November 23, 2020, from </a:t>
            </a:r>
            <a:r>
              <a:rPr lang="en-US" sz="2900" dirty="0">
                <a:effectLst/>
                <a:hlinkClick r:id="rId3"/>
              </a:rPr>
              <a:t>https://www.mayoclinic.org/diseases-conditions/glioma/diagnosis-treatment/drc-20350255</a:t>
            </a:r>
            <a:endParaRPr lang="en-US" sz="2900" dirty="0">
              <a:effectLst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en-US" sz="2900" dirty="0">
                <a:effectLst/>
              </a:rPr>
              <a:t>Gusev, Y., </a:t>
            </a:r>
            <a:r>
              <a:rPr lang="en-US" sz="2900" dirty="0" err="1">
                <a:effectLst/>
              </a:rPr>
              <a:t>Bhuvaneshwar</a:t>
            </a:r>
            <a:r>
              <a:rPr lang="en-US" sz="2900" dirty="0">
                <a:effectLst/>
              </a:rPr>
              <a:t>, K., Song, L., </a:t>
            </a:r>
            <a:r>
              <a:rPr lang="en-US" sz="2900" dirty="0" err="1">
                <a:effectLst/>
              </a:rPr>
              <a:t>Zenklusen</a:t>
            </a:r>
            <a:r>
              <a:rPr lang="en-US" sz="2900" dirty="0">
                <a:effectLst/>
              </a:rPr>
              <a:t>, J., Fine, H., &amp; </a:t>
            </a:r>
            <a:r>
              <a:rPr lang="en-US" sz="2900" dirty="0" err="1">
                <a:effectLst/>
              </a:rPr>
              <a:t>Madhavan</a:t>
            </a:r>
            <a:r>
              <a:rPr lang="en-US" sz="2900" dirty="0">
                <a:effectLst/>
              </a:rPr>
              <a:t>, S. (2018, August 14). The REMBRANDT study, a large collection of genomic data from brain cancer patients. Retrieved November 23, 2020, from </a:t>
            </a:r>
            <a:r>
              <a:rPr lang="en-US" sz="2900" dirty="0">
                <a:effectLst/>
                <a:hlinkClick r:id="rId4"/>
              </a:rPr>
              <a:t>https://www.ncbi.nlm.nih.gov/pmc/articles/PMC6091243/</a:t>
            </a:r>
            <a:endParaRPr lang="en-US" sz="2900" dirty="0">
              <a:effectLst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en-US" sz="2900" dirty="0">
                <a:effectLst/>
              </a:rPr>
              <a:t>Biological Pathways Fact Sheet. (n.d.). Retrieved November 23, 2020, from </a:t>
            </a:r>
            <a:r>
              <a:rPr lang="en-US" sz="2900" dirty="0">
                <a:effectLst/>
                <a:hlinkClick r:id="rId5"/>
              </a:rPr>
              <a:t>https://www.genome.gov/about-genomics/fact-sheets/Biological-Pathways-Fact-Sheet</a:t>
            </a:r>
            <a:endParaRPr lang="en-US" sz="2900" dirty="0">
              <a:effectLst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en-US" sz="2900" dirty="0"/>
              <a:t>Odom, G., Ban, Y., </a:t>
            </a:r>
            <a:r>
              <a:rPr lang="en-US" sz="2900" dirty="0" err="1"/>
              <a:t>Colaprico</a:t>
            </a:r>
            <a:r>
              <a:rPr lang="en-US" sz="2900" dirty="0"/>
              <a:t>, A., Liu, L., Silva, T., Sun, X., . . . Chen, X. (2020, July 02). </a:t>
            </a:r>
            <a:r>
              <a:rPr lang="en-US" sz="2900" dirty="0" err="1"/>
              <a:t>PathwayPCA</a:t>
            </a:r>
            <a:r>
              <a:rPr lang="en-US" sz="2900" dirty="0"/>
              <a:t>: An R/Bioconductor Package for Pathway Based Integrative Analysis of Multi‐Omics Data. Retrieved July 22, 2020, from </a:t>
            </a:r>
            <a:r>
              <a:rPr lang="en-US" sz="2900" dirty="0">
                <a:hlinkClick r:id="rId6"/>
              </a:rPr>
              <a:t>https://onlinelibrary.wiley.com/doi/abs/10.1002/pmic.201900409</a:t>
            </a:r>
            <a:endParaRPr lang="en-US" sz="2900" dirty="0"/>
          </a:p>
          <a:p>
            <a:pPr marL="457200" indent="-457200">
              <a:buFont typeface="+mj-lt"/>
              <a:buAutoNum type="arabicPeriod" startAt="7"/>
            </a:pPr>
            <a:r>
              <a:rPr lang="en-US" sz="2800" dirty="0">
                <a:effectLst/>
              </a:rPr>
              <a:t>D. (2019, July 16). Introduction to Bayesian Networks. Retrieved November 23, 2020, from </a:t>
            </a:r>
            <a:r>
              <a:rPr lang="en-US" sz="2800" dirty="0">
                <a:effectLst/>
                <a:hlinkClick r:id="rId7"/>
              </a:rPr>
              <a:t>https://towardsdatascience.com/introduction-to-bayesian-networks-81031eeed94e</a:t>
            </a:r>
            <a:endParaRPr lang="en-US" sz="2900" dirty="0"/>
          </a:p>
          <a:p>
            <a:pPr marL="457200" indent="-457200">
              <a:buFont typeface="+mj-lt"/>
              <a:buAutoNum type="arabicPeriod" startAt="7"/>
            </a:pPr>
            <a:endParaRPr lang="en-US" sz="1600" dirty="0"/>
          </a:p>
          <a:p>
            <a:pPr marL="457200" indent="-457200">
              <a:buFont typeface="+mj-lt"/>
              <a:buAutoNum type="arabicPeriod" startAt="7"/>
            </a:pPr>
            <a:endParaRPr lang="en-US" sz="1600" dirty="0"/>
          </a:p>
          <a:p>
            <a:pPr marL="457200" indent="-457200">
              <a:buFont typeface="+mj-lt"/>
              <a:buAutoNum type="arabicPeriod" startAt="7"/>
            </a:pPr>
            <a:endParaRPr lang="en-US" sz="1600" dirty="0"/>
          </a:p>
          <a:p>
            <a:pPr marL="457200" indent="-457200">
              <a:buFont typeface="+mj-lt"/>
              <a:buAutoNum type="arabicPeriod" startAt="7"/>
            </a:pPr>
            <a:endParaRPr lang="en-US" sz="1600" dirty="0"/>
          </a:p>
          <a:p>
            <a:pPr marL="457200" indent="-457200">
              <a:buFont typeface="+mj-lt"/>
              <a:buAutoNum type="arabicPeriod" startAt="7"/>
            </a:pPr>
            <a:endParaRPr lang="en-US" dirty="0">
              <a:effectLst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dirty="0">
              <a:effectLst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sz="2000" dirty="0">
              <a:effectLst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sz="2000" dirty="0">
              <a:effectLst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dirty="0">
              <a:effectLst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61D17-4F4B-496F-9036-0449018D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1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73737-693F-4C8E-B99D-8D884E48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Causes of Brain Tumors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86E3F-0F8F-47CB-83B9-CFC7CA9B4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800" dirty="0"/>
              <a:t>The exact cause of primary brain tumors is unknown.</a:t>
            </a:r>
            <a:r>
              <a:rPr lang="en-US" sz="2800" baseline="30000" dirty="0"/>
              <a:t>[3]</a:t>
            </a:r>
            <a:r>
              <a:rPr lang="en-US" sz="2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Risk Factors: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Age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The risk of developing a brain tumor increases with age.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The most common age range is 45 to 65 years old.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However some brain tumors are more common in children and young adults.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Exposure to radiation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Being exposed to ionizing radiation increases your risk of developing a brain tumor.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Examples: Radiation therapy and X-Rays.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Family History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Having a family history of brain tumors doubles your risk of developing a brain tumor.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94E2F-1F68-4DC8-9AEB-7AF28F47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951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77E0-E725-4F8C-8C0E-7229AB07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4FBB0-B878-48B8-B71A-E658B8DE4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 startAt="13"/>
            </a:pPr>
            <a:r>
              <a:rPr lang="en-US" sz="2900" dirty="0"/>
              <a:t>Marco Scutari (2010). Learning Bayesian Networks with the </a:t>
            </a:r>
            <a:r>
              <a:rPr lang="en-US" sz="2900" dirty="0" err="1"/>
              <a:t>bnlearn</a:t>
            </a:r>
            <a:r>
              <a:rPr lang="en-US" sz="2900" dirty="0"/>
              <a:t> R Package. Journal of Statistical Software, 35(3), 1-22. URL </a:t>
            </a:r>
            <a:r>
              <a:rPr lang="en-US" sz="2900" dirty="0">
                <a:hlinkClick r:id="rId2"/>
              </a:rPr>
              <a:t>http://www.jstatsoft.org/v35/i03/</a:t>
            </a:r>
            <a:endParaRPr lang="en-US" sz="2900" dirty="0"/>
          </a:p>
          <a:p>
            <a:pPr marL="457200" indent="-457200">
              <a:buFont typeface="+mj-lt"/>
              <a:buAutoNum type="arabicPeriod" startAt="13"/>
            </a:pPr>
            <a:r>
              <a:rPr lang="en-US" sz="2900" dirty="0"/>
              <a:t>Shannon P, </a:t>
            </a:r>
            <a:r>
              <a:rPr lang="en-US" sz="2900" dirty="0" err="1"/>
              <a:t>Markiel</a:t>
            </a:r>
            <a:r>
              <a:rPr lang="en-US" sz="2900" dirty="0"/>
              <a:t> A, </a:t>
            </a:r>
            <a:r>
              <a:rPr lang="en-US" sz="2900" dirty="0" err="1"/>
              <a:t>Ozier</a:t>
            </a:r>
            <a:r>
              <a:rPr lang="en-US" sz="2900" dirty="0"/>
              <a:t> O, et al. </a:t>
            </a:r>
            <a:r>
              <a:rPr lang="en-US" sz="2900" dirty="0" err="1"/>
              <a:t>Cytoscape</a:t>
            </a:r>
            <a:r>
              <a:rPr lang="en-US" sz="2900" dirty="0"/>
              <a:t>: a software environment for integrated models of biomolecular interaction networks. </a:t>
            </a:r>
            <a:r>
              <a:rPr lang="en-US" sz="2900" i="1" dirty="0"/>
              <a:t>Genome Res</a:t>
            </a:r>
            <a:r>
              <a:rPr lang="en-US" sz="2900" dirty="0"/>
              <a:t>. 2003;13(11):2498-2504. doi:10.1101/gr.1239303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sz="2800" dirty="0" err="1">
                <a:effectLst/>
              </a:rPr>
              <a:t>Niu</a:t>
            </a:r>
            <a:r>
              <a:rPr lang="en-US" sz="2800" dirty="0">
                <a:effectLst/>
              </a:rPr>
              <a:t>, B., Liang, C., Lu, Y., Zhao, M., Chen, Q., Zhang, Y., . . . Chou, K. (2019, May 29). Glioma stages prediction based on machine learning algorithm combined with protein-protein interaction networks. Retrieved November 23, 2020, from </a:t>
            </a:r>
            <a:r>
              <a:rPr lang="en-US" sz="2800" dirty="0">
                <a:effectLst/>
                <a:hlinkClick r:id="rId3"/>
              </a:rPr>
              <a:t>https://www.sciencedirect.com/science/article/pii/S0888754319301740</a:t>
            </a:r>
            <a:endParaRPr lang="en-US" sz="2900" dirty="0"/>
          </a:p>
          <a:p>
            <a:pPr marL="457200" indent="-457200">
              <a:buFont typeface="+mj-lt"/>
              <a:buAutoNum type="arabicPeriod" startAt="13"/>
            </a:pPr>
            <a:r>
              <a:rPr lang="en-US" sz="2900" dirty="0" err="1"/>
              <a:t>Ryskalin</a:t>
            </a:r>
            <a:r>
              <a:rPr lang="en-US" sz="2900" dirty="0"/>
              <a:t>, L., </a:t>
            </a:r>
            <a:r>
              <a:rPr lang="en-US" sz="2900" dirty="0" err="1"/>
              <a:t>Busceti</a:t>
            </a:r>
            <a:r>
              <a:rPr lang="en-US" sz="2900" dirty="0"/>
              <a:t>, C. L., </a:t>
            </a:r>
            <a:r>
              <a:rPr lang="en-US" sz="2900" dirty="0" err="1"/>
              <a:t>Biagioni</a:t>
            </a:r>
            <a:r>
              <a:rPr lang="en-US" sz="2900" dirty="0"/>
              <a:t>, F., </a:t>
            </a:r>
            <a:r>
              <a:rPr lang="en-US" sz="2900" dirty="0" err="1"/>
              <a:t>Limanaqi</a:t>
            </a:r>
            <a:r>
              <a:rPr lang="en-US" sz="2900" dirty="0"/>
              <a:t>, F., </a:t>
            </a:r>
            <a:r>
              <a:rPr lang="en-US" sz="2900" dirty="0" err="1"/>
              <a:t>Familiari</a:t>
            </a:r>
            <a:r>
              <a:rPr lang="en-US" sz="2900" dirty="0"/>
              <a:t>, P., </a:t>
            </a:r>
            <a:r>
              <a:rPr lang="en-US" sz="2900" dirty="0" err="1"/>
              <a:t>Frati</a:t>
            </a:r>
            <a:r>
              <a:rPr lang="en-US" sz="2900" dirty="0"/>
              <a:t>, A., &amp; </a:t>
            </a:r>
            <a:r>
              <a:rPr lang="en-US" sz="2900" dirty="0" err="1"/>
              <a:t>Fornai</a:t>
            </a:r>
            <a:r>
              <a:rPr lang="en-US" sz="2900" dirty="0"/>
              <a:t>, F. (2019). Prion Protein in Glioblastoma Multiforme. </a:t>
            </a:r>
            <a:r>
              <a:rPr lang="en-US" sz="2900" i="1" dirty="0"/>
              <a:t>International journal of molecular sciences</a:t>
            </a:r>
            <a:r>
              <a:rPr lang="en-US" sz="2900" dirty="0"/>
              <a:t>, </a:t>
            </a:r>
            <a:r>
              <a:rPr lang="en-US" sz="2900" i="1" dirty="0"/>
              <a:t>20</a:t>
            </a:r>
            <a:r>
              <a:rPr lang="en-US" sz="2900" dirty="0"/>
              <a:t>(20), 5107. </a:t>
            </a:r>
            <a:r>
              <a:rPr lang="en-US" sz="2900" dirty="0">
                <a:hlinkClick r:id="rId4"/>
              </a:rPr>
              <a:t>https://doi.org/10.3390/ijms20205107</a:t>
            </a:r>
            <a:endParaRPr lang="en-US" sz="2900" dirty="0"/>
          </a:p>
          <a:p>
            <a:pPr marL="457200" indent="-457200">
              <a:buFont typeface="+mj-lt"/>
              <a:buAutoNum type="arabicPeriod" startAt="13"/>
            </a:pPr>
            <a:r>
              <a:rPr lang="en-US" sz="2900" dirty="0"/>
              <a:t>Fulda, S. Cell death-based treatment of glioblastoma. </a:t>
            </a:r>
            <a:r>
              <a:rPr lang="en-US" sz="2900" i="1" dirty="0"/>
              <a:t>Cell Death Dis</a:t>
            </a:r>
            <a:r>
              <a:rPr lang="en-US" sz="2900" dirty="0"/>
              <a:t> </a:t>
            </a:r>
            <a:r>
              <a:rPr lang="en-US" sz="2900" b="1" dirty="0"/>
              <a:t>9, </a:t>
            </a:r>
            <a:r>
              <a:rPr lang="en-US" sz="2900" dirty="0"/>
              <a:t>121 (2018). </a:t>
            </a:r>
            <a:r>
              <a:rPr lang="en-US" sz="2900" dirty="0">
                <a:hlinkClick r:id="rId5"/>
              </a:rPr>
              <a:t>https://doi.org/10.1038/s41419-017-0021-8</a:t>
            </a:r>
            <a:endParaRPr lang="en-US" sz="2900" dirty="0"/>
          </a:p>
          <a:p>
            <a:pPr marL="457200" indent="-457200">
              <a:buFont typeface="+mj-lt"/>
              <a:buAutoNum type="arabicPeriod" startAt="13"/>
            </a:pPr>
            <a:r>
              <a:rPr lang="en-US" sz="2900" dirty="0">
                <a:effectLst/>
              </a:rPr>
              <a:t>Krishna, K., Dubey, S., </a:t>
            </a:r>
            <a:r>
              <a:rPr lang="en-US" sz="2900" dirty="0" err="1">
                <a:effectLst/>
              </a:rPr>
              <a:t>Singhvi</a:t>
            </a:r>
            <a:r>
              <a:rPr lang="en-US" sz="2900" dirty="0">
                <a:effectLst/>
              </a:rPr>
              <a:t>, G., Gupta, G., &amp; </a:t>
            </a:r>
            <a:r>
              <a:rPr lang="en-US" sz="2900" dirty="0" err="1">
                <a:effectLst/>
              </a:rPr>
              <a:t>Kesharwani</a:t>
            </a:r>
            <a:r>
              <a:rPr lang="en-US" sz="2900" dirty="0">
                <a:effectLst/>
              </a:rPr>
              <a:t>, P. (2020, September 10). MAPK pathway: Potential role in glioblastoma multiforme. Retrieved October 28, 2020, from </a:t>
            </a:r>
            <a:r>
              <a:rPr lang="en-US" sz="2900" dirty="0">
                <a:effectLst/>
                <a:hlinkClick r:id="rId6"/>
              </a:rPr>
              <a:t>https://www.sciencedirect.com/science/article/pii/S221475192030462X</a:t>
            </a:r>
            <a:endParaRPr lang="en-US" sz="2900" dirty="0">
              <a:effectLst/>
            </a:endParaRPr>
          </a:p>
          <a:p>
            <a:pPr marL="457200" indent="-457200">
              <a:buFont typeface="+mj-lt"/>
              <a:buAutoNum type="arabicPeriod" startAt="13"/>
            </a:pPr>
            <a:endParaRPr lang="en-US" sz="1600" dirty="0">
              <a:effectLst/>
            </a:endParaRPr>
          </a:p>
          <a:p>
            <a:pPr marL="457200" indent="-457200">
              <a:buFont typeface="+mj-lt"/>
              <a:buAutoNum type="arabicPeriod" startAt="13"/>
            </a:pPr>
            <a:endParaRPr lang="en-US" dirty="0">
              <a:effectLst/>
            </a:endParaRPr>
          </a:p>
          <a:p>
            <a:pPr marL="457200" indent="-457200">
              <a:buFont typeface="+mj-lt"/>
              <a:buAutoNum type="arabicPeriod" startAt="13"/>
            </a:pPr>
            <a:endParaRPr lang="en-US" dirty="0">
              <a:effectLst/>
            </a:endParaRPr>
          </a:p>
          <a:p>
            <a:pPr marL="457200" indent="-457200">
              <a:buFont typeface="+mj-lt"/>
              <a:buAutoNum type="arabicPeriod" startAt="13"/>
            </a:pPr>
            <a:endParaRPr lang="en-US" dirty="0"/>
          </a:p>
          <a:p>
            <a:pPr marL="457200" indent="-457200">
              <a:buFont typeface="+mj-lt"/>
              <a:buAutoNum type="arabicPeriod" startAt="13"/>
            </a:pPr>
            <a:endParaRPr lang="en-US" dirty="0"/>
          </a:p>
          <a:p>
            <a:pPr marL="457200" indent="-457200">
              <a:buFont typeface="+mj-lt"/>
              <a:buAutoNum type="arabicPeriod" startAt="13"/>
            </a:pPr>
            <a:endParaRPr lang="en-US" dirty="0"/>
          </a:p>
          <a:p>
            <a:pPr marL="457200" indent="-457200">
              <a:buFont typeface="+mj-lt"/>
              <a:buAutoNum type="arabicPeriod" startAt="13"/>
            </a:pPr>
            <a:endParaRPr lang="en-US" dirty="0"/>
          </a:p>
          <a:p>
            <a:pPr marL="457200" indent="-457200">
              <a:buFont typeface="+mj-lt"/>
              <a:buAutoNum type="arabicPeriod" startAt="13"/>
            </a:pPr>
            <a:endParaRPr lang="en-US" dirty="0"/>
          </a:p>
          <a:p>
            <a:pPr marL="457200" indent="-457200">
              <a:buFont typeface="+mj-lt"/>
              <a:buAutoNum type="arabicPeriod" startAt="13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F7602-68BC-4144-87B5-D077E445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694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2E6B-6459-44D6-8C68-5F836BF3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3E6B8-43EE-43AB-A2E7-1174162A6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 startAt="19"/>
            </a:pPr>
            <a:r>
              <a:rPr lang="en-US" sz="2400" dirty="0" err="1">
                <a:effectLst/>
              </a:rPr>
              <a:t>Dusaban</a:t>
            </a:r>
            <a:r>
              <a:rPr lang="en-US" sz="2400" dirty="0">
                <a:effectLst/>
              </a:rPr>
              <a:t>, S., Purcell, N., </a:t>
            </a:r>
            <a:r>
              <a:rPr lang="en-US" sz="2400" dirty="0" err="1">
                <a:effectLst/>
              </a:rPr>
              <a:t>Rockenstein</a:t>
            </a:r>
            <a:r>
              <a:rPr lang="en-US" sz="2400" dirty="0">
                <a:effectLst/>
              </a:rPr>
              <a:t>, E., </a:t>
            </a:r>
            <a:r>
              <a:rPr lang="en-US" sz="2400" dirty="0" err="1">
                <a:effectLst/>
              </a:rPr>
              <a:t>Masliah</a:t>
            </a:r>
            <a:r>
              <a:rPr lang="en-US" sz="2400" dirty="0">
                <a:effectLst/>
              </a:rPr>
              <a:t>, E., Cho, M., </a:t>
            </a:r>
            <a:r>
              <a:rPr lang="en-US" sz="2400" dirty="0" err="1">
                <a:effectLst/>
              </a:rPr>
              <a:t>Smrcka</a:t>
            </a:r>
            <a:r>
              <a:rPr lang="en-US" sz="2400" dirty="0">
                <a:effectLst/>
              </a:rPr>
              <a:t>, A., &amp; Brown, J. (2013, February 26). Phospholipase </a:t>
            </a:r>
            <a:r>
              <a:rPr lang="en-US" sz="2400" dirty="0" err="1">
                <a:effectLst/>
              </a:rPr>
              <a:t>Cɛ</a:t>
            </a:r>
            <a:r>
              <a:rPr lang="en-US" sz="2400" dirty="0">
                <a:effectLst/>
              </a:rPr>
              <a:t> links G protein-coupled receptor activation to inflammatory astrocytic responses. Retrieved November 23, 2020, from </a:t>
            </a:r>
            <a:r>
              <a:rPr lang="en-US" sz="2400" dirty="0">
                <a:effectLst/>
                <a:hlinkClick r:id="rId2"/>
              </a:rPr>
              <a:t>https://www.pnas.org/content/110/9/3609</a:t>
            </a:r>
            <a:endParaRPr lang="en-US" sz="2400" dirty="0">
              <a:effectLst/>
            </a:endParaRPr>
          </a:p>
          <a:p>
            <a:pPr marL="457200" indent="-457200">
              <a:buFont typeface="+mj-lt"/>
              <a:buAutoNum type="arabicPeriod" startAt="19"/>
            </a:pPr>
            <a:r>
              <a:rPr lang="en-US" sz="2100" dirty="0">
                <a:effectLst/>
              </a:rPr>
              <a:t>Yun S; Byun HY; Oh YS; Yang YR; Ryu SH; Suh PG;. (n.d.). Protein kinase C-alpha negatively regulates EGF-induced PLC-epsilon activity through direct phosphorylation. Retrieved November 23, 2020, from </a:t>
            </a:r>
            <a:r>
              <a:rPr lang="en-US" sz="2100" dirty="0">
                <a:effectLst/>
                <a:hlinkClick r:id="rId3"/>
              </a:rPr>
              <a:t>https://pubmed.ncbi.nlm.nih.gov/19948183/</a:t>
            </a:r>
            <a:endParaRPr lang="en-US" sz="2100" dirty="0">
              <a:effectLst/>
            </a:endParaRPr>
          </a:p>
          <a:p>
            <a:pPr marL="457200" indent="-457200">
              <a:buFont typeface="+mj-lt"/>
              <a:buAutoNum type="arabicPeriod" startAt="19"/>
            </a:pPr>
            <a:r>
              <a:rPr lang="en-US" sz="2100" dirty="0" err="1">
                <a:effectLst/>
              </a:rPr>
              <a:t>Tyutyunnykova</a:t>
            </a:r>
            <a:r>
              <a:rPr lang="en-US" sz="2100" dirty="0">
                <a:effectLst/>
              </a:rPr>
              <a:t>, A., </a:t>
            </a:r>
            <a:r>
              <a:rPr lang="en-US" sz="2100" dirty="0" err="1">
                <a:effectLst/>
              </a:rPr>
              <a:t>Dubrovska</a:t>
            </a:r>
            <a:r>
              <a:rPr lang="en-US" sz="2100" dirty="0">
                <a:effectLst/>
              </a:rPr>
              <a:t>, A., &amp; </a:t>
            </a:r>
            <a:r>
              <a:rPr lang="en-US" sz="2100" dirty="0" err="1">
                <a:effectLst/>
              </a:rPr>
              <a:t>Telegeev</a:t>
            </a:r>
            <a:r>
              <a:rPr lang="en-US" sz="2100" dirty="0">
                <a:effectLst/>
              </a:rPr>
              <a:t>, G. (2017). The controversial role of phospholipase C epsilon (PLC</a:t>
            </a:r>
            <a:r>
              <a:rPr lang="el-GR" sz="2100" dirty="0">
                <a:effectLst/>
              </a:rPr>
              <a:t>ε) </a:t>
            </a:r>
            <a:r>
              <a:rPr lang="en-US" sz="2100" dirty="0">
                <a:effectLst/>
              </a:rPr>
              <a:t>in cancer development and progression. Retrieved November 23, 2020, from </a:t>
            </a:r>
            <a:r>
              <a:rPr lang="en-US" sz="2100" dirty="0">
                <a:effectLst/>
                <a:hlinkClick r:id="rId4"/>
              </a:rPr>
              <a:t>https://www.jcancer.org/v08p0716.htm</a:t>
            </a:r>
            <a:endParaRPr lang="en-US" sz="2100" dirty="0">
              <a:effectLst/>
            </a:endParaRPr>
          </a:p>
          <a:p>
            <a:pPr marL="457200" indent="-457200">
              <a:buFont typeface="+mj-lt"/>
              <a:buAutoNum type="arabicPeriod" startAt="19"/>
            </a:pPr>
            <a:r>
              <a:rPr lang="en-US" sz="2100" dirty="0">
                <a:effectLst/>
              </a:rPr>
              <a:t>Miao F; Cui C; </a:t>
            </a:r>
            <a:r>
              <a:rPr lang="en-US" sz="2100" dirty="0" err="1">
                <a:effectLst/>
              </a:rPr>
              <a:t>Zuo</a:t>
            </a:r>
            <a:r>
              <a:rPr lang="en-US" sz="2100" dirty="0">
                <a:effectLst/>
              </a:rPr>
              <a:t> D; Zhang H; Mei P; Chen H; Wei S; Yang F; Zheng J; Bai J; Fan Y;. (</a:t>
            </a:r>
            <a:r>
              <a:rPr lang="en-US" sz="2100" dirty="0"/>
              <a:t>2019</a:t>
            </a:r>
            <a:r>
              <a:rPr lang="en-US" sz="2100" dirty="0">
                <a:effectLst/>
              </a:rPr>
              <a:t>). Rap2B promotes cell adhesion, proliferation, migration and invasion of human glioma. Retrieved November 23, 2020, from </a:t>
            </a:r>
            <a:r>
              <a:rPr lang="en-US" sz="2100" dirty="0">
                <a:effectLst/>
                <a:hlinkClick r:id="rId5"/>
              </a:rPr>
              <a:t>https://pubmed.ncbi.nlm.nih.gov/30997639/</a:t>
            </a:r>
            <a:endParaRPr lang="en-US" sz="2100" dirty="0">
              <a:effectLst/>
            </a:endParaRPr>
          </a:p>
          <a:p>
            <a:pPr marL="457200" indent="-457200">
              <a:buFont typeface="+mj-lt"/>
              <a:buAutoNum type="arabicPeriod" startAt="19"/>
            </a:pPr>
            <a:r>
              <a:rPr lang="en-US" sz="2100" dirty="0">
                <a:effectLst/>
              </a:rPr>
              <a:t>Qu, D., Huang, H., Di, J., Gao, K., Lu, Z., &amp; Zheng, J. (2016, April 01). Structure, functional regulation and signaling properties of Rap2B (Review). Retrieved November 23, 2020, from </a:t>
            </a:r>
            <a:r>
              <a:rPr lang="en-US" sz="2100" dirty="0">
                <a:effectLst/>
                <a:hlinkClick r:id="rId6"/>
              </a:rPr>
              <a:t>https://www.spandidos-publications.com/10.3892/ol.2016.4261</a:t>
            </a:r>
            <a:endParaRPr lang="en-US" sz="2100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457200" indent="-457200">
              <a:buFont typeface="+mj-lt"/>
              <a:buAutoNum type="arabicPeriod" startAt="19"/>
            </a:pPr>
            <a:endParaRPr lang="en-US" dirty="0">
              <a:effectLst/>
            </a:endParaRPr>
          </a:p>
          <a:p>
            <a:pPr marL="457200" indent="-457200">
              <a:buFont typeface="+mj-lt"/>
              <a:buAutoNum type="arabicPeriod" startAt="19"/>
            </a:pPr>
            <a:endParaRPr lang="en-US" dirty="0">
              <a:effectLst/>
            </a:endParaRPr>
          </a:p>
          <a:p>
            <a:pPr marL="457200" indent="-457200">
              <a:buFont typeface="+mj-lt"/>
              <a:buAutoNum type="arabicPeriod" startAt="19"/>
            </a:pPr>
            <a:endParaRPr lang="en-US" dirty="0">
              <a:effectLst/>
            </a:endParaRPr>
          </a:p>
          <a:p>
            <a:pPr marL="457200" indent="-457200">
              <a:buFont typeface="+mj-lt"/>
              <a:buAutoNum type="arabicPeriod" startAt="19"/>
            </a:pPr>
            <a:endParaRPr lang="en-US" dirty="0">
              <a:effectLst/>
            </a:endParaRPr>
          </a:p>
          <a:p>
            <a:pPr marL="457200" indent="-457200">
              <a:buFont typeface="+mj-lt"/>
              <a:buAutoNum type="arabicPeriod" startAt="19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7BD5D-7168-4AA3-B238-65B48D5E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59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02AF-75DB-4C3C-8E43-8259A68C9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389B0-C9D6-4B71-979C-4CB2AC9AC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24"/>
            </a:pPr>
            <a:r>
              <a:rPr lang="en-US" sz="2000" dirty="0" err="1">
                <a:effectLst/>
              </a:rPr>
              <a:t>Xiong</a:t>
            </a:r>
            <a:r>
              <a:rPr lang="en-US" sz="2000" dirty="0">
                <a:effectLst/>
              </a:rPr>
              <a:t>, J., Bing, Z., </a:t>
            </a:r>
            <a:r>
              <a:rPr lang="en-US" sz="2000" dirty="0" err="1">
                <a:effectLst/>
              </a:rPr>
              <a:t>Su</a:t>
            </a:r>
            <a:r>
              <a:rPr lang="en-US" sz="2000" dirty="0">
                <a:effectLst/>
              </a:rPr>
              <a:t>, Y., Deng, D., &amp; Peng, X. (2014, May 28). An integrated mRNA and microRNA expression signature for glioblastoma multiforme prognosis. Retrieved November 23, 2020, from </a:t>
            </a:r>
            <a:r>
              <a:rPr lang="en-US" sz="2000" dirty="0">
                <a:effectLst/>
                <a:hlinkClick r:id="rId2"/>
              </a:rPr>
              <a:t>https://www.ncbi.nlm.nih.gov/pmc/articles/PMC4037214/</a:t>
            </a:r>
            <a:endParaRPr lang="en-US" dirty="0">
              <a:effectLst/>
            </a:endParaRPr>
          </a:p>
          <a:p>
            <a:pPr marL="457200" indent="-457200">
              <a:buFont typeface="+mj-lt"/>
              <a:buAutoNum type="arabicPeriod" startAt="24"/>
            </a:pPr>
            <a:r>
              <a:rPr lang="en-US" dirty="0" err="1">
                <a:effectLst/>
              </a:rPr>
              <a:t>Terashima</a:t>
            </a:r>
            <a:r>
              <a:rPr lang="en-US" dirty="0">
                <a:effectLst/>
              </a:rPr>
              <a:t>, M., Ishimura, A., </a:t>
            </a:r>
            <a:r>
              <a:rPr lang="en-US" dirty="0" err="1">
                <a:effectLst/>
              </a:rPr>
              <a:t>Wanna-Udom</a:t>
            </a:r>
            <a:r>
              <a:rPr lang="en-US" dirty="0">
                <a:effectLst/>
              </a:rPr>
              <a:t>, S., &amp; Suzuki, T. (2018, November 23). </a:t>
            </a:r>
            <a:r>
              <a:rPr lang="en-US" i="1" dirty="0">
                <a:effectLst/>
              </a:rPr>
              <a:t>MEG8</a:t>
            </a:r>
            <a:r>
              <a:rPr lang="en-US" dirty="0">
                <a:effectLst/>
              </a:rPr>
              <a:t> long noncoding RNA contributes to epigenetic progression of the epithelial-mesenchymal transition of lung and pancreatic cancer cells. Retrieved November 23, 2020, from </a:t>
            </a:r>
            <a:r>
              <a:rPr lang="en-US" dirty="0">
                <a:effectLst/>
                <a:hlinkClick r:id="rId3"/>
              </a:rPr>
              <a:t>https://www.ncbi.nlm.nih.gov/pmc/articles/PMC6254362/</a:t>
            </a:r>
            <a:endParaRPr lang="en-US" dirty="0">
              <a:effectLst/>
            </a:endParaRPr>
          </a:p>
          <a:p>
            <a:pPr marL="457200" indent="-457200">
              <a:buFont typeface="+mj-lt"/>
              <a:buAutoNum type="arabicPeriod" startAt="24"/>
            </a:pPr>
            <a:r>
              <a:rPr lang="en-US" dirty="0">
                <a:effectLst/>
              </a:rPr>
              <a:t>Lab, M. (</a:t>
            </a:r>
            <a:r>
              <a:rPr lang="en-US" dirty="0"/>
              <a:t>2005</a:t>
            </a:r>
            <a:r>
              <a:rPr lang="en-US" dirty="0">
                <a:effectLst/>
              </a:rPr>
              <a:t>). Interaction Summary. Retrieved November 23, 2020, from </a:t>
            </a:r>
            <a:r>
              <a:rPr lang="en-US" dirty="0">
                <a:effectLst/>
                <a:hlinkClick r:id="rId4"/>
              </a:rPr>
              <a:t>https://thebiogrid.org/interaction/720110</a:t>
            </a:r>
            <a:endParaRPr lang="en-US" dirty="0">
              <a:effectLst/>
            </a:endParaRPr>
          </a:p>
          <a:p>
            <a:pPr marL="457200" indent="-457200">
              <a:buFont typeface="+mj-lt"/>
              <a:buAutoNum type="arabicPeriod" startAt="24"/>
            </a:pPr>
            <a:r>
              <a:rPr lang="en-US" sz="2000" dirty="0" err="1"/>
              <a:t>Agrahari</a:t>
            </a:r>
            <a:r>
              <a:rPr lang="en-US" sz="2000" dirty="0"/>
              <a:t>, R., </a:t>
            </a:r>
            <a:r>
              <a:rPr lang="en-US" sz="2000" dirty="0" err="1"/>
              <a:t>Foroushani</a:t>
            </a:r>
            <a:r>
              <a:rPr lang="en-US" sz="2000" dirty="0"/>
              <a:t>, A., Docking, T. R., Chang, L., Duns, G., Hudoba, M., … </a:t>
            </a:r>
            <a:r>
              <a:rPr lang="en-US" sz="2000" dirty="0" err="1"/>
              <a:t>Zare</a:t>
            </a:r>
            <a:r>
              <a:rPr lang="en-US" sz="2000" dirty="0"/>
              <a:t>, H. (2018, May 3). Applications of Bayesian network models in predicting types of hematological malignancies. Retrieved from </a:t>
            </a:r>
            <a:r>
              <a:rPr lang="en-US" sz="2000" dirty="0">
                <a:hlinkClick r:id="rId5"/>
              </a:rPr>
              <a:t>https://www.nature.com/articles/s41598-018-24758-5</a:t>
            </a:r>
            <a:endParaRPr lang="en-US" sz="2000" dirty="0"/>
          </a:p>
          <a:p>
            <a:pPr marL="457200" indent="-457200">
              <a:buFont typeface="+mj-lt"/>
              <a:buAutoNum type="arabicPeriod" startAt="24"/>
            </a:pPr>
            <a:r>
              <a:rPr lang="en-US" dirty="0">
                <a:effectLst/>
              </a:rPr>
              <a:t>Blood Test Can Predict Prognosis in Deadly Brain Cancer – PR News. (n.d.). Retrieved November 24, 2020, from </a:t>
            </a:r>
            <a:r>
              <a:rPr lang="en-US" dirty="0">
                <a:effectLst/>
                <a:hlinkClick r:id="rId6"/>
              </a:rPr>
              <a:t>https://www.pennmedicine.org/news/news-releases/2019/october/blood-test-can-predict-prognosis-in-deadly-brain-cancer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457200" indent="-457200">
              <a:buFont typeface="+mj-lt"/>
              <a:buAutoNum type="arabicPeriod" startAt="24"/>
            </a:pPr>
            <a:endParaRPr lang="en-US" sz="2000" dirty="0"/>
          </a:p>
          <a:p>
            <a:pPr marL="457200" indent="-457200">
              <a:buFont typeface="+mj-lt"/>
              <a:buAutoNum type="arabicPeriod" startAt="24"/>
            </a:pPr>
            <a:endParaRPr lang="en-US" dirty="0">
              <a:effectLst/>
            </a:endParaRPr>
          </a:p>
          <a:p>
            <a:pPr marL="457200" indent="-457200">
              <a:buFont typeface="+mj-lt"/>
              <a:buAutoNum type="arabicPeriod" startAt="24"/>
            </a:pPr>
            <a:endParaRPr lang="en-US" dirty="0">
              <a:effectLst/>
            </a:endParaRPr>
          </a:p>
          <a:p>
            <a:pPr marL="457200" indent="-457200">
              <a:buFont typeface="+mj-lt"/>
              <a:buAutoNum type="arabicPeriod" startAt="24"/>
            </a:pPr>
            <a:endParaRPr lang="en-US" dirty="0">
              <a:effectLst/>
            </a:endParaRPr>
          </a:p>
          <a:p>
            <a:pPr marL="457200" indent="-457200">
              <a:buFont typeface="+mj-lt"/>
              <a:buAutoNum type="arabicPeriod" startAt="24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1116C-465F-48C7-8F89-F3A821E7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724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EDA4-BDCD-4978-97E1-19753F97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41759-6A08-48A6-AD7B-9D50EDAB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9"/>
            </a:pPr>
            <a:r>
              <a:rPr lang="en-US" dirty="0" err="1"/>
              <a:t>Braschi</a:t>
            </a:r>
            <a:r>
              <a:rPr lang="en-US" dirty="0"/>
              <a:t> B, Denny P, Gray K, Jones T, Seal R, Tweedie S, Yates B, </a:t>
            </a:r>
            <a:r>
              <a:rPr lang="en-US" dirty="0" err="1"/>
              <a:t>Bruford</a:t>
            </a:r>
            <a:r>
              <a:rPr lang="en-US" dirty="0"/>
              <a:t> E. </a:t>
            </a:r>
            <a:r>
              <a:rPr lang="en-US" b="1" dirty="0"/>
              <a:t>Genenames.org: the HGNC and VGNC resources in 2019. </a:t>
            </a:r>
            <a:r>
              <a:rPr lang="en-US" dirty="0"/>
              <a:t>Nucleic Acids Res. 2019 Jan 8;47(D1):D786-D792. PMID:</a:t>
            </a:r>
            <a:r>
              <a:rPr lang="en-US" dirty="0">
                <a:hlinkClick r:id="rId2"/>
              </a:rPr>
              <a:t>30304474</a:t>
            </a:r>
            <a:endParaRPr lang="en-US" dirty="0"/>
          </a:p>
          <a:p>
            <a:pPr marL="457200" indent="-457200">
              <a:buFont typeface="+mj-lt"/>
              <a:buAutoNum type="arabicPeriod" startAt="29"/>
            </a:pPr>
            <a:r>
              <a:rPr lang="en-US" dirty="0">
                <a:effectLst/>
              </a:rPr>
              <a:t>Subramanian, A., Tamayo, P., </a:t>
            </a:r>
            <a:r>
              <a:rPr lang="en-US" dirty="0" err="1">
                <a:effectLst/>
              </a:rPr>
              <a:t>Mootha</a:t>
            </a:r>
            <a:r>
              <a:rPr lang="en-US" dirty="0">
                <a:effectLst/>
              </a:rPr>
              <a:t>, V., Mukherjee, S., Ebert, B., Gillette, M., . . . </a:t>
            </a:r>
            <a:r>
              <a:rPr lang="en-US" dirty="0" err="1">
                <a:effectLst/>
              </a:rPr>
              <a:t>Mesirov</a:t>
            </a:r>
            <a:r>
              <a:rPr lang="en-US" dirty="0">
                <a:effectLst/>
              </a:rPr>
              <a:t>, J. (2005, October 25). Gene set enrichment analysis: A knowledge-based approach for interpreting genome-wide expression profiles. Retrieved November 25, 2020, from </a:t>
            </a:r>
            <a:r>
              <a:rPr lang="en-US" dirty="0">
                <a:effectLst/>
                <a:hlinkClick r:id="rId3"/>
              </a:rPr>
              <a:t>https://www.pnas.org/content/102/43/15545.abstract</a:t>
            </a:r>
            <a:endParaRPr lang="en-US" dirty="0">
              <a:effectLst/>
            </a:endParaRPr>
          </a:p>
          <a:p>
            <a:pPr marL="457200" indent="-457200">
              <a:buFont typeface="+mj-lt"/>
              <a:buAutoNum type="arabicPeriod" startAt="29"/>
            </a:pPr>
            <a:endParaRPr lang="en-US" dirty="0">
              <a:effectLst/>
            </a:endParaRPr>
          </a:p>
          <a:p>
            <a:pPr marL="457200" indent="-457200">
              <a:buFont typeface="+mj-lt"/>
              <a:buAutoNum type="arabicPeriod" startAt="29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86B0B-E65A-415D-9503-4E390CC5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6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CA788-6D45-4B4A-B548-D4B0C8DD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Glioblastoma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1FD91-5912-431C-94D3-D6319D4FA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525780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Aggressive type of cancer with very poor survival 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Glioblastoma occurs in the brain and spinal cord.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Forms from star shaped cells called Astrocytes.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Different grades (I – IV).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 being the least deadly.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IV being the deadliest.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fireworks, light&#10;&#10;Description automatically generated">
            <a:extLst>
              <a:ext uri="{FF2B5EF4-FFF2-40B4-BE49-F238E27FC236}">
                <a16:creationId xmlns:a16="http://schemas.microsoft.com/office/drawing/2014/main" id="{1C2CDAC8-5042-400D-81CA-DB6D462A2F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8" r="17494" b="-1"/>
          <a:stretch/>
        </p:blipFill>
        <p:spPr>
          <a:xfrm>
            <a:off x="6735338" y="1916318"/>
            <a:ext cx="4420342" cy="3471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628C14-C3A3-4E4A-91DF-B294754BE604}"/>
              </a:ext>
            </a:extLst>
          </p:cNvPr>
          <p:cNvSpPr txBox="1"/>
          <p:nvPr/>
        </p:nvSpPr>
        <p:spPr>
          <a:xfrm>
            <a:off x="7284594" y="5477608"/>
            <a:ext cx="332183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/>
              <a:t>Figure 2: Astrocyte </a:t>
            </a:r>
          </a:p>
          <a:p>
            <a:pPr algn="ctr">
              <a:spcAft>
                <a:spcPts val="600"/>
              </a:spcAft>
            </a:pPr>
            <a:r>
              <a:rPr lang="en-US" sz="1200" dirty="0"/>
              <a:t>Source: https://en.wikipedia.org/wiki/Astrocyte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6902F-9F1C-4D97-9756-492CA99F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47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E618-F296-43EC-AE78-534644CC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Glioblastoma Survival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8494A-4CB7-47A0-9C8D-6055F7A54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Glioblastoma is one of the most complex, and treatment resistant cancers.</a:t>
            </a:r>
            <a:r>
              <a:rPr lang="en-US" baseline="30000" dirty="0"/>
              <a:t>[4][5]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Median Survival Time is only nine months.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Rises to 15-16 months with treatment.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Only 5% of patients survive past 5 years.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Despite considerable advancements in the median and short-term survival rate, very little progress has been made in raising the rate of survival past 5 years.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Many doctors and researchers are looking for more aggressive types of treatments to increase the survival rate past 5 years.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B6882-5802-44B1-ACBA-D5B8184F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2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B8E7-AAE1-433C-AB32-A4C5AC52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8997"/>
            <a:ext cx="9467852" cy="1285874"/>
          </a:xfrm>
        </p:spPr>
        <p:txBody>
          <a:bodyPr/>
          <a:lstStyle/>
          <a:p>
            <a:pPr algn="ctr"/>
            <a:r>
              <a:rPr lang="en-US" dirty="0"/>
              <a:t>Treatments for Glioblastoma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7E419-98C6-4A52-983E-76FB3A1E3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111" y="1742693"/>
            <a:ext cx="6342052" cy="3679052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800" dirty="0"/>
              <a:t>Common treatments for Glioblastoma are surgery, radiation, and chemotherapy.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Surgery</a:t>
            </a:r>
            <a:r>
              <a:rPr lang="en-US" sz="2600" baseline="30000" dirty="0"/>
              <a:t>[6]</a:t>
            </a: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Make small incision into the skull and attempt to remove as much of the tumor as possible.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Very difficult since tumor has tentacles that are not centrally located.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Many risks involved. Infection, bleeding, and location of the tumor can cause damage to the brain.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18B8C-5ECC-4CD0-AA37-A3586F2C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A picture containing fireworks, light&#10;&#10;Description automatically generated">
            <a:extLst>
              <a:ext uri="{FF2B5EF4-FFF2-40B4-BE49-F238E27FC236}">
                <a16:creationId xmlns:a16="http://schemas.microsoft.com/office/drawing/2014/main" id="{968DD80E-68A4-4D33-A88C-0C047E0C65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8" r="17494" b="-1"/>
          <a:stretch/>
        </p:blipFill>
        <p:spPr>
          <a:xfrm>
            <a:off x="7630333" y="1879293"/>
            <a:ext cx="3321829" cy="26084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D560F4-2826-4551-AA95-78011CCA5462}"/>
              </a:ext>
            </a:extLst>
          </p:cNvPr>
          <p:cNvSpPr txBox="1"/>
          <p:nvPr/>
        </p:nvSpPr>
        <p:spPr>
          <a:xfrm>
            <a:off x="7630333" y="4665835"/>
            <a:ext cx="332183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/>
              <a:t>Figure 2: Astrocyte </a:t>
            </a:r>
          </a:p>
          <a:p>
            <a:pPr algn="ctr">
              <a:spcAft>
                <a:spcPts val="600"/>
              </a:spcAft>
            </a:pPr>
            <a:r>
              <a:rPr lang="en-US" sz="1200" dirty="0"/>
              <a:t>Source: https://en.wikipedia.org/wiki/Astrocyte</a:t>
            </a:r>
          </a:p>
        </p:txBody>
      </p:sp>
    </p:spTree>
    <p:extLst>
      <p:ext uri="{BB962C8B-B14F-4D97-AF65-F5344CB8AC3E}">
        <p14:creationId xmlns:p14="http://schemas.microsoft.com/office/powerpoint/2010/main" val="121888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213D-1EA4-4619-8438-0BD25C4F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Treatments for Glioblastoma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E00EA-B4F7-4BA7-AA47-B8DE9F191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Radiation Therapy</a:t>
            </a:r>
            <a:r>
              <a:rPr lang="en-US" sz="2800" baseline="30000" dirty="0"/>
              <a:t>[7]</a:t>
            </a:r>
            <a:r>
              <a:rPr lang="en-US" sz="2800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High energy beams, such as X-rays, are fired at the cancer cells.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Side effects include nausea, vomiting, and headaches. If the tumor is large enough, then memory loss, personality changes, and trouble concentrating can occur.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One risks involved with Radiation Therapy is that another tumor may form as a result.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Chemotherapy</a:t>
            </a:r>
            <a:r>
              <a:rPr lang="en-US" sz="2800" baseline="30000" dirty="0"/>
              <a:t>[8]</a:t>
            </a:r>
            <a:r>
              <a:rPr lang="en-US" sz="2800" dirty="0"/>
              <a:t> 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Use of drugs to kill the cancer. Most common drug used is temozolomide (</a:t>
            </a:r>
            <a:r>
              <a:rPr lang="en-US" sz="2000" dirty="0" err="1"/>
              <a:t>Temodar</a:t>
            </a:r>
            <a:r>
              <a:rPr lang="en-US" sz="2000" dirty="0"/>
              <a:t>).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Sides effects include nausea, vomiting, hair loss, headaches, weakness, etc.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Long term side effects include damage to other organs and risk of developing a second cancer.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B3FFC-1BCC-4300-AA10-0C393BB7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89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997B-90D7-45AF-A5A4-9630B50C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Glioblastoma Diagnosis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1F05B-856F-432E-803B-F2F3A7F64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/>
              <a:t>Neurological Exam</a:t>
            </a:r>
            <a:r>
              <a:rPr lang="en-US" sz="2400" baseline="30000" dirty="0"/>
              <a:t>[6]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Doctor checks vision, hearing, balance, coordination, strength, and reflexes.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Imaging 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MRI, CT scan, and PET scan.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Test for other types of cancer in your body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It is possible that the brain tumor found did not originate in the brain.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It may have metastasized from somewhere else in the body.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Perform a biopsy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Sample of the abnormal tissue is collected.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Sample is analyzed under a microscope to determine if the sample is cancerous or benign.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1645E-EF82-45DB-85F4-D2C9D4B3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A2D6-AA82-42F5-AAC9-D216995237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462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2218</TotalTime>
  <Words>3842</Words>
  <Application>Microsoft Office PowerPoint</Application>
  <PresentationFormat>Widescreen</PresentationFormat>
  <Paragraphs>413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Retrospect</vt:lpstr>
      <vt:lpstr>Pathway Approach to Detecting Glioblastoma</vt:lpstr>
      <vt:lpstr>Overview</vt:lpstr>
      <vt:lpstr>Brain Cancer</vt:lpstr>
      <vt:lpstr>Causes of Brain Tumors</vt:lpstr>
      <vt:lpstr>Glioblastoma</vt:lpstr>
      <vt:lpstr>Glioblastoma Survival Outlook</vt:lpstr>
      <vt:lpstr>Treatments for Glioblastoma</vt:lpstr>
      <vt:lpstr>Treatments for Glioblastoma</vt:lpstr>
      <vt:lpstr>Glioblastoma Diagnosis</vt:lpstr>
      <vt:lpstr>Detecting Glioblastoma</vt:lpstr>
      <vt:lpstr>Goals</vt:lpstr>
      <vt:lpstr>Methodology Overview</vt:lpstr>
      <vt:lpstr>Rembrandt Dataset</vt:lpstr>
      <vt:lpstr>Data Wrangling</vt:lpstr>
      <vt:lpstr>Biological Pathways</vt:lpstr>
      <vt:lpstr>Pathway PCA</vt:lpstr>
      <vt:lpstr>Pathway PCA</vt:lpstr>
      <vt:lpstr>Pathway PCA cont.</vt:lpstr>
      <vt:lpstr>PowerPoint Presentation</vt:lpstr>
      <vt:lpstr>Bayesian Network</vt:lpstr>
      <vt:lpstr>Bayesian Network Creation</vt:lpstr>
      <vt:lpstr>Bayesian Network</vt:lpstr>
      <vt:lpstr>Evaluating the Network</vt:lpstr>
      <vt:lpstr>10-Fold Validation Results</vt:lpstr>
      <vt:lpstr>10-Fold Validation Results</vt:lpstr>
      <vt:lpstr>Final Testing Results</vt:lpstr>
      <vt:lpstr>Discussion</vt:lpstr>
      <vt:lpstr>Repeating Pathways</vt:lpstr>
      <vt:lpstr>Exploring Network</vt:lpstr>
      <vt:lpstr>PLC-epsilon Pathway</vt:lpstr>
      <vt:lpstr>PLC-epsilon Explained</vt:lpstr>
      <vt:lpstr>Gene Network</vt:lpstr>
      <vt:lpstr>Gene Network cont.</vt:lpstr>
      <vt:lpstr>Summary</vt:lpstr>
      <vt:lpstr>Future Directions</vt:lpstr>
      <vt:lpstr>Acknowledgements</vt:lpstr>
      <vt:lpstr>Questions?</vt:lpstr>
      <vt:lpstr>References</vt:lpstr>
      <vt:lpstr>References</vt:lpstr>
      <vt:lpstr>References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Glioblastoma Using Casual Networks</dc:title>
  <dc:creator>Bernardo Jordan</dc:creator>
  <cp:lastModifiedBy>Bernardo Jordan</cp:lastModifiedBy>
  <cp:revision>109</cp:revision>
  <dcterms:created xsi:type="dcterms:W3CDTF">2020-11-18T17:28:17Z</dcterms:created>
  <dcterms:modified xsi:type="dcterms:W3CDTF">2020-11-25T18:58:29Z</dcterms:modified>
</cp:coreProperties>
</file>