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72A58-5DDA-4104-B6BB-0AA0DC65A3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AB7A4A-615C-4D58-BE8B-61A3C894AA82}">
      <dgm:prSet/>
      <dgm:spPr/>
      <dgm:t>
        <a:bodyPr/>
        <a:lstStyle/>
        <a:p>
          <a:r>
            <a:rPr lang="en-US" b="1"/>
            <a:t>After analyzing the histogram we can identify that there are some outliers in some columns.</a:t>
          </a:r>
          <a:endParaRPr lang="en-US"/>
        </a:p>
      </dgm:t>
    </dgm:pt>
    <dgm:pt modelId="{FFF105E1-4C5F-4675-AF85-DFF2B5DD0330}" type="parTrans" cxnId="{085B053D-0186-4887-A061-F60F1ABC7884}">
      <dgm:prSet/>
      <dgm:spPr/>
      <dgm:t>
        <a:bodyPr/>
        <a:lstStyle/>
        <a:p>
          <a:endParaRPr lang="en-US"/>
        </a:p>
      </dgm:t>
    </dgm:pt>
    <dgm:pt modelId="{54CEF1EF-0924-4E21-98FB-64EA9164DAF1}" type="sibTrans" cxnId="{085B053D-0186-4887-A061-F60F1ABC7884}">
      <dgm:prSet/>
      <dgm:spPr/>
      <dgm:t>
        <a:bodyPr/>
        <a:lstStyle/>
        <a:p>
          <a:endParaRPr lang="en-US"/>
        </a:p>
      </dgm:t>
    </dgm:pt>
    <dgm:pt modelId="{046B8C06-3EFD-49EF-B2D8-8AF1E65888E1}">
      <dgm:prSet/>
      <dgm:spPr/>
      <dgm:t>
        <a:bodyPr/>
        <a:lstStyle/>
        <a:p>
          <a:r>
            <a:rPr lang="en-US" b="1"/>
            <a:t>For Example:-</a:t>
          </a:r>
          <a:endParaRPr lang="en-US"/>
        </a:p>
      </dgm:t>
    </dgm:pt>
    <dgm:pt modelId="{01E5CBBA-3F01-4D0B-9517-6935E4623FE6}" type="parTrans" cxnId="{DDA65287-D4B9-4EA7-8F2E-F7A833D726BD}">
      <dgm:prSet/>
      <dgm:spPr/>
      <dgm:t>
        <a:bodyPr/>
        <a:lstStyle/>
        <a:p>
          <a:endParaRPr lang="en-US"/>
        </a:p>
      </dgm:t>
    </dgm:pt>
    <dgm:pt modelId="{68A7CBBF-A19A-47FA-8FA6-DB56C5C51B1A}" type="sibTrans" cxnId="{DDA65287-D4B9-4EA7-8F2E-F7A833D726BD}">
      <dgm:prSet/>
      <dgm:spPr/>
      <dgm:t>
        <a:bodyPr/>
        <a:lstStyle/>
        <a:p>
          <a:endParaRPr lang="en-US"/>
        </a:p>
      </dgm:t>
    </dgm:pt>
    <dgm:pt modelId="{10DCA8B2-2AE1-4FBF-BA2C-D283B26E2C97}">
      <dgm:prSet/>
      <dgm:spPr/>
      <dgm:t>
        <a:bodyPr/>
        <a:lstStyle/>
        <a:p>
          <a:r>
            <a:rPr lang="en-US" b="1"/>
            <a:t>Blood Pressure - A living person cannot have a diastolic blood pressure of zero.</a:t>
          </a:r>
          <a:endParaRPr lang="en-US"/>
        </a:p>
      </dgm:t>
    </dgm:pt>
    <dgm:pt modelId="{B4DC807E-837D-4408-A044-0D0BFC258269}" type="parTrans" cxnId="{23EA6C21-0DC5-43E7-979A-67E9D0EA0C87}">
      <dgm:prSet/>
      <dgm:spPr/>
      <dgm:t>
        <a:bodyPr/>
        <a:lstStyle/>
        <a:p>
          <a:endParaRPr lang="en-US"/>
        </a:p>
      </dgm:t>
    </dgm:pt>
    <dgm:pt modelId="{64DD6072-7C7B-4F18-8D08-A80D86036A21}" type="sibTrans" cxnId="{23EA6C21-0DC5-43E7-979A-67E9D0EA0C87}">
      <dgm:prSet/>
      <dgm:spPr/>
      <dgm:t>
        <a:bodyPr/>
        <a:lstStyle/>
        <a:p>
          <a:endParaRPr lang="en-US"/>
        </a:p>
      </dgm:t>
    </dgm:pt>
    <dgm:pt modelId="{017BB0DD-FA92-4ADB-BB07-723456420E1F}">
      <dgm:prSet/>
      <dgm:spPr/>
      <dgm:t>
        <a:bodyPr/>
        <a:lstStyle/>
        <a:p>
          <a:r>
            <a:rPr lang="en-US" b="1"/>
            <a:t>Plasma glucose levels - Zero is invalid number as fasting glucose level would never be as low as zero.</a:t>
          </a:r>
          <a:endParaRPr lang="en-US"/>
        </a:p>
      </dgm:t>
    </dgm:pt>
    <dgm:pt modelId="{8AC4E065-0122-40C0-9B9E-E39BB0CB8170}" type="parTrans" cxnId="{A20EA412-54FD-4E3F-8C62-23DBD03E5BAF}">
      <dgm:prSet/>
      <dgm:spPr/>
      <dgm:t>
        <a:bodyPr/>
        <a:lstStyle/>
        <a:p>
          <a:endParaRPr lang="en-US"/>
        </a:p>
      </dgm:t>
    </dgm:pt>
    <dgm:pt modelId="{4BDBB9F7-6D1A-4BF1-BD10-77F62156F2C0}" type="sibTrans" cxnId="{A20EA412-54FD-4E3F-8C62-23DBD03E5BAF}">
      <dgm:prSet/>
      <dgm:spPr/>
      <dgm:t>
        <a:bodyPr/>
        <a:lstStyle/>
        <a:p>
          <a:endParaRPr lang="en-US"/>
        </a:p>
      </dgm:t>
    </dgm:pt>
    <dgm:pt modelId="{D8B809D6-1444-4F66-9FB9-21D946230A95}">
      <dgm:prSet/>
      <dgm:spPr/>
      <dgm:t>
        <a:bodyPr/>
        <a:lstStyle/>
        <a:p>
          <a:r>
            <a:rPr lang="en-US" b="1"/>
            <a:t>Skin Fold Thickness - For normal people, skin fold thickness can’t be less than 10 mm better yet zero.</a:t>
          </a:r>
          <a:endParaRPr lang="en-US"/>
        </a:p>
      </dgm:t>
    </dgm:pt>
    <dgm:pt modelId="{8FC6021D-584F-41FD-955D-45445E4C9B6C}" type="parTrans" cxnId="{50062EF8-604F-41D1-9444-668C9692EACF}">
      <dgm:prSet/>
      <dgm:spPr/>
      <dgm:t>
        <a:bodyPr/>
        <a:lstStyle/>
        <a:p>
          <a:endParaRPr lang="en-US"/>
        </a:p>
      </dgm:t>
    </dgm:pt>
    <dgm:pt modelId="{F441B882-9E95-4F9B-8842-CEB1A5435657}" type="sibTrans" cxnId="{50062EF8-604F-41D1-9444-668C9692EACF}">
      <dgm:prSet/>
      <dgm:spPr/>
      <dgm:t>
        <a:bodyPr/>
        <a:lstStyle/>
        <a:p>
          <a:endParaRPr lang="en-US"/>
        </a:p>
      </dgm:t>
    </dgm:pt>
    <dgm:pt modelId="{A4A5386F-7725-4E98-8B1E-A2788C63E4EE}">
      <dgm:prSet/>
      <dgm:spPr/>
      <dgm:t>
        <a:bodyPr/>
        <a:lstStyle/>
        <a:p>
          <a:r>
            <a:rPr lang="en-US" b="1"/>
            <a:t>BMI: Should not be 0 or close to zero unless the person is really underweight which could be life-threatening.</a:t>
          </a:r>
          <a:endParaRPr lang="en-US"/>
        </a:p>
      </dgm:t>
    </dgm:pt>
    <dgm:pt modelId="{EBBED573-9A92-4807-9F9C-C363718CBD36}" type="parTrans" cxnId="{E60BAD0F-C68C-4A34-BC9E-CD9FA9C7636C}">
      <dgm:prSet/>
      <dgm:spPr/>
      <dgm:t>
        <a:bodyPr/>
        <a:lstStyle/>
        <a:p>
          <a:endParaRPr lang="en-US"/>
        </a:p>
      </dgm:t>
    </dgm:pt>
    <dgm:pt modelId="{2EC7B983-DAE0-4D52-9069-311A15047791}" type="sibTrans" cxnId="{E60BAD0F-C68C-4A34-BC9E-CD9FA9C7636C}">
      <dgm:prSet/>
      <dgm:spPr/>
      <dgm:t>
        <a:bodyPr/>
        <a:lstStyle/>
        <a:p>
          <a:endParaRPr lang="en-US"/>
        </a:p>
      </dgm:t>
    </dgm:pt>
    <dgm:pt modelId="{2F21069A-8B4C-47BD-ABD2-C9413F5E57BC}">
      <dgm:prSet/>
      <dgm:spPr/>
      <dgm:t>
        <a:bodyPr/>
        <a:lstStyle/>
        <a:p>
          <a:r>
            <a:rPr lang="en-US" b="1"/>
            <a:t>Insulin: In a rare situation a person can have zero insulin but by observing</a:t>
          </a:r>
          <a:endParaRPr lang="en-US"/>
        </a:p>
      </dgm:t>
    </dgm:pt>
    <dgm:pt modelId="{E22E3BE5-3623-47FB-A3F3-AB892EB70E02}" type="parTrans" cxnId="{5BA58E5F-BF2C-4EE2-8534-717337C6B195}">
      <dgm:prSet/>
      <dgm:spPr/>
      <dgm:t>
        <a:bodyPr/>
        <a:lstStyle/>
        <a:p>
          <a:endParaRPr lang="en-US"/>
        </a:p>
      </dgm:t>
    </dgm:pt>
    <dgm:pt modelId="{E513BEF1-E544-4071-8F41-99E2C2A1F9CF}" type="sibTrans" cxnId="{5BA58E5F-BF2C-4EE2-8534-717337C6B195}">
      <dgm:prSet/>
      <dgm:spPr/>
      <dgm:t>
        <a:bodyPr/>
        <a:lstStyle/>
        <a:p>
          <a:endParaRPr lang="en-US"/>
        </a:p>
      </dgm:t>
    </dgm:pt>
    <dgm:pt modelId="{0931535C-C081-4F3E-9B8A-C3A350CDA935}" type="pres">
      <dgm:prSet presAssocID="{DDB72A58-5DDA-4104-B6BB-0AA0DC65A3B2}" presName="linear" presStyleCnt="0">
        <dgm:presLayoutVars>
          <dgm:animLvl val="lvl"/>
          <dgm:resizeHandles val="exact"/>
        </dgm:presLayoutVars>
      </dgm:prSet>
      <dgm:spPr/>
    </dgm:pt>
    <dgm:pt modelId="{36D39EDF-E427-4035-A531-80F95FFFF85E}" type="pres">
      <dgm:prSet presAssocID="{88AB7A4A-615C-4D58-BE8B-61A3C894AA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78A8A9D-7778-4488-98CB-42ABF2EA2D1A}" type="pres">
      <dgm:prSet presAssocID="{54CEF1EF-0924-4E21-98FB-64EA9164DAF1}" presName="spacer" presStyleCnt="0"/>
      <dgm:spPr/>
    </dgm:pt>
    <dgm:pt modelId="{2D6F1805-1217-447B-8493-6904EAA9F40F}" type="pres">
      <dgm:prSet presAssocID="{046B8C06-3EFD-49EF-B2D8-8AF1E65888E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D8081C-1BCC-4DC5-802F-570C4D50B45A}" type="pres">
      <dgm:prSet presAssocID="{68A7CBBF-A19A-47FA-8FA6-DB56C5C51B1A}" presName="spacer" presStyleCnt="0"/>
      <dgm:spPr/>
    </dgm:pt>
    <dgm:pt modelId="{AD3DF221-52B1-46C5-89BD-C163B489F80E}" type="pres">
      <dgm:prSet presAssocID="{10DCA8B2-2AE1-4FBF-BA2C-D283B26E2C9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6535752-2BB2-4F5C-BE33-4D06DECA7F63}" type="pres">
      <dgm:prSet presAssocID="{64DD6072-7C7B-4F18-8D08-A80D86036A21}" presName="spacer" presStyleCnt="0"/>
      <dgm:spPr/>
    </dgm:pt>
    <dgm:pt modelId="{9F9B8F43-7810-4A1A-BBCA-DD77472FD0A8}" type="pres">
      <dgm:prSet presAssocID="{017BB0DD-FA92-4ADB-BB07-723456420E1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330578D-034B-4E8D-B6F7-B15470E9D2D7}" type="pres">
      <dgm:prSet presAssocID="{4BDBB9F7-6D1A-4BF1-BD10-77F62156F2C0}" presName="spacer" presStyleCnt="0"/>
      <dgm:spPr/>
    </dgm:pt>
    <dgm:pt modelId="{4A476FBE-B639-4543-A872-FC7D3B425ACA}" type="pres">
      <dgm:prSet presAssocID="{D8B809D6-1444-4F66-9FB9-21D946230A9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27C7CF1-6323-4DFC-9280-FA084EBF768B}" type="pres">
      <dgm:prSet presAssocID="{F441B882-9E95-4F9B-8842-CEB1A5435657}" presName="spacer" presStyleCnt="0"/>
      <dgm:spPr/>
    </dgm:pt>
    <dgm:pt modelId="{23CFA907-8E73-4360-B1CF-A58EAED10715}" type="pres">
      <dgm:prSet presAssocID="{A4A5386F-7725-4E98-8B1E-A2788C63E4E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3B09B76-BCBC-4D6B-8F4A-0A1355D9A9A9}" type="pres">
      <dgm:prSet presAssocID="{2EC7B983-DAE0-4D52-9069-311A15047791}" presName="spacer" presStyleCnt="0"/>
      <dgm:spPr/>
    </dgm:pt>
    <dgm:pt modelId="{067C8747-D51B-4EB7-A548-7AF31E63F3DF}" type="pres">
      <dgm:prSet presAssocID="{2F21069A-8B4C-47BD-ABD2-C9413F5E57B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60BAD0F-C68C-4A34-BC9E-CD9FA9C7636C}" srcId="{DDB72A58-5DDA-4104-B6BB-0AA0DC65A3B2}" destId="{A4A5386F-7725-4E98-8B1E-A2788C63E4EE}" srcOrd="5" destOrd="0" parTransId="{EBBED573-9A92-4807-9F9C-C363718CBD36}" sibTransId="{2EC7B983-DAE0-4D52-9069-311A15047791}"/>
    <dgm:cxn modelId="{A20EA412-54FD-4E3F-8C62-23DBD03E5BAF}" srcId="{DDB72A58-5DDA-4104-B6BB-0AA0DC65A3B2}" destId="{017BB0DD-FA92-4ADB-BB07-723456420E1F}" srcOrd="3" destOrd="0" parTransId="{8AC4E065-0122-40C0-9B9E-E39BB0CB8170}" sibTransId="{4BDBB9F7-6D1A-4BF1-BD10-77F62156F2C0}"/>
    <dgm:cxn modelId="{23EA6C21-0DC5-43E7-979A-67E9D0EA0C87}" srcId="{DDB72A58-5DDA-4104-B6BB-0AA0DC65A3B2}" destId="{10DCA8B2-2AE1-4FBF-BA2C-D283B26E2C97}" srcOrd="2" destOrd="0" parTransId="{B4DC807E-837D-4408-A044-0D0BFC258269}" sibTransId="{64DD6072-7C7B-4F18-8D08-A80D86036A21}"/>
    <dgm:cxn modelId="{84EF4123-0E39-44E6-B78A-8D70F8041BD3}" type="presOf" srcId="{046B8C06-3EFD-49EF-B2D8-8AF1E65888E1}" destId="{2D6F1805-1217-447B-8493-6904EAA9F40F}" srcOrd="0" destOrd="0" presId="urn:microsoft.com/office/officeart/2005/8/layout/vList2"/>
    <dgm:cxn modelId="{085B053D-0186-4887-A061-F60F1ABC7884}" srcId="{DDB72A58-5DDA-4104-B6BB-0AA0DC65A3B2}" destId="{88AB7A4A-615C-4D58-BE8B-61A3C894AA82}" srcOrd="0" destOrd="0" parTransId="{FFF105E1-4C5F-4675-AF85-DFF2B5DD0330}" sibTransId="{54CEF1EF-0924-4E21-98FB-64EA9164DAF1}"/>
    <dgm:cxn modelId="{5BA58E5F-BF2C-4EE2-8534-717337C6B195}" srcId="{DDB72A58-5DDA-4104-B6BB-0AA0DC65A3B2}" destId="{2F21069A-8B4C-47BD-ABD2-C9413F5E57BC}" srcOrd="6" destOrd="0" parTransId="{E22E3BE5-3623-47FB-A3F3-AB892EB70E02}" sibTransId="{E513BEF1-E544-4071-8F41-99E2C2A1F9CF}"/>
    <dgm:cxn modelId="{A969276C-5A9B-4CC1-B0E6-7936F1AC106E}" type="presOf" srcId="{DDB72A58-5DDA-4104-B6BB-0AA0DC65A3B2}" destId="{0931535C-C081-4F3E-9B8A-C3A350CDA935}" srcOrd="0" destOrd="0" presId="urn:microsoft.com/office/officeart/2005/8/layout/vList2"/>
    <dgm:cxn modelId="{DDA65287-D4B9-4EA7-8F2E-F7A833D726BD}" srcId="{DDB72A58-5DDA-4104-B6BB-0AA0DC65A3B2}" destId="{046B8C06-3EFD-49EF-B2D8-8AF1E65888E1}" srcOrd="1" destOrd="0" parTransId="{01E5CBBA-3F01-4D0B-9517-6935E4623FE6}" sibTransId="{68A7CBBF-A19A-47FA-8FA6-DB56C5C51B1A}"/>
    <dgm:cxn modelId="{4AFB10B2-338B-41BE-9BB1-F49EA1D2FB83}" type="presOf" srcId="{D8B809D6-1444-4F66-9FB9-21D946230A95}" destId="{4A476FBE-B639-4543-A872-FC7D3B425ACA}" srcOrd="0" destOrd="0" presId="urn:microsoft.com/office/officeart/2005/8/layout/vList2"/>
    <dgm:cxn modelId="{D35DEFB3-1671-4B90-A450-3979EB43ED30}" type="presOf" srcId="{10DCA8B2-2AE1-4FBF-BA2C-D283B26E2C97}" destId="{AD3DF221-52B1-46C5-89BD-C163B489F80E}" srcOrd="0" destOrd="0" presId="urn:microsoft.com/office/officeart/2005/8/layout/vList2"/>
    <dgm:cxn modelId="{310D90C7-2719-4027-916E-38D892E4868D}" type="presOf" srcId="{017BB0DD-FA92-4ADB-BB07-723456420E1F}" destId="{9F9B8F43-7810-4A1A-BBCA-DD77472FD0A8}" srcOrd="0" destOrd="0" presId="urn:microsoft.com/office/officeart/2005/8/layout/vList2"/>
    <dgm:cxn modelId="{8195CED4-3B34-4CA1-AAC8-00F835F67A11}" type="presOf" srcId="{2F21069A-8B4C-47BD-ABD2-C9413F5E57BC}" destId="{067C8747-D51B-4EB7-A548-7AF31E63F3DF}" srcOrd="0" destOrd="0" presId="urn:microsoft.com/office/officeart/2005/8/layout/vList2"/>
    <dgm:cxn modelId="{BB5F72E1-AD42-48AE-83AC-A633F5602CD6}" type="presOf" srcId="{A4A5386F-7725-4E98-8B1E-A2788C63E4EE}" destId="{23CFA907-8E73-4360-B1CF-A58EAED10715}" srcOrd="0" destOrd="0" presId="urn:microsoft.com/office/officeart/2005/8/layout/vList2"/>
    <dgm:cxn modelId="{436148F7-8B0E-4A5D-BB7C-77AFF50D386D}" type="presOf" srcId="{88AB7A4A-615C-4D58-BE8B-61A3C894AA82}" destId="{36D39EDF-E427-4035-A531-80F95FFFF85E}" srcOrd="0" destOrd="0" presId="urn:microsoft.com/office/officeart/2005/8/layout/vList2"/>
    <dgm:cxn modelId="{50062EF8-604F-41D1-9444-668C9692EACF}" srcId="{DDB72A58-5DDA-4104-B6BB-0AA0DC65A3B2}" destId="{D8B809D6-1444-4F66-9FB9-21D946230A95}" srcOrd="4" destOrd="0" parTransId="{8FC6021D-584F-41FD-955D-45445E4C9B6C}" sibTransId="{F441B882-9E95-4F9B-8842-CEB1A5435657}"/>
    <dgm:cxn modelId="{DCF79708-5656-45E5-86D7-2B12D710CD0E}" type="presParOf" srcId="{0931535C-C081-4F3E-9B8A-C3A350CDA935}" destId="{36D39EDF-E427-4035-A531-80F95FFFF85E}" srcOrd="0" destOrd="0" presId="urn:microsoft.com/office/officeart/2005/8/layout/vList2"/>
    <dgm:cxn modelId="{90A47D16-ADA5-4D04-A874-5143E8EBE75C}" type="presParOf" srcId="{0931535C-C081-4F3E-9B8A-C3A350CDA935}" destId="{B78A8A9D-7778-4488-98CB-42ABF2EA2D1A}" srcOrd="1" destOrd="0" presId="urn:microsoft.com/office/officeart/2005/8/layout/vList2"/>
    <dgm:cxn modelId="{ACD82D20-4FE4-44A0-AB62-8B07FEF58433}" type="presParOf" srcId="{0931535C-C081-4F3E-9B8A-C3A350CDA935}" destId="{2D6F1805-1217-447B-8493-6904EAA9F40F}" srcOrd="2" destOrd="0" presId="urn:microsoft.com/office/officeart/2005/8/layout/vList2"/>
    <dgm:cxn modelId="{D5C27A2B-4DAD-4971-A128-87D06A115D10}" type="presParOf" srcId="{0931535C-C081-4F3E-9B8A-C3A350CDA935}" destId="{74D8081C-1BCC-4DC5-802F-570C4D50B45A}" srcOrd="3" destOrd="0" presId="urn:microsoft.com/office/officeart/2005/8/layout/vList2"/>
    <dgm:cxn modelId="{7F904D7C-0A81-4900-8FE8-DC25956F0BAD}" type="presParOf" srcId="{0931535C-C081-4F3E-9B8A-C3A350CDA935}" destId="{AD3DF221-52B1-46C5-89BD-C163B489F80E}" srcOrd="4" destOrd="0" presId="urn:microsoft.com/office/officeart/2005/8/layout/vList2"/>
    <dgm:cxn modelId="{09B9A2F9-8A94-440A-9029-1231EFA36C6A}" type="presParOf" srcId="{0931535C-C081-4F3E-9B8A-C3A350CDA935}" destId="{56535752-2BB2-4F5C-BE33-4D06DECA7F63}" srcOrd="5" destOrd="0" presId="urn:microsoft.com/office/officeart/2005/8/layout/vList2"/>
    <dgm:cxn modelId="{F2838AF0-FED0-453B-9B13-E4D39DDB4785}" type="presParOf" srcId="{0931535C-C081-4F3E-9B8A-C3A350CDA935}" destId="{9F9B8F43-7810-4A1A-BBCA-DD77472FD0A8}" srcOrd="6" destOrd="0" presId="urn:microsoft.com/office/officeart/2005/8/layout/vList2"/>
    <dgm:cxn modelId="{86BB6442-A52F-4DB3-A948-A9F783BDBA4C}" type="presParOf" srcId="{0931535C-C081-4F3E-9B8A-C3A350CDA935}" destId="{7330578D-034B-4E8D-B6F7-B15470E9D2D7}" srcOrd="7" destOrd="0" presId="urn:microsoft.com/office/officeart/2005/8/layout/vList2"/>
    <dgm:cxn modelId="{3786AFB2-7D64-4368-9F32-A6F368769DCB}" type="presParOf" srcId="{0931535C-C081-4F3E-9B8A-C3A350CDA935}" destId="{4A476FBE-B639-4543-A872-FC7D3B425ACA}" srcOrd="8" destOrd="0" presId="urn:microsoft.com/office/officeart/2005/8/layout/vList2"/>
    <dgm:cxn modelId="{CCAB19DE-2430-47D0-9070-F863FEC17657}" type="presParOf" srcId="{0931535C-C081-4F3E-9B8A-C3A350CDA935}" destId="{327C7CF1-6323-4DFC-9280-FA084EBF768B}" srcOrd="9" destOrd="0" presId="urn:microsoft.com/office/officeart/2005/8/layout/vList2"/>
    <dgm:cxn modelId="{E35EDED6-CAFD-4FE5-9341-0DFC7FE69F33}" type="presParOf" srcId="{0931535C-C081-4F3E-9B8A-C3A350CDA935}" destId="{23CFA907-8E73-4360-B1CF-A58EAED10715}" srcOrd="10" destOrd="0" presId="urn:microsoft.com/office/officeart/2005/8/layout/vList2"/>
    <dgm:cxn modelId="{A3CD1F8F-D50F-426C-B744-EE8DA8C71F01}" type="presParOf" srcId="{0931535C-C081-4F3E-9B8A-C3A350CDA935}" destId="{93B09B76-BCBC-4D6B-8F4A-0A1355D9A9A9}" srcOrd="11" destOrd="0" presId="urn:microsoft.com/office/officeart/2005/8/layout/vList2"/>
    <dgm:cxn modelId="{7C042EA7-4F6E-4199-B24E-4493F8D9C58B}" type="presParOf" srcId="{0931535C-C081-4F3E-9B8A-C3A350CDA935}" destId="{067C8747-D51B-4EB7-A548-7AF31E63F3D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738AE-5D8E-4B60-B031-82DF42B6900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9D182-0898-469D-A1D7-2A2A5A4B3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 can see the Logistic Regression, Random Forest and Gradient Boosting have performed better than the rest. </a:t>
          </a:r>
          <a:endParaRPr lang="en-US" dirty="0"/>
        </a:p>
      </dgm:t>
    </dgm:pt>
    <dgm:pt modelId="{4046D82E-AD33-44DA-BDFA-14099D0499AA}" type="parTrans" cxnId="{01307D3A-91C0-431F-96FD-D3B6D73C8716}">
      <dgm:prSet/>
      <dgm:spPr/>
      <dgm:t>
        <a:bodyPr/>
        <a:lstStyle/>
        <a:p>
          <a:endParaRPr lang="en-US"/>
        </a:p>
      </dgm:t>
    </dgm:pt>
    <dgm:pt modelId="{9B8B9E94-655A-4DFE-87DE-51BDC6E64EDC}" type="sibTrans" cxnId="{01307D3A-91C0-431F-96FD-D3B6D73C87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9B315-0DBA-4641-AF5B-07D830EBF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Diabetic and non-diabetic groups shows similar distribution pattern.</a:t>
          </a:r>
          <a:endParaRPr lang="en-US"/>
        </a:p>
      </dgm:t>
    </dgm:pt>
    <dgm:pt modelId="{00A6DFF6-7CC0-49F6-8B92-7373AE206BA6}" type="parTrans" cxnId="{D6059E7D-E9C1-4809-B7CE-7F5C8372C0C2}">
      <dgm:prSet/>
      <dgm:spPr/>
      <dgm:t>
        <a:bodyPr/>
        <a:lstStyle/>
        <a:p>
          <a:endParaRPr lang="en-US"/>
        </a:p>
      </dgm:t>
    </dgm:pt>
    <dgm:pt modelId="{AAFC4D21-E301-4BCE-877B-E8F76787846A}" type="sibTrans" cxnId="{D6059E7D-E9C1-4809-B7CE-7F5C8372C0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BDA2FF-79A9-46D2-8928-AE33378CB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Most variables shows relative positive relationship between themselves.</a:t>
          </a:r>
          <a:endParaRPr lang="en-US"/>
        </a:p>
      </dgm:t>
    </dgm:pt>
    <dgm:pt modelId="{3C061636-C060-498C-95A3-74C324FC0443}" type="parTrans" cxnId="{6BC93283-0DDB-4900-8503-66CA99C4959D}">
      <dgm:prSet/>
      <dgm:spPr/>
      <dgm:t>
        <a:bodyPr/>
        <a:lstStyle/>
        <a:p>
          <a:endParaRPr lang="en-US"/>
        </a:p>
      </dgm:t>
    </dgm:pt>
    <dgm:pt modelId="{78025706-0899-413A-9E69-C04F056B03EF}" type="sibTrans" cxnId="{6BC93283-0DDB-4900-8503-66CA99C495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0B4372-0069-4678-B095-52A0305EC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Skin thickness and Insulin show alot of outliers due to the numbers of zeros.</a:t>
          </a:r>
          <a:endParaRPr lang="en-US"/>
        </a:p>
      </dgm:t>
    </dgm:pt>
    <dgm:pt modelId="{B98371B4-40C5-4D91-8C71-97A9FB8D0920}" type="parTrans" cxnId="{2CFC32BA-301F-45DB-92DE-FE88AAA1D772}">
      <dgm:prSet/>
      <dgm:spPr/>
      <dgm:t>
        <a:bodyPr/>
        <a:lstStyle/>
        <a:p>
          <a:endParaRPr lang="en-US"/>
        </a:p>
      </dgm:t>
    </dgm:pt>
    <dgm:pt modelId="{E3A29176-F97D-42F1-97BE-973BE7540D18}" type="sibTrans" cxnId="{2CFC32BA-301F-45DB-92DE-FE88AAA1D772}">
      <dgm:prSet/>
      <dgm:spPr/>
      <dgm:t>
        <a:bodyPr/>
        <a:lstStyle/>
        <a:p>
          <a:endParaRPr lang="en-US"/>
        </a:p>
      </dgm:t>
    </dgm:pt>
    <dgm:pt modelId="{4CAE6F52-158B-487C-9660-A9480412D000}" type="pres">
      <dgm:prSet presAssocID="{AED738AE-5D8E-4B60-B031-82DF42B69008}" presName="root" presStyleCnt="0">
        <dgm:presLayoutVars>
          <dgm:dir/>
          <dgm:resizeHandles val="exact"/>
        </dgm:presLayoutVars>
      </dgm:prSet>
      <dgm:spPr/>
    </dgm:pt>
    <dgm:pt modelId="{0BC8180E-AE14-43E0-9CBE-427E285FFA0D}" type="pres">
      <dgm:prSet presAssocID="{AED738AE-5D8E-4B60-B031-82DF42B69008}" presName="container" presStyleCnt="0">
        <dgm:presLayoutVars>
          <dgm:dir/>
          <dgm:resizeHandles val="exact"/>
        </dgm:presLayoutVars>
      </dgm:prSet>
      <dgm:spPr/>
    </dgm:pt>
    <dgm:pt modelId="{4FF09E51-C574-455B-BF0A-8BD4698DAC40}" type="pres">
      <dgm:prSet presAssocID="{2509D182-0898-469D-A1D7-2A2A5A4B37AE}" presName="compNode" presStyleCnt="0"/>
      <dgm:spPr/>
    </dgm:pt>
    <dgm:pt modelId="{72420E0B-9D17-44E5-869F-E3F41B7021F5}" type="pres">
      <dgm:prSet presAssocID="{2509D182-0898-469D-A1D7-2A2A5A4B37AE}" presName="iconBgRect" presStyleLbl="bgShp" presStyleIdx="0" presStyleCnt="4"/>
      <dgm:spPr/>
    </dgm:pt>
    <dgm:pt modelId="{18A6916C-14FF-400D-A4B8-49207E7F7AEA}" type="pres">
      <dgm:prSet presAssocID="{2509D182-0898-469D-A1D7-2A2A5A4B37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E72A0B2-4527-468F-8CD2-B19714BB4453}" type="pres">
      <dgm:prSet presAssocID="{2509D182-0898-469D-A1D7-2A2A5A4B37AE}" presName="spaceRect" presStyleCnt="0"/>
      <dgm:spPr/>
    </dgm:pt>
    <dgm:pt modelId="{D6267C00-907E-4385-8DD1-AD17CDA38F21}" type="pres">
      <dgm:prSet presAssocID="{2509D182-0898-469D-A1D7-2A2A5A4B37AE}" presName="textRect" presStyleLbl="revTx" presStyleIdx="0" presStyleCnt="4">
        <dgm:presLayoutVars>
          <dgm:chMax val="1"/>
          <dgm:chPref val="1"/>
        </dgm:presLayoutVars>
      </dgm:prSet>
      <dgm:spPr/>
    </dgm:pt>
    <dgm:pt modelId="{47EE8A47-4516-43A6-B7EA-09634DF15FA3}" type="pres">
      <dgm:prSet presAssocID="{9B8B9E94-655A-4DFE-87DE-51BDC6E64EDC}" presName="sibTrans" presStyleLbl="sibTrans2D1" presStyleIdx="0" presStyleCnt="0"/>
      <dgm:spPr/>
    </dgm:pt>
    <dgm:pt modelId="{5FDB1E2E-39F0-4A69-9E7F-33FC8D29613F}" type="pres">
      <dgm:prSet presAssocID="{68F9B315-0DBA-4641-AF5B-07D830EBFED6}" presName="compNode" presStyleCnt="0"/>
      <dgm:spPr/>
    </dgm:pt>
    <dgm:pt modelId="{D091F137-F1D8-4EB4-ACC7-4530FCC202E0}" type="pres">
      <dgm:prSet presAssocID="{68F9B315-0DBA-4641-AF5B-07D830EBFED6}" presName="iconBgRect" presStyleLbl="bgShp" presStyleIdx="1" presStyleCnt="4"/>
      <dgm:spPr/>
    </dgm:pt>
    <dgm:pt modelId="{AE994BA6-4927-4624-9321-A24493B62B93}" type="pres">
      <dgm:prSet presAssocID="{68F9B315-0DBA-4641-AF5B-07D830EBFE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52860CBF-BDB1-42CA-B583-6C57904B1DE2}" type="pres">
      <dgm:prSet presAssocID="{68F9B315-0DBA-4641-AF5B-07D830EBFED6}" presName="spaceRect" presStyleCnt="0"/>
      <dgm:spPr/>
    </dgm:pt>
    <dgm:pt modelId="{E43C96E6-058B-42C2-9657-7C7754A24C7D}" type="pres">
      <dgm:prSet presAssocID="{68F9B315-0DBA-4641-AF5B-07D830EBFED6}" presName="textRect" presStyleLbl="revTx" presStyleIdx="1" presStyleCnt="4">
        <dgm:presLayoutVars>
          <dgm:chMax val="1"/>
          <dgm:chPref val="1"/>
        </dgm:presLayoutVars>
      </dgm:prSet>
      <dgm:spPr/>
    </dgm:pt>
    <dgm:pt modelId="{E469F030-F4FA-4AF1-801C-1DCE108C5AA3}" type="pres">
      <dgm:prSet presAssocID="{AAFC4D21-E301-4BCE-877B-E8F76787846A}" presName="sibTrans" presStyleLbl="sibTrans2D1" presStyleIdx="0" presStyleCnt="0"/>
      <dgm:spPr/>
    </dgm:pt>
    <dgm:pt modelId="{EBBC0DEF-CC92-4CE9-86B9-0291BF0B8032}" type="pres">
      <dgm:prSet presAssocID="{47BDA2FF-79A9-46D2-8928-AE33378CB99A}" presName="compNode" presStyleCnt="0"/>
      <dgm:spPr/>
    </dgm:pt>
    <dgm:pt modelId="{FA055776-B8E4-49FD-BCF8-B3AC66FC55D0}" type="pres">
      <dgm:prSet presAssocID="{47BDA2FF-79A9-46D2-8928-AE33378CB99A}" presName="iconBgRect" presStyleLbl="bgShp" presStyleIdx="2" presStyleCnt="4"/>
      <dgm:spPr/>
    </dgm:pt>
    <dgm:pt modelId="{A5248699-5B18-43C9-A1D7-AA1F97567503}" type="pres">
      <dgm:prSet presAssocID="{47BDA2FF-79A9-46D2-8928-AE33378CB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C1E58B6-C8F4-4F17-8CA4-190B59117BB6}" type="pres">
      <dgm:prSet presAssocID="{47BDA2FF-79A9-46D2-8928-AE33378CB99A}" presName="spaceRect" presStyleCnt="0"/>
      <dgm:spPr/>
    </dgm:pt>
    <dgm:pt modelId="{EB2CEB65-A45A-4A34-BBBE-4B7BC208D235}" type="pres">
      <dgm:prSet presAssocID="{47BDA2FF-79A9-46D2-8928-AE33378CB99A}" presName="textRect" presStyleLbl="revTx" presStyleIdx="2" presStyleCnt="4">
        <dgm:presLayoutVars>
          <dgm:chMax val="1"/>
          <dgm:chPref val="1"/>
        </dgm:presLayoutVars>
      </dgm:prSet>
      <dgm:spPr/>
    </dgm:pt>
    <dgm:pt modelId="{7CAC56CF-82AB-408D-9023-B454C1A9E529}" type="pres">
      <dgm:prSet presAssocID="{78025706-0899-413A-9E69-C04F056B03EF}" presName="sibTrans" presStyleLbl="sibTrans2D1" presStyleIdx="0" presStyleCnt="0"/>
      <dgm:spPr/>
    </dgm:pt>
    <dgm:pt modelId="{BF178ED7-26E6-45DA-A837-D4EB654E2AFA}" type="pres">
      <dgm:prSet presAssocID="{270B4372-0069-4678-B095-52A0305EC640}" presName="compNode" presStyleCnt="0"/>
      <dgm:spPr/>
    </dgm:pt>
    <dgm:pt modelId="{60DF7037-78CE-47C9-9A40-00C335CF3F2C}" type="pres">
      <dgm:prSet presAssocID="{270B4372-0069-4678-B095-52A0305EC640}" presName="iconBgRect" presStyleLbl="bgShp" presStyleIdx="3" presStyleCnt="4"/>
      <dgm:spPr/>
    </dgm:pt>
    <dgm:pt modelId="{DD04EC43-0AB0-406B-8843-46C241F57F74}" type="pres">
      <dgm:prSet presAssocID="{270B4372-0069-4678-B095-52A0305EC6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B079A8E2-A2BD-4695-B398-7DEBA7B691C5}" type="pres">
      <dgm:prSet presAssocID="{270B4372-0069-4678-B095-52A0305EC640}" presName="spaceRect" presStyleCnt="0"/>
      <dgm:spPr/>
    </dgm:pt>
    <dgm:pt modelId="{4122892A-83EF-4880-A71E-623CF6A7442E}" type="pres">
      <dgm:prSet presAssocID="{270B4372-0069-4678-B095-52A0305EC6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91D40A-74BA-4202-821C-4AD26D645008}" type="presOf" srcId="{47BDA2FF-79A9-46D2-8928-AE33378CB99A}" destId="{EB2CEB65-A45A-4A34-BBBE-4B7BC208D235}" srcOrd="0" destOrd="0" presId="urn:microsoft.com/office/officeart/2018/2/layout/IconCircleList"/>
    <dgm:cxn modelId="{01307D3A-91C0-431F-96FD-D3B6D73C8716}" srcId="{AED738AE-5D8E-4B60-B031-82DF42B69008}" destId="{2509D182-0898-469D-A1D7-2A2A5A4B37AE}" srcOrd="0" destOrd="0" parTransId="{4046D82E-AD33-44DA-BDFA-14099D0499AA}" sibTransId="{9B8B9E94-655A-4DFE-87DE-51BDC6E64EDC}"/>
    <dgm:cxn modelId="{D6059E7D-E9C1-4809-B7CE-7F5C8372C0C2}" srcId="{AED738AE-5D8E-4B60-B031-82DF42B69008}" destId="{68F9B315-0DBA-4641-AF5B-07D830EBFED6}" srcOrd="1" destOrd="0" parTransId="{00A6DFF6-7CC0-49F6-8B92-7373AE206BA6}" sibTransId="{AAFC4D21-E301-4BCE-877B-E8F76787846A}"/>
    <dgm:cxn modelId="{6BC93283-0DDB-4900-8503-66CA99C4959D}" srcId="{AED738AE-5D8E-4B60-B031-82DF42B69008}" destId="{47BDA2FF-79A9-46D2-8928-AE33378CB99A}" srcOrd="2" destOrd="0" parTransId="{3C061636-C060-498C-95A3-74C324FC0443}" sibTransId="{78025706-0899-413A-9E69-C04F056B03EF}"/>
    <dgm:cxn modelId="{DBBDFCA4-1FFF-44FC-906C-26C66D1C32A2}" type="presOf" srcId="{AED738AE-5D8E-4B60-B031-82DF42B69008}" destId="{4CAE6F52-158B-487C-9660-A9480412D000}" srcOrd="0" destOrd="0" presId="urn:microsoft.com/office/officeart/2018/2/layout/IconCircleList"/>
    <dgm:cxn modelId="{2CFC32BA-301F-45DB-92DE-FE88AAA1D772}" srcId="{AED738AE-5D8E-4B60-B031-82DF42B69008}" destId="{270B4372-0069-4678-B095-52A0305EC640}" srcOrd="3" destOrd="0" parTransId="{B98371B4-40C5-4D91-8C71-97A9FB8D0920}" sibTransId="{E3A29176-F97D-42F1-97BE-973BE7540D18}"/>
    <dgm:cxn modelId="{AA7A06C4-A8F3-486B-A5A7-1A7C6DFCBB26}" type="presOf" srcId="{9B8B9E94-655A-4DFE-87DE-51BDC6E64EDC}" destId="{47EE8A47-4516-43A6-B7EA-09634DF15FA3}" srcOrd="0" destOrd="0" presId="urn:microsoft.com/office/officeart/2018/2/layout/IconCircleList"/>
    <dgm:cxn modelId="{53FB78CC-FF54-4854-B354-A8D1B4B3C1E8}" type="presOf" srcId="{270B4372-0069-4678-B095-52A0305EC640}" destId="{4122892A-83EF-4880-A71E-623CF6A7442E}" srcOrd="0" destOrd="0" presId="urn:microsoft.com/office/officeart/2018/2/layout/IconCircleList"/>
    <dgm:cxn modelId="{A59D8FD0-33E3-47D7-8A34-32A7A25209F1}" type="presOf" srcId="{AAFC4D21-E301-4BCE-877B-E8F76787846A}" destId="{E469F030-F4FA-4AF1-801C-1DCE108C5AA3}" srcOrd="0" destOrd="0" presId="urn:microsoft.com/office/officeart/2018/2/layout/IconCircleList"/>
    <dgm:cxn modelId="{FD83EFDB-38D8-4504-9367-A4D07100CE4E}" type="presOf" srcId="{68F9B315-0DBA-4641-AF5B-07D830EBFED6}" destId="{E43C96E6-058B-42C2-9657-7C7754A24C7D}" srcOrd="0" destOrd="0" presId="urn:microsoft.com/office/officeart/2018/2/layout/IconCircleList"/>
    <dgm:cxn modelId="{283AEFEB-F006-413D-A754-80F11A35E4A3}" type="presOf" srcId="{2509D182-0898-469D-A1D7-2A2A5A4B37AE}" destId="{D6267C00-907E-4385-8DD1-AD17CDA38F21}" srcOrd="0" destOrd="0" presId="urn:microsoft.com/office/officeart/2018/2/layout/IconCircleList"/>
    <dgm:cxn modelId="{49BB0EF3-4D67-4EFA-A653-4F3FD9C54ADF}" type="presOf" srcId="{78025706-0899-413A-9E69-C04F056B03EF}" destId="{7CAC56CF-82AB-408D-9023-B454C1A9E529}" srcOrd="0" destOrd="0" presId="urn:microsoft.com/office/officeart/2018/2/layout/IconCircleList"/>
    <dgm:cxn modelId="{DA669053-E50F-493B-94D2-7C723E910914}" type="presParOf" srcId="{4CAE6F52-158B-487C-9660-A9480412D000}" destId="{0BC8180E-AE14-43E0-9CBE-427E285FFA0D}" srcOrd="0" destOrd="0" presId="urn:microsoft.com/office/officeart/2018/2/layout/IconCircleList"/>
    <dgm:cxn modelId="{BE4C4750-2BBA-4E9F-9CCF-2BE70B408B0B}" type="presParOf" srcId="{0BC8180E-AE14-43E0-9CBE-427E285FFA0D}" destId="{4FF09E51-C574-455B-BF0A-8BD4698DAC40}" srcOrd="0" destOrd="0" presId="urn:microsoft.com/office/officeart/2018/2/layout/IconCircleList"/>
    <dgm:cxn modelId="{D38D33AF-B8AE-4B2E-BE65-73E5BC5B5D49}" type="presParOf" srcId="{4FF09E51-C574-455B-BF0A-8BD4698DAC40}" destId="{72420E0B-9D17-44E5-869F-E3F41B7021F5}" srcOrd="0" destOrd="0" presId="urn:microsoft.com/office/officeart/2018/2/layout/IconCircleList"/>
    <dgm:cxn modelId="{7AE8C794-0456-43B1-95FC-1AE7BE994413}" type="presParOf" srcId="{4FF09E51-C574-455B-BF0A-8BD4698DAC40}" destId="{18A6916C-14FF-400D-A4B8-49207E7F7AEA}" srcOrd="1" destOrd="0" presId="urn:microsoft.com/office/officeart/2018/2/layout/IconCircleList"/>
    <dgm:cxn modelId="{74CECF42-D9CD-44D6-8015-C10222A8D3FA}" type="presParOf" srcId="{4FF09E51-C574-455B-BF0A-8BD4698DAC40}" destId="{4E72A0B2-4527-468F-8CD2-B19714BB4453}" srcOrd="2" destOrd="0" presId="urn:microsoft.com/office/officeart/2018/2/layout/IconCircleList"/>
    <dgm:cxn modelId="{5C2FDAB7-3C48-4DA2-A365-51126E4334DA}" type="presParOf" srcId="{4FF09E51-C574-455B-BF0A-8BD4698DAC40}" destId="{D6267C00-907E-4385-8DD1-AD17CDA38F21}" srcOrd="3" destOrd="0" presId="urn:microsoft.com/office/officeart/2018/2/layout/IconCircleList"/>
    <dgm:cxn modelId="{547280F1-6357-4B82-854A-21E22D3987DA}" type="presParOf" srcId="{0BC8180E-AE14-43E0-9CBE-427E285FFA0D}" destId="{47EE8A47-4516-43A6-B7EA-09634DF15FA3}" srcOrd="1" destOrd="0" presId="urn:microsoft.com/office/officeart/2018/2/layout/IconCircleList"/>
    <dgm:cxn modelId="{1D46D8C2-72DB-4639-BB51-BB5FD8D89D60}" type="presParOf" srcId="{0BC8180E-AE14-43E0-9CBE-427E285FFA0D}" destId="{5FDB1E2E-39F0-4A69-9E7F-33FC8D29613F}" srcOrd="2" destOrd="0" presId="urn:microsoft.com/office/officeart/2018/2/layout/IconCircleList"/>
    <dgm:cxn modelId="{98F11895-2829-418E-8109-D6B7B1DE54FE}" type="presParOf" srcId="{5FDB1E2E-39F0-4A69-9E7F-33FC8D29613F}" destId="{D091F137-F1D8-4EB4-ACC7-4530FCC202E0}" srcOrd="0" destOrd="0" presId="urn:microsoft.com/office/officeart/2018/2/layout/IconCircleList"/>
    <dgm:cxn modelId="{CB892BEA-4870-4A1F-8C33-3AC4063E5CFC}" type="presParOf" srcId="{5FDB1E2E-39F0-4A69-9E7F-33FC8D29613F}" destId="{AE994BA6-4927-4624-9321-A24493B62B93}" srcOrd="1" destOrd="0" presId="urn:microsoft.com/office/officeart/2018/2/layout/IconCircleList"/>
    <dgm:cxn modelId="{8AED0D54-BAEF-4FB0-8A24-C4D64676B333}" type="presParOf" srcId="{5FDB1E2E-39F0-4A69-9E7F-33FC8D29613F}" destId="{52860CBF-BDB1-42CA-B583-6C57904B1DE2}" srcOrd="2" destOrd="0" presId="urn:microsoft.com/office/officeart/2018/2/layout/IconCircleList"/>
    <dgm:cxn modelId="{F4CE27D5-3095-47B3-892F-798259A1FED3}" type="presParOf" srcId="{5FDB1E2E-39F0-4A69-9E7F-33FC8D29613F}" destId="{E43C96E6-058B-42C2-9657-7C7754A24C7D}" srcOrd="3" destOrd="0" presId="urn:microsoft.com/office/officeart/2018/2/layout/IconCircleList"/>
    <dgm:cxn modelId="{E5814EC9-D6D1-4FC9-80F7-2D8AD3DD762B}" type="presParOf" srcId="{0BC8180E-AE14-43E0-9CBE-427E285FFA0D}" destId="{E469F030-F4FA-4AF1-801C-1DCE108C5AA3}" srcOrd="3" destOrd="0" presId="urn:microsoft.com/office/officeart/2018/2/layout/IconCircleList"/>
    <dgm:cxn modelId="{231443E6-9B6E-4C78-AAEC-8C53EDF0EE18}" type="presParOf" srcId="{0BC8180E-AE14-43E0-9CBE-427E285FFA0D}" destId="{EBBC0DEF-CC92-4CE9-86B9-0291BF0B8032}" srcOrd="4" destOrd="0" presId="urn:microsoft.com/office/officeart/2018/2/layout/IconCircleList"/>
    <dgm:cxn modelId="{26E87C37-FE7F-4ABD-8240-934C14C138A9}" type="presParOf" srcId="{EBBC0DEF-CC92-4CE9-86B9-0291BF0B8032}" destId="{FA055776-B8E4-49FD-BCF8-B3AC66FC55D0}" srcOrd="0" destOrd="0" presId="urn:microsoft.com/office/officeart/2018/2/layout/IconCircleList"/>
    <dgm:cxn modelId="{036BB073-9EC5-47A4-850A-DAEB97C50A88}" type="presParOf" srcId="{EBBC0DEF-CC92-4CE9-86B9-0291BF0B8032}" destId="{A5248699-5B18-43C9-A1D7-AA1F97567503}" srcOrd="1" destOrd="0" presId="urn:microsoft.com/office/officeart/2018/2/layout/IconCircleList"/>
    <dgm:cxn modelId="{26948E91-883B-4A09-9895-5FEAF3E46B00}" type="presParOf" srcId="{EBBC0DEF-CC92-4CE9-86B9-0291BF0B8032}" destId="{0C1E58B6-C8F4-4F17-8CA4-190B59117BB6}" srcOrd="2" destOrd="0" presId="urn:microsoft.com/office/officeart/2018/2/layout/IconCircleList"/>
    <dgm:cxn modelId="{E8DD993E-06DB-4C63-8C4C-3192D15EDFBF}" type="presParOf" srcId="{EBBC0DEF-CC92-4CE9-86B9-0291BF0B8032}" destId="{EB2CEB65-A45A-4A34-BBBE-4B7BC208D235}" srcOrd="3" destOrd="0" presId="urn:microsoft.com/office/officeart/2018/2/layout/IconCircleList"/>
    <dgm:cxn modelId="{EA882CE4-AA92-43FA-86A8-F05538850CE1}" type="presParOf" srcId="{0BC8180E-AE14-43E0-9CBE-427E285FFA0D}" destId="{7CAC56CF-82AB-408D-9023-B454C1A9E529}" srcOrd="5" destOrd="0" presId="urn:microsoft.com/office/officeart/2018/2/layout/IconCircleList"/>
    <dgm:cxn modelId="{E51711A2-3138-493F-B3B4-76DDD4FB993C}" type="presParOf" srcId="{0BC8180E-AE14-43E0-9CBE-427E285FFA0D}" destId="{BF178ED7-26E6-45DA-A837-D4EB654E2AFA}" srcOrd="6" destOrd="0" presId="urn:microsoft.com/office/officeart/2018/2/layout/IconCircleList"/>
    <dgm:cxn modelId="{51732D67-E028-4044-93B2-9CFBC89D1E10}" type="presParOf" srcId="{BF178ED7-26E6-45DA-A837-D4EB654E2AFA}" destId="{60DF7037-78CE-47C9-9A40-00C335CF3F2C}" srcOrd="0" destOrd="0" presId="urn:microsoft.com/office/officeart/2018/2/layout/IconCircleList"/>
    <dgm:cxn modelId="{D54D1A91-50B8-4DA0-83CC-BDF120DFD63D}" type="presParOf" srcId="{BF178ED7-26E6-45DA-A837-D4EB654E2AFA}" destId="{DD04EC43-0AB0-406B-8843-46C241F57F74}" srcOrd="1" destOrd="0" presId="urn:microsoft.com/office/officeart/2018/2/layout/IconCircleList"/>
    <dgm:cxn modelId="{6C6E8F77-FDCA-4E62-AE56-ED348C5C8BCF}" type="presParOf" srcId="{BF178ED7-26E6-45DA-A837-D4EB654E2AFA}" destId="{B079A8E2-A2BD-4695-B398-7DEBA7B691C5}" srcOrd="2" destOrd="0" presId="urn:microsoft.com/office/officeart/2018/2/layout/IconCircleList"/>
    <dgm:cxn modelId="{F4FBD3DE-C942-442D-AEC9-16FE3696D397}" type="presParOf" srcId="{BF178ED7-26E6-45DA-A837-D4EB654E2AFA}" destId="{4122892A-83EF-4880-A71E-623CF6A744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39EDF-E427-4035-A531-80F95FFFF85E}">
      <dsp:nvSpPr>
        <dsp:cNvPr id="0" name=""/>
        <dsp:cNvSpPr/>
      </dsp:nvSpPr>
      <dsp:spPr>
        <a:xfrm>
          <a:off x="0" y="7637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After analyzing the histogram we can identify that there are some outliers in some columns.</a:t>
          </a:r>
          <a:endParaRPr lang="en-US" sz="1400" kern="1200"/>
        </a:p>
      </dsp:txBody>
      <dsp:txXfrm>
        <a:off x="29585" y="105958"/>
        <a:ext cx="5854267" cy="546890"/>
      </dsp:txXfrm>
    </dsp:sp>
    <dsp:sp modelId="{2D6F1805-1217-447B-8493-6904EAA9F40F}">
      <dsp:nvSpPr>
        <dsp:cNvPr id="0" name=""/>
        <dsp:cNvSpPr/>
      </dsp:nvSpPr>
      <dsp:spPr>
        <a:xfrm>
          <a:off x="0" y="72275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171289"/>
                <a:satOff val="140"/>
                <a:lumOff val="-88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71289"/>
                <a:satOff val="140"/>
                <a:lumOff val="-88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71289"/>
                <a:satOff val="140"/>
                <a:lumOff val="-88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For Example:-</a:t>
          </a:r>
          <a:endParaRPr lang="en-US" sz="1400" kern="1200"/>
        </a:p>
      </dsp:txBody>
      <dsp:txXfrm>
        <a:off x="29585" y="752338"/>
        <a:ext cx="5854267" cy="546890"/>
      </dsp:txXfrm>
    </dsp:sp>
    <dsp:sp modelId="{AD3DF221-52B1-46C5-89BD-C163B489F80E}">
      <dsp:nvSpPr>
        <dsp:cNvPr id="0" name=""/>
        <dsp:cNvSpPr/>
      </dsp:nvSpPr>
      <dsp:spPr>
        <a:xfrm>
          <a:off x="0" y="136913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342577"/>
                <a:satOff val="279"/>
                <a:lumOff val="-176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42577"/>
                <a:satOff val="279"/>
                <a:lumOff val="-176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42577"/>
                <a:satOff val="279"/>
                <a:lumOff val="-176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Blood Pressure - A living person cannot have a diastolic blood pressure of zero.</a:t>
          </a:r>
          <a:endParaRPr lang="en-US" sz="1400" kern="1200"/>
        </a:p>
      </dsp:txBody>
      <dsp:txXfrm>
        <a:off x="29585" y="1398718"/>
        <a:ext cx="5854267" cy="546890"/>
      </dsp:txXfrm>
    </dsp:sp>
    <dsp:sp modelId="{9F9B8F43-7810-4A1A-BBCA-DD77472FD0A8}">
      <dsp:nvSpPr>
        <dsp:cNvPr id="0" name=""/>
        <dsp:cNvSpPr/>
      </dsp:nvSpPr>
      <dsp:spPr>
        <a:xfrm>
          <a:off x="0" y="201551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513866"/>
                <a:satOff val="419"/>
                <a:lumOff val="-26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13866"/>
                <a:satOff val="419"/>
                <a:lumOff val="-26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13866"/>
                <a:satOff val="419"/>
                <a:lumOff val="-26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Plasma glucose levels - Zero is invalid number as fasting glucose level would never be as low as zero.</a:t>
          </a:r>
          <a:endParaRPr lang="en-US" sz="1400" kern="1200"/>
        </a:p>
      </dsp:txBody>
      <dsp:txXfrm>
        <a:off x="29585" y="2045098"/>
        <a:ext cx="5854267" cy="546890"/>
      </dsp:txXfrm>
    </dsp:sp>
    <dsp:sp modelId="{4A476FBE-B639-4543-A872-FC7D3B425ACA}">
      <dsp:nvSpPr>
        <dsp:cNvPr id="0" name=""/>
        <dsp:cNvSpPr/>
      </dsp:nvSpPr>
      <dsp:spPr>
        <a:xfrm>
          <a:off x="0" y="266189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685154"/>
                <a:satOff val="559"/>
                <a:lumOff val="-352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85154"/>
                <a:satOff val="559"/>
                <a:lumOff val="-352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85154"/>
                <a:satOff val="559"/>
                <a:lumOff val="-352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Skin Fold Thickness - For normal people, skin fold thickness can’t be less than 10 mm better yet zero.</a:t>
          </a:r>
          <a:endParaRPr lang="en-US" sz="1400" kern="1200"/>
        </a:p>
      </dsp:txBody>
      <dsp:txXfrm>
        <a:off x="29585" y="2691478"/>
        <a:ext cx="5854267" cy="546890"/>
      </dsp:txXfrm>
    </dsp:sp>
    <dsp:sp modelId="{23CFA907-8E73-4360-B1CF-A58EAED10715}">
      <dsp:nvSpPr>
        <dsp:cNvPr id="0" name=""/>
        <dsp:cNvSpPr/>
      </dsp:nvSpPr>
      <dsp:spPr>
        <a:xfrm>
          <a:off x="0" y="3308273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856443"/>
                <a:satOff val="698"/>
                <a:lumOff val="-441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56443"/>
                <a:satOff val="698"/>
                <a:lumOff val="-441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56443"/>
                <a:satOff val="698"/>
                <a:lumOff val="-441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BMI: Should not be 0 or close to zero unless the person is really underweight which could be life-threatening.</a:t>
          </a:r>
          <a:endParaRPr lang="en-US" sz="1400" kern="1200"/>
        </a:p>
      </dsp:txBody>
      <dsp:txXfrm>
        <a:off x="29585" y="3337858"/>
        <a:ext cx="5854267" cy="546890"/>
      </dsp:txXfrm>
    </dsp:sp>
    <dsp:sp modelId="{067C8747-D51B-4EB7-A548-7AF31E63F3DF}">
      <dsp:nvSpPr>
        <dsp:cNvPr id="0" name=""/>
        <dsp:cNvSpPr/>
      </dsp:nvSpPr>
      <dsp:spPr>
        <a:xfrm>
          <a:off x="0" y="3954654"/>
          <a:ext cx="5913437" cy="606060"/>
        </a:xfrm>
        <a:prstGeom prst="roundRect">
          <a:avLst/>
        </a:prstGeom>
        <a:gradFill rotWithShape="0">
          <a:gsLst>
            <a:gs pos="0">
              <a:schemeClr val="accent2">
                <a:hueOff val="-1027731"/>
                <a:satOff val="838"/>
                <a:lumOff val="-529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27731"/>
                <a:satOff val="838"/>
                <a:lumOff val="-529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27731"/>
                <a:satOff val="838"/>
                <a:lumOff val="-529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Insulin: In a rare situation a person can have zero insulin but by observing</a:t>
          </a:r>
          <a:endParaRPr lang="en-US" sz="1400" kern="1200"/>
        </a:p>
      </dsp:txBody>
      <dsp:txXfrm>
        <a:off x="29585" y="3984239"/>
        <a:ext cx="5854267" cy="54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20E0B-9D17-44E5-869F-E3F41B7021F5}">
      <dsp:nvSpPr>
        <dsp:cNvPr id="0" name=""/>
        <dsp:cNvSpPr/>
      </dsp:nvSpPr>
      <dsp:spPr>
        <a:xfrm>
          <a:off x="212335" y="72632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6916C-14FF-400D-A4B8-49207E7F7AEA}">
      <dsp:nvSpPr>
        <dsp:cNvPr id="0" name=""/>
        <dsp:cNvSpPr/>
      </dsp:nvSpPr>
      <dsp:spPr>
        <a:xfrm>
          <a:off x="492877" y="100687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7C00-907E-4385-8DD1-AD17CDA38F21}">
      <dsp:nvSpPr>
        <dsp:cNvPr id="0" name=""/>
        <dsp:cNvSpPr/>
      </dsp:nvSpPr>
      <dsp:spPr>
        <a:xfrm>
          <a:off x="1834517" y="72632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We can see the Logistic Regression, Random Forest and Gradient Boosting have performed better than the rest. </a:t>
          </a:r>
          <a:endParaRPr lang="en-US" sz="1800" kern="1200" dirty="0"/>
        </a:p>
      </dsp:txBody>
      <dsp:txXfrm>
        <a:off x="1834517" y="726329"/>
        <a:ext cx="3148942" cy="1335915"/>
      </dsp:txXfrm>
    </dsp:sp>
    <dsp:sp modelId="{D091F137-F1D8-4EB4-ACC7-4530FCC202E0}">
      <dsp:nvSpPr>
        <dsp:cNvPr id="0" name=""/>
        <dsp:cNvSpPr/>
      </dsp:nvSpPr>
      <dsp:spPr>
        <a:xfrm>
          <a:off x="5532139" y="726329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94BA6-4927-4624-9321-A24493B62B93}">
      <dsp:nvSpPr>
        <dsp:cNvPr id="0" name=""/>
        <dsp:cNvSpPr/>
      </dsp:nvSpPr>
      <dsp:spPr>
        <a:xfrm>
          <a:off x="5812681" y="100687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C96E6-058B-42C2-9657-7C7754A24C7D}">
      <dsp:nvSpPr>
        <dsp:cNvPr id="0" name=""/>
        <dsp:cNvSpPr/>
      </dsp:nvSpPr>
      <dsp:spPr>
        <a:xfrm>
          <a:off x="7154322" y="72632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Diabetic and non-diabetic groups shows similar distribution pattern.</a:t>
          </a:r>
          <a:endParaRPr lang="en-US" sz="1800" kern="1200"/>
        </a:p>
      </dsp:txBody>
      <dsp:txXfrm>
        <a:off x="7154322" y="726329"/>
        <a:ext cx="3148942" cy="1335915"/>
      </dsp:txXfrm>
    </dsp:sp>
    <dsp:sp modelId="{FA055776-B8E4-49FD-BCF8-B3AC66FC55D0}">
      <dsp:nvSpPr>
        <dsp:cNvPr id="0" name=""/>
        <dsp:cNvSpPr/>
      </dsp:nvSpPr>
      <dsp:spPr>
        <a:xfrm>
          <a:off x="212335" y="290702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48699-5B18-43C9-A1D7-AA1F97567503}">
      <dsp:nvSpPr>
        <dsp:cNvPr id="0" name=""/>
        <dsp:cNvSpPr/>
      </dsp:nvSpPr>
      <dsp:spPr>
        <a:xfrm>
          <a:off x="492877" y="3187562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CEB65-A45A-4A34-BBBE-4B7BC208D235}">
      <dsp:nvSpPr>
        <dsp:cNvPr id="0" name=""/>
        <dsp:cNvSpPr/>
      </dsp:nvSpPr>
      <dsp:spPr>
        <a:xfrm>
          <a:off x="1834517" y="290702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Most variables shows relative positive relationship between themselves.</a:t>
          </a:r>
          <a:endParaRPr lang="en-US" sz="1800" kern="1200"/>
        </a:p>
      </dsp:txBody>
      <dsp:txXfrm>
        <a:off x="1834517" y="2907020"/>
        <a:ext cx="3148942" cy="1335915"/>
      </dsp:txXfrm>
    </dsp:sp>
    <dsp:sp modelId="{60DF7037-78CE-47C9-9A40-00C335CF3F2C}">
      <dsp:nvSpPr>
        <dsp:cNvPr id="0" name=""/>
        <dsp:cNvSpPr/>
      </dsp:nvSpPr>
      <dsp:spPr>
        <a:xfrm>
          <a:off x="5532139" y="290702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4EC43-0AB0-406B-8843-46C241F57F74}">
      <dsp:nvSpPr>
        <dsp:cNvPr id="0" name=""/>
        <dsp:cNvSpPr/>
      </dsp:nvSpPr>
      <dsp:spPr>
        <a:xfrm>
          <a:off x="5812681" y="3187562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2892A-83EF-4880-A71E-623CF6A7442E}">
      <dsp:nvSpPr>
        <dsp:cNvPr id="0" name=""/>
        <dsp:cNvSpPr/>
      </dsp:nvSpPr>
      <dsp:spPr>
        <a:xfrm>
          <a:off x="7154322" y="290702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Skin thickness and Insulin show alot of outliers due to the numbers of zeros.</a:t>
          </a:r>
          <a:endParaRPr lang="en-US" sz="1800" kern="1200"/>
        </a:p>
      </dsp:txBody>
      <dsp:txXfrm>
        <a:off x="7154322" y="2907020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1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25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5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6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2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1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AFC7F-919F-4831-B68C-A7CD4E13543B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5B1FC8-D159-45CC-AD5C-DCFADE6BF69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7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EFB-312B-D4BE-128B-E710640C7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100"/>
              <a:t>Supervised Learning</a:t>
            </a:r>
            <a:br>
              <a:rPr lang="en-US" sz="4100"/>
            </a:br>
            <a:r>
              <a:rPr lang="en-US" sz="4100"/>
              <a:t>Diabetes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70272-3495-86C9-03B5-F4D2D1C6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/>
              <a:t>Bernard Adeboye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B355493B-8386-096F-3B49-644C3D5F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6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48C8-981B-1E0A-E285-C7F1A186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/>
          <a:lstStyle/>
          <a:p>
            <a:r>
              <a:rPr lang="en-US" dirty="0"/>
              <a:t>Model performance – </a:t>
            </a:r>
            <a:r>
              <a:rPr lang="en-US" dirty="0" err="1"/>
              <a:t>Kfold</a:t>
            </a:r>
            <a:r>
              <a:rPr lang="en-US" dirty="0"/>
              <a:t> Cross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8F3829-EA05-2933-FA9A-41487C06D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302329"/>
            <a:ext cx="9572625" cy="47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B3A-892F-CDDC-4E2E-944F141D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r>
              <a:rPr lang="en-US" dirty="0"/>
              <a:t>Model summary –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E16EB-2848-014C-88A5-6A40E02E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1422399"/>
            <a:ext cx="7659169" cy="452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ECA7-9384-FAAD-B6B9-8B2DBB83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classification report-recall, precision, f1-score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8A2F8-B31B-C730-D072-DCA3B783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1662545"/>
            <a:ext cx="5809671" cy="43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CB3E-5E41-4BC3-2BF9-C2175D9B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21" y="388883"/>
            <a:ext cx="9520158" cy="516281"/>
          </a:xfrm>
        </p:spPr>
        <p:txBody>
          <a:bodyPr>
            <a:normAutofit fontScale="90000"/>
          </a:bodyPr>
          <a:lstStyle/>
          <a:p>
            <a:r>
              <a:rPr lang="en-US" dirty="0"/>
              <a:t>Roc-AUC curve for Logistic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D63F7-76B4-6BAF-5A94-872FA130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2" y="1176337"/>
            <a:ext cx="66198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8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ABD3-ECBB-DF51-F668-8F655E81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114" y="306599"/>
            <a:ext cx="9520158" cy="599408"/>
          </a:xfrm>
        </p:spPr>
        <p:txBody>
          <a:bodyPr/>
          <a:lstStyle/>
          <a:p>
            <a:r>
              <a:rPr lang="en-US" dirty="0"/>
              <a:t>Roc-AUC curve for Random Forest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351EA-A4EC-6597-C991-EA16A423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18" y="1306001"/>
            <a:ext cx="7013719" cy="43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27F-A789-42FF-D354-94889ECB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257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F3CC3-17B3-38D2-9BE0-E3EE5B06A3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07698"/>
          <a:ext cx="10515600" cy="496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49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423-F8E2-3400-7560-9A1B377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Project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ABD2-CE5C-2AC7-A5C0-A9748D56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se supervised learning techniques to build a machine learning model that can predict whether a patient has diabetes or not, based on certain diagnostic measurements. </a:t>
            </a: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Perform exploratory data analysis, </a:t>
            </a:r>
            <a:endParaRPr lang="en-US" sz="1800" dirty="0">
              <a:latin typeface="Arial Nova" panose="020B050402020202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preprocessing and feature engineering, and </a:t>
            </a:r>
            <a:endParaRPr lang="en-US" sz="1800" dirty="0">
              <a:latin typeface="Arial Nova" panose="020B0504020202020204" pitchFamily="34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Arial Nova" panose="020B050402020202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training a machine learning model. </a:t>
            </a:r>
            <a:endParaRPr lang="en-US" sz="1800" dirty="0">
              <a:effectLst/>
              <a:latin typeface="Arial Nova" panose="020B05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F7C8-31A7-A041-DC35-8A202878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Process</a:t>
            </a:r>
            <a:br>
              <a:rPr lang="en-US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4CB1-B270-E039-08BA-BFC5ED9F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1: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Import libraries and load dataset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2: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Explorative Data Analysis to understand the dataset.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3: </a:t>
            </a:r>
            <a:r>
              <a:rPr lang="en-US" sz="2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Check for missing information in the dataset.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4: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Clean dataset by identifying and treating outliers, and filling missing values.</a:t>
            </a: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5: </a:t>
            </a:r>
            <a:r>
              <a:rPr lang="en-US" sz="280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Apply various machine learning algorithms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Step 6: </a:t>
            </a:r>
            <a:r>
              <a:rPr lang="en-US" sz="2800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Validate the ML algorithms to ascertain the best.</a:t>
            </a:r>
          </a:p>
          <a:p>
            <a:r>
              <a:rPr lang="en-US" sz="2800" dirty="0">
                <a:solidFill>
                  <a:srgbClr val="292929"/>
                </a:solidFill>
                <a:latin typeface="Consolas" panose="020B0609020204030204" pitchFamily="49" charset="0"/>
              </a:rPr>
              <a:t>Step 7: Interpret and summary findings</a:t>
            </a:r>
            <a:endParaRPr lang="en-US" sz="2800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DD0F-2F0D-792B-D260-D59460DE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57" y="105780"/>
            <a:ext cx="8779350" cy="49807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 dashboard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4ECFAA-E2AC-A593-CC44-C24EA6F3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9" y="603850"/>
            <a:ext cx="10410717" cy="551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4BC63-BC92-D24F-7954-570D7666E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661" y="255278"/>
            <a:ext cx="822297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C550-E1E5-4912-B6AD-9050DF5E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60147" cy="376746"/>
          </a:xfrm>
        </p:spPr>
        <p:txBody>
          <a:bodyPr>
            <a:normAutofit fontScale="90000"/>
          </a:bodyPr>
          <a:lstStyle/>
          <a:p>
            <a:r>
              <a:rPr lang="en-US" dirty="0"/>
              <a:t>Blood Pressure and glucose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9D0C7A-22A3-3CAF-BB89-85B403C1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805" y="875886"/>
            <a:ext cx="7388563" cy="4777726"/>
          </a:xfrm>
        </p:spPr>
      </p:pic>
    </p:spTree>
    <p:extLst>
      <p:ext uri="{BB962C8B-B14F-4D97-AF65-F5344CB8AC3E}">
        <p14:creationId xmlns:p14="http://schemas.microsoft.com/office/powerpoint/2010/main" val="87940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DEBE-9044-FF15-89BA-ED2BE994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5982" cy="503093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AA949-86BA-A9D9-ED04-E844023FF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963" y="868218"/>
            <a:ext cx="7306574" cy="4907385"/>
          </a:xfrm>
        </p:spPr>
      </p:pic>
    </p:spTree>
    <p:extLst>
      <p:ext uri="{BB962C8B-B14F-4D97-AF65-F5344CB8AC3E}">
        <p14:creationId xmlns:p14="http://schemas.microsoft.com/office/powerpoint/2010/main" val="14860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E94E3B-CFA4-455A-9673-F46D27D1F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1B8AF-24E1-4CE5-BB2F-6872EEC22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13B48-99CD-0796-F9F7-090FB4FD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Dataset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3E6928-1881-40F9-942A-64C25008A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9EE85D1E-6AE6-45FB-8F62-424732BE3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C9DAD0-4276-4BDF-80D8-C985DFED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827CF0-2230-41FD-8518-1B5AD476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A97F56-0400-9484-F3CB-68D5BBD9A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76125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8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206E-0609-0D59-17F1-5E53E94D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/>
              <a:t>Models performance-Accuracy score metrics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98229D-D11A-BDCB-E5ED-8C332788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256146"/>
            <a:ext cx="9572625" cy="46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26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335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Consolas</vt:lpstr>
      <vt:lpstr>Palatino Linotype</vt:lpstr>
      <vt:lpstr>Gallery</vt:lpstr>
      <vt:lpstr>Supervised Learning Diabetes report</vt:lpstr>
      <vt:lpstr>Project Goals</vt:lpstr>
      <vt:lpstr>Process </vt:lpstr>
      <vt:lpstr>Data visualization dashboard</vt:lpstr>
      <vt:lpstr>PowerPoint Presentation</vt:lpstr>
      <vt:lpstr>Blood Pressure and glucose</vt:lpstr>
      <vt:lpstr>Correlation Matrix</vt:lpstr>
      <vt:lpstr>Dataset findings</vt:lpstr>
      <vt:lpstr>Models performance-Accuracy score metrics</vt:lpstr>
      <vt:lpstr>Model performance – Kfold Cross validation</vt:lpstr>
      <vt:lpstr>Model summary – Logistic Regression</vt:lpstr>
      <vt:lpstr>Model classification report-recall, precision, f1-score</vt:lpstr>
      <vt:lpstr>Roc-AUC curve for Logistic regression</vt:lpstr>
      <vt:lpstr>Roc-AUC curve for 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Diabetes report</dc:title>
  <dc:creator>Bernard Adeboye</dc:creator>
  <cp:lastModifiedBy>Bernard Adeboye</cp:lastModifiedBy>
  <cp:revision>3</cp:revision>
  <dcterms:created xsi:type="dcterms:W3CDTF">2023-07-25T20:09:16Z</dcterms:created>
  <dcterms:modified xsi:type="dcterms:W3CDTF">2023-07-25T22:59:39Z</dcterms:modified>
</cp:coreProperties>
</file>