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59" r:id="rId4"/>
    <p:sldId id="263" r:id="rId5"/>
    <p:sldId id="264" r:id="rId6"/>
    <p:sldId id="268" r:id="rId7"/>
    <p:sldId id="267" r:id="rId8"/>
    <p:sldId id="266" r:id="rId9"/>
    <p:sldId id="273" r:id="rId10"/>
    <p:sldId id="274" r:id="rId1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80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17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687BB-BDDE-4392-A32F-B6A6B3B249E0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2226-4C11-4A47-9815-74F6E8D8D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u="sng" baseline="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question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answers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the question &gt; I receive an email telling me someone answered.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u="sng" baseline="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question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answers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the question &gt; I receive an email telling me someone answered.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question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 commented on the question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following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I receive an email with a link back to the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lang="en-US" sz="8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question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 commented on the question </a:t>
            </a:r>
            <a:r>
              <a:rPr lang="en-US" sz="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following </a:t>
            </a:r>
            <a:r>
              <a:rPr lang="en-US" sz="8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I receive an email with a link back to the question.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sz="7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 Someone commented on my 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&gt; I receive an email telling me that someone commented w/ a link.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sz="7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 Someone commented on my </a:t>
            </a:r>
            <a:r>
              <a:rPr lang="en-US" sz="7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7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&gt; I receive an email telling me that someone commented w/ a link.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AB0A-6AC0-4DAC-9FCB-9B99306F54D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DA57-776B-492A-A395-4D4440FB415A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72CD-DCB3-4616-BC99-96936C9DE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jpeg"/><Relationship Id="rId8" Type="http://schemas.openxmlformats.org/officeDocument/2006/relationships/image" Target="../media/image6.gif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jpeg"/><Relationship Id="rId8" Type="http://schemas.openxmlformats.org/officeDocument/2006/relationships/image" Target="../media/image6.gif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jpeg"/><Relationship Id="rId8" Type="http://schemas.openxmlformats.org/officeDocument/2006/relationships/image" Target="../media/image6.gif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jpeg"/><Relationship Id="rId8" Type="http://schemas.openxmlformats.org/officeDocument/2006/relationships/image" Target="../media/image6.gif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58674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tx2"/>
              </a:solidFill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1: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baseline="0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</a:t>
            </a:r>
            <a:r>
              <a:rPr lang="en-US" b="1" u="sng" baseline="0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the question &gt;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 receive an email telling me someone answered.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2: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 question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 commented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 the question I’m following &gt; I receive an email with a link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back to the question.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tx2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3: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b="1" u="sng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 someone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commented on my answer &gt; I receive an email telling me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that someone commented w/ a link.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aseline="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0"/>
          <p:cNvGrpSpPr/>
          <p:nvPr/>
        </p:nvGrpSpPr>
        <p:grpSpPr>
          <a:xfrm>
            <a:off x="0" y="381000"/>
            <a:ext cx="6858001" cy="5715000"/>
            <a:chOff x="0" y="152400"/>
            <a:chExt cx="6858001" cy="571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656" t="665" r="4602" b="89954"/>
            <a:stretch>
              <a:fillRect/>
            </a:stretch>
          </p:blipFill>
          <p:spPr bwMode="auto">
            <a:xfrm>
              <a:off x="0" y="667408"/>
              <a:ext cx="6858000" cy="105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62340" t="4137" r="31229" b="90805"/>
            <a:stretch>
              <a:fillRect/>
            </a:stretch>
          </p:blipFill>
          <p:spPr bwMode="auto">
            <a:xfrm rot="5400000">
              <a:off x="3057525" y="-2028825"/>
              <a:ext cx="74295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 l="31758" t="693" r="55952" b="96167"/>
            <a:stretch>
              <a:fillRect/>
            </a:stretch>
          </p:blipFill>
          <p:spPr bwMode="auto">
            <a:xfrm>
              <a:off x="0" y="994411"/>
              <a:ext cx="6858000" cy="845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5599" r="17129" b="13326"/>
            <a:stretch>
              <a:fillRect/>
            </a:stretch>
          </p:blipFill>
          <p:spPr bwMode="auto">
            <a:xfrm>
              <a:off x="2" y="1840229"/>
              <a:ext cx="6857999" cy="8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 l="17373" t="4340" r="35469" b="89954"/>
            <a:stretch>
              <a:fillRect/>
            </a:stretch>
          </p:blipFill>
          <p:spPr bwMode="auto">
            <a:xfrm>
              <a:off x="1451611" y="1097281"/>
              <a:ext cx="3891002" cy="66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457200" y="2286000"/>
              <a:ext cx="6172200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Hi 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lashondapink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,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endParaRPr lang="en-US" b="1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	</a:t>
              </a:r>
              <a:r>
                <a:rPr lang="en-US" b="1" dirty="0" smtClean="0">
                  <a:solidFill>
                    <a:srgbClr val="C00000"/>
                  </a:solidFill>
                  <a:latin typeface="Calibri" pitchFamily="34" charset="0"/>
                </a:rPr>
                <a:t>Tina Umo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commented on your 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answer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 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	</a:t>
              </a:r>
              <a:r>
                <a:rPr lang="en-US" b="1" dirty="0" smtClean="0">
                  <a:solidFill>
                    <a:srgbClr val="C00000"/>
                  </a:solidFill>
                </a:rPr>
                <a:t>July 06,2012 at 12:35PM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    </a:t>
              </a:r>
              <a:r>
                <a:rPr lang="en-US" sz="2000" b="1" u="sng" dirty="0" smtClean="0">
                  <a:solidFill>
                    <a:srgbClr val="C00000"/>
                  </a:solidFill>
                  <a:latin typeface="Calibri" pitchFamily="34" charset="0"/>
                </a:rPr>
                <a:t>See what they had to say. </a:t>
              </a:r>
            </a:p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  <a:r>
                <a:rPr lang="en-US" sz="2000" b="1" dirty="0" smtClean="0">
                  <a:latin typeface="Calibri" pitchFamily="34" charset="0"/>
                </a:rPr>
                <a:t>			</a:t>
              </a:r>
              <a:endParaRPr lang="en-US" sz="3200" b="1" u="sng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152400"/>
              <a:ext cx="624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Q&amp;As Response Trigger Emails</a:t>
              </a:r>
              <a:r>
                <a:rPr lang="en-US" sz="2000" b="1" dirty="0" smtClean="0"/>
                <a:t> 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- Scenario 3 - Clean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68352" t="40381" r="25055" b="44381"/>
            <a:stretch>
              <a:fillRect/>
            </a:stretch>
          </p:blipFill>
          <p:spPr bwMode="auto">
            <a:xfrm>
              <a:off x="685800" y="27432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2366229" y="5559623"/>
              <a:ext cx="2281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 smtClean="0">
                  <a:solidFill>
                    <a:srgbClr val="C00000"/>
                  </a:solidFill>
                  <a:latin typeface="Calibri" pitchFamily="34" charset="0"/>
                </a:rPr>
                <a:t>View all the topics in Q&amp;As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endParaRPr lang="en-US" sz="1400" b="1" dirty="0"/>
            </a:p>
          </p:txBody>
        </p:sp>
        <p:pic>
          <p:nvPicPr>
            <p:cNvPr id="43" name="Picture 42" descr="sears question.jpg"/>
            <p:cNvPicPr>
              <a:picLocks noChangeAspect="1"/>
            </p:cNvPicPr>
            <p:nvPr/>
          </p:nvPicPr>
          <p:blipFill>
            <a:blip r:embed="rId7" cstate="print"/>
            <a:srcRect l="77778" t="77778"/>
            <a:stretch>
              <a:fillRect/>
            </a:stretch>
          </p:blipFill>
          <p:spPr>
            <a:xfrm>
              <a:off x="0" y="5181600"/>
              <a:ext cx="6858000" cy="304800"/>
            </a:xfrm>
            <a:prstGeom prst="rect">
              <a:avLst/>
            </a:prstGeom>
          </p:spPr>
        </p:pic>
      </p:grpSp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 1: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 </a:t>
            </a:r>
            <a:r>
              <a:rPr lang="en-US" sz="24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the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 &gt; I receive an email telling me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someone answered.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1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2" y="1840229"/>
            <a:ext cx="6857999" cy="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1" y="1097281"/>
            <a:ext cx="3891002" cy="6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7"/>
          <p:cNvGrpSpPr/>
          <p:nvPr/>
        </p:nvGrpSpPr>
        <p:grpSpPr>
          <a:xfrm>
            <a:off x="1" y="8098156"/>
            <a:ext cx="6858001" cy="2449235"/>
            <a:chOff x="0" y="8189595"/>
            <a:chExt cx="6858001" cy="2449235"/>
          </a:xfrm>
        </p:grpSpPr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9510" t="90489" r="17129" b="8487"/>
            <a:stretch>
              <a:fillRect/>
            </a:stretch>
          </p:blipFill>
          <p:spPr bwMode="auto">
            <a:xfrm>
              <a:off x="2891790" y="9738360"/>
              <a:ext cx="136398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17129" b="3332"/>
            <a:stretch>
              <a:fillRect/>
            </a:stretch>
          </p:blipFill>
          <p:spPr bwMode="auto">
            <a:xfrm>
              <a:off x="1" y="8195310"/>
              <a:ext cx="6857999" cy="244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83217" r="37861" b="13173"/>
            <a:stretch>
              <a:fillRect/>
            </a:stretch>
          </p:blipFill>
          <p:spPr bwMode="auto">
            <a:xfrm>
              <a:off x="3108961" y="8189595"/>
              <a:ext cx="3749040" cy="994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3" descr="sywr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32" y="8362905"/>
              <a:ext cx="1829055" cy="647790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79583" r="50881" b="18091"/>
            <a:stretch>
              <a:fillRect/>
            </a:stretch>
          </p:blipFill>
          <p:spPr bwMode="auto">
            <a:xfrm>
              <a:off x="205740" y="9715500"/>
              <a:ext cx="209169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0325" t="90284" r="40082" b="8487"/>
            <a:stretch>
              <a:fillRect/>
            </a:stretch>
          </p:blipFill>
          <p:spPr bwMode="auto">
            <a:xfrm>
              <a:off x="1543050" y="9704070"/>
              <a:ext cx="200025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7457" t="90156" r="17428" b="8615"/>
            <a:stretch>
              <a:fillRect/>
            </a:stretch>
          </p:blipFill>
          <p:spPr bwMode="auto">
            <a:xfrm>
              <a:off x="3539728" y="9681210"/>
              <a:ext cx="1832372" cy="21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3463290" y="9704070"/>
              <a:ext cx="9944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C00000"/>
                  </a:solidFill>
                  <a:latin typeface="+mn-lt"/>
                </a:rPr>
                <a:t>forget email</a:t>
              </a:r>
              <a:endParaRPr lang="en-US" sz="900" b="1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59349" t="90258" r="17129" b="8487"/>
            <a:stretch>
              <a:fillRect/>
            </a:stretch>
          </p:blipFill>
          <p:spPr bwMode="auto">
            <a:xfrm>
              <a:off x="4171950" y="9701214"/>
              <a:ext cx="2401260" cy="18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75854" t="90463" r="19443" b="8615"/>
            <a:stretch>
              <a:fillRect/>
            </a:stretch>
          </p:blipFill>
          <p:spPr bwMode="auto">
            <a:xfrm>
              <a:off x="817245" y="9978390"/>
              <a:ext cx="340044" cy="14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731043" y="9941718"/>
              <a:ext cx="4833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  <a:latin typeface="+mn-lt"/>
                </a:rPr>
                <a:t>2012</a:t>
              </a:r>
              <a:endParaRPr lang="en-US" sz="800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635" t="80247" r="51704" b="14325"/>
            <a:stretch>
              <a:fillRect/>
            </a:stretch>
          </p:blipFill>
          <p:spPr bwMode="auto">
            <a:xfrm>
              <a:off x="0" y="8336280"/>
              <a:ext cx="4000500" cy="8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51948" b="15554"/>
            <a:stretch>
              <a:fillRect/>
            </a:stretch>
          </p:blipFill>
          <p:spPr bwMode="auto">
            <a:xfrm>
              <a:off x="529591" y="8313420"/>
              <a:ext cx="3185159" cy="624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777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0" y="6781800"/>
            <a:ext cx="68580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2286000"/>
            <a:ext cx="5791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Hi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lashondapink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answered your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question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Here’s what they had to say: </a:t>
            </a:r>
            <a:r>
              <a:rPr lang="en-US" sz="2000" b="1" dirty="0" smtClean="0">
                <a:latin typeface="Calibri" pitchFamily="34" charset="0"/>
              </a:rPr>
              <a:t>			</a:t>
            </a:r>
            <a:endParaRPr lang="en-US" sz="3200" b="1" u="sng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3886200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Inappropriate?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8200" y="3886200"/>
            <a:ext cx="6110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Reply?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152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- Scenario 1 - Mark-up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 cstate="print"/>
          <a:srcRect l="68352" t="40381" r="25055" b="44381"/>
          <a:stretch>
            <a:fillRect/>
          </a:stretch>
        </p:blipFill>
        <p:spPr bwMode="auto">
          <a:xfrm>
            <a:off x="685800" y="2743200"/>
            <a:ext cx="68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685800" y="2819400"/>
            <a:ext cx="6858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 rot="10800000">
            <a:off x="304800" y="4191000"/>
            <a:ext cx="6172199" cy="1600201"/>
          </a:xfrm>
          <a:prstGeom prst="wedgeRoundRectCallout">
            <a:avLst>
              <a:gd name="adj1" fmla="val 37424"/>
              <a:gd name="adj2" fmla="val 77533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2000" y="4316851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 smtClean="0">
                <a:solidFill>
                  <a:srgbClr val="C00000"/>
                </a:solidFill>
              </a:rPr>
              <a:t>Posted on Sept 21, 2011 at 12:35PM </a:t>
            </a:r>
            <a:r>
              <a:rPr lang="en-US" sz="1400" u="sng" dirty="0" smtClean="0">
                <a:solidFill>
                  <a:srgbClr val="C00000"/>
                </a:solidFill>
              </a:rPr>
              <a:t>- Lorem </a:t>
            </a:r>
            <a:r>
              <a:rPr lang="en-US" sz="1400" u="sng" dirty="0" err="1" smtClean="0">
                <a:solidFill>
                  <a:srgbClr val="C00000"/>
                </a:solidFill>
              </a:rPr>
              <a:t>ipsum</a:t>
            </a:r>
            <a:r>
              <a:rPr lang="en-US" sz="1400" u="sng" dirty="0" smtClean="0">
                <a:solidFill>
                  <a:srgbClr val="C00000"/>
                </a:solidFill>
              </a:rPr>
              <a:t> dolor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consectetur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adipiscing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elit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Etiam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enim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nunc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pharetra</a:t>
            </a:r>
            <a:r>
              <a:rPr lang="en-US" sz="1400" u="sng" dirty="0" smtClean="0">
                <a:solidFill>
                  <a:srgbClr val="C00000"/>
                </a:solidFill>
              </a:rPr>
              <a:t> ac </a:t>
            </a:r>
            <a:r>
              <a:rPr lang="en-US" sz="1400" u="sng" dirty="0" err="1" smtClean="0">
                <a:solidFill>
                  <a:srgbClr val="C00000"/>
                </a:solidFill>
              </a:rPr>
              <a:t>congue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nec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tincidunt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urna</a:t>
            </a:r>
            <a:r>
              <a:rPr lang="en-US" sz="1400" u="sng" dirty="0" smtClean="0">
                <a:solidFill>
                  <a:srgbClr val="C00000"/>
                </a:solidFill>
              </a:rPr>
              <a:t>. Integer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rutrum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vehicula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nibh</a:t>
            </a:r>
            <a:r>
              <a:rPr lang="en-US" sz="1400" u="sng" dirty="0" smtClean="0">
                <a:solidFill>
                  <a:srgbClr val="C00000"/>
                </a:solidFill>
              </a:rPr>
              <a:t> quam, vestibulum </a:t>
            </a:r>
            <a:r>
              <a:rPr lang="en-US" sz="1400" u="sng" dirty="0" err="1" smtClean="0">
                <a:solidFill>
                  <a:srgbClr val="C00000"/>
                </a:solidFill>
              </a:rPr>
              <a:t>eget</a:t>
            </a:r>
            <a:r>
              <a:rPr lang="en-US" sz="1400" u="sng" dirty="0" smtClean="0">
                <a:solidFill>
                  <a:srgbClr val="C00000"/>
                </a:solidFill>
              </a:rPr>
              <a:t> tempus non, </a:t>
            </a:r>
            <a:r>
              <a:rPr lang="en-US" sz="1400" u="sng" dirty="0" err="1" smtClean="0">
                <a:solidFill>
                  <a:srgbClr val="C00000"/>
                </a:solidFill>
              </a:rPr>
              <a:t>auctor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nisi. In </a:t>
            </a:r>
            <a:r>
              <a:rPr lang="en-US" sz="1400" u="sng" dirty="0" err="1" smtClean="0">
                <a:solidFill>
                  <a:srgbClr val="C00000"/>
                </a:solidFill>
              </a:rPr>
              <a:t>suscipit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aliquet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fringilla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vel</a:t>
            </a:r>
            <a:r>
              <a:rPr lang="en-US" sz="1400" u="sng" dirty="0" smtClean="0">
                <a:solidFill>
                  <a:srgbClr val="C00000"/>
                </a:solidFill>
              </a:rPr>
              <a:t> ante nisi, </a:t>
            </a:r>
            <a:r>
              <a:rPr lang="en-US" sz="1400" u="sng" dirty="0" err="1" smtClean="0">
                <a:solidFill>
                  <a:srgbClr val="C00000"/>
                </a:solidFill>
              </a:rPr>
              <a:t>quis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erat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endParaRPr lang="en-US" sz="1400" u="sng" dirty="0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200" y="426720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A: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290029" y="7388423"/>
            <a:ext cx="228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C00000"/>
                </a:solidFill>
                <a:latin typeface="Calibri" pitchFamily="34" charset="0"/>
              </a:rPr>
              <a:t>View all the topics in Q&amp;As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endParaRPr lang="en-US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838200" y="5867400"/>
            <a:ext cx="579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 you want to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reply?  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8600" y="6182618"/>
            <a:ext cx="1779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Let them know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762000" y="2362200"/>
            <a:ext cx="1524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9600" y="2743200"/>
            <a:ext cx="8382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47800" y="2895600"/>
            <a:ext cx="1066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2895600"/>
            <a:ext cx="1219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2000" y="4343400"/>
            <a:ext cx="52578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14800" y="6248400"/>
            <a:ext cx="1752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590800" y="22860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715000" y="27432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dirty="0" smtClean="0"/>
              <a:t> goes to the original Question page.</a:t>
            </a:r>
            <a:endParaRPr lang="en-US" sz="1050" i="1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5410200" y="30480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2286001" y="24384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447800" y="28194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1715294" y="29337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52600" y="25908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 Username &amp; profile picture </a:t>
            </a:r>
            <a:endParaRPr lang="en-US" sz="12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33800" y="3581400"/>
            <a:ext cx="114300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</a:t>
            </a:r>
            <a:r>
              <a:rPr lang="en-US" sz="1050" i="1" u="sng" dirty="0" smtClean="0"/>
              <a:t> </a:t>
            </a:r>
            <a:r>
              <a:rPr lang="en-US" sz="1050" i="1" dirty="0" smtClean="0"/>
              <a:t> goes to the original Question page with a response field.</a:t>
            </a:r>
            <a:endParaRPr lang="en-US" sz="1050" i="1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687888" y="3770312"/>
            <a:ext cx="37941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221288" y="3770312"/>
            <a:ext cx="37941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10200" y="340840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This </a:t>
            </a:r>
            <a:r>
              <a:rPr lang="en-US" sz="1200" b="1" i="1" u="sng" dirty="0" smtClean="0"/>
              <a:t>link</a:t>
            </a:r>
            <a:r>
              <a:rPr lang="en-US" sz="1200" i="1" u="sng" dirty="0" smtClean="0"/>
              <a:t> </a:t>
            </a:r>
            <a:r>
              <a:rPr lang="en-US" sz="1000" i="1" dirty="0" smtClean="0"/>
              <a:t>will trigger a pop-up to a submit comment.</a:t>
            </a:r>
            <a:endParaRPr lang="en-US" sz="10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6019800" y="4267200"/>
            <a:ext cx="83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The ANSWER is pulled into the email  plus post date/time.</a:t>
            </a:r>
            <a:endParaRPr lang="en-US" sz="1200" i="1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5943600" y="54102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19800" y="6096000"/>
            <a:ext cx="76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Goes to the Question page with the thread and an response field.</a:t>
            </a:r>
            <a:endParaRPr lang="en-US" sz="1200" i="1" dirty="0"/>
          </a:p>
        </p:txBody>
      </p:sp>
      <p:cxnSp>
        <p:nvCxnSpPr>
          <p:cNvPr id="75" name="Straight Arrow Connector 74"/>
          <p:cNvCxnSpPr/>
          <p:nvPr/>
        </p:nvCxnSpPr>
        <p:spPr>
          <a:xfrm rot="10800000">
            <a:off x="5867400" y="63246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38400" y="70104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Link </a:t>
            </a:r>
            <a:r>
              <a:rPr lang="en-US" sz="1200" b="1" dirty="0" smtClean="0"/>
              <a:t>back to the Q&amp;As page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3239294" y="73525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8200" y="90194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</a:t>
            </a:r>
            <a:r>
              <a:rPr lang="en-US" sz="1200" b="1" i="1" u="sng" dirty="0" smtClean="0"/>
              <a:t>email</a:t>
            </a:r>
            <a:r>
              <a:rPr lang="en-US" sz="1200" i="1" dirty="0" smtClean="0"/>
              <a:t> here</a:t>
            </a:r>
            <a:endParaRPr lang="en-US" sz="1200" i="1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2248694" y="91059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09800" y="81050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mysears</a:t>
            </a:r>
            <a:r>
              <a:rPr lang="en-US" sz="1200" i="1" dirty="0" smtClean="0"/>
              <a:t> feedback </a:t>
            </a:r>
            <a:r>
              <a:rPr lang="en-US" sz="1200" b="1" i="1" u="sng" dirty="0" smtClean="0"/>
              <a:t>link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2858294" y="84193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514600" y="94004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Basic email</a:t>
            </a:r>
            <a:r>
              <a:rPr lang="en-US" sz="1200" i="1" u="sng" dirty="0" smtClean="0"/>
              <a:t> </a:t>
            </a:r>
            <a:r>
              <a:rPr lang="en-US" sz="1200" b="1" i="1" u="sng" dirty="0" smtClean="0"/>
              <a:t>links</a:t>
            </a:r>
            <a:endParaRPr lang="en-US" sz="1200" b="1" i="1" u="sng" dirty="0"/>
          </a:p>
        </p:txBody>
      </p:sp>
      <p:cxnSp>
        <p:nvCxnSpPr>
          <p:cNvPr id="83" name="Straight Arrow Connector 82"/>
          <p:cNvCxnSpPr>
            <a:stCxn id="82" idx="0"/>
          </p:cNvCxnSpPr>
          <p:nvPr/>
        </p:nvCxnSpPr>
        <p:spPr>
          <a:xfrm rot="16200000" flipH="1">
            <a:off x="3557597" y="9500403"/>
            <a:ext cx="2000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43400" y="81534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SYWR </a:t>
            </a:r>
            <a:r>
              <a:rPr lang="en-US" sz="1200" b="1" i="1" u="sng" dirty="0" smtClean="0"/>
              <a:t>link</a:t>
            </a:r>
            <a:r>
              <a:rPr lang="en-US" sz="1200" i="1" dirty="0" smtClean="0"/>
              <a:t> here </a:t>
            </a:r>
            <a:endParaRPr lang="en-US" sz="1200" i="1" dirty="0"/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5372894" y="83431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4800" y="457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View as webpage link here</a:t>
            </a:r>
            <a:endParaRPr lang="en-US" sz="1200" i="1" dirty="0"/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1600200" y="6858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48200" y="4572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Forward link here </a:t>
            </a:r>
            <a:endParaRPr lang="en-US" sz="1200" i="1" dirty="0"/>
          </a:p>
        </p:txBody>
      </p:sp>
      <p:cxnSp>
        <p:nvCxnSpPr>
          <p:cNvPr id="87" name="Straight Arrow Connector 86"/>
          <p:cNvCxnSpPr/>
          <p:nvPr/>
        </p:nvCxnSpPr>
        <p:spPr>
          <a:xfrm rot="10800000" flipV="1">
            <a:off x="4648200" y="533400"/>
            <a:ext cx="1588" cy="16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486650"/>
            <a:ext cx="6762750" cy="16573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667408"/>
            <a:ext cx="6858000" cy="105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2028825"/>
            <a:ext cx="7429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994411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2" y="1840229"/>
            <a:ext cx="6857999" cy="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1" y="1097281"/>
            <a:ext cx="3891002" cy="6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37"/>
          <p:cNvGrpSpPr/>
          <p:nvPr/>
        </p:nvGrpSpPr>
        <p:grpSpPr>
          <a:xfrm>
            <a:off x="1" y="8098156"/>
            <a:ext cx="6858001" cy="2449235"/>
            <a:chOff x="0" y="8189595"/>
            <a:chExt cx="6858001" cy="2449235"/>
          </a:xfrm>
        </p:grpSpPr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9510" t="90489" r="17129" b="8487"/>
            <a:stretch>
              <a:fillRect/>
            </a:stretch>
          </p:blipFill>
          <p:spPr bwMode="auto">
            <a:xfrm>
              <a:off x="2891790" y="9738360"/>
              <a:ext cx="136398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17129" b="3332"/>
            <a:stretch>
              <a:fillRect/>
            </a:stretch>
          </p:blipFill>
          <p:spPr bwMode="auto">
            <a:xfrm>
              <a:off x="1" y="8195310"/>
              <a:ext cx="6857999" cy="244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83217" r="37861" b="13173"/>
            <a:stretch>
              <a:fillRect/>
            </a:stretch>
          </p:blipFill>
          <p:spPr bwMode="auto">
            <a:xfrm>
              <a:off x="3108961" y="8189595"/>
              <a:ext cx="3749040" cy="994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3" descr="sywr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32" y="8362905"/>
              <a:ext cx="1829055" cy="647790"/>
            </a:xfrm>
            <a:prstGeom prst="rect">
              <a:avLst/>
            </a:prstGeom>
          </p:spPr>
        </p:pic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777" t="79583" r="50881" b="18091"/>
            <a:stretch>
              <a:fillRect/>
            </a:stretch>
          </p:blipFill>
          <p:spPr bwMode="auto">
            <a:xfrm>
              <a:off x="205740" y="9715500"/>
              <a:ext cx="209169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0325" t="90284" r="40082" b="8487"/>
            <a:stretch>
              <a:fillRect/>
            </a:stretch>
          </p:blipFill>
          <p:spPr bwMode="auto">
            <a:xfrm>
              <a:off x="1543050" y="9704070"/>
              <a:ext cx="2000250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67457" t="90156" r="17428" b="8615"/>
            <a:stretch>
              <a:fillRect/>
            </a:stretch>
          </p:blipFill>
          <p:spPr bwMode="auto">
            <a:xfrm>
              <a:off x="3539728" y="9681210"/>
              <a:ext cx="1832372" cy="21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3463290" y="9704070"/>
              <a:ext cx="9944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C00000"/>
                  </a:solidFill>
                  <a:latin typeface="+mn-lt"/>
                </a:rPr>
                <a:t>forget email</a:t>
              </a:r>
              <a:endParaRPr lang="en-US" sz="900" b="1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59349" t="90258" r="17129" b="8487"/>
            <a:stretch>
              <a:fillRect/>
            </a:stretch>
          </p:blipFill>
          <p:spPr bwMode="auto">
            <a:xfrm>
              <a:off x="4171950" y="9701214"/>
              <a:ext cx="2401260" cy="18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75854" t="90463" r="19443" b="8615"/>
            <a:stretch>
              <a:fillRect/>
            </a:stretch>
          </p:blipFill>
          <p:spPr bwMode="auto">
            <a:xfrm>
              <a:off x="817245" y="9978390"/>
              <a:ext cx="340044" cy="148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731043" y="9941718"/>
              <a:ext cx="4833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  <a:latin typeface="+mn-lt"/>
                </a:rPr>
                <a:t>2012</a:t>
              </a:r>
              <a:endParaRPr lang="en-US" sz="800" dirty="0">
                <a:solidFill>
                  <a:srgbClr val="C00000"/>
                </a:solidFill>
                <a:latin typeface="+mn-lt"/>
              </a:endParaRPr>
            </a:p>
          </p:txBody>
        </p:sp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45635" t="80247" r="51704" b="14325"/>
            <a:stretch>
              <a:fillRect/>
            </a:stretch>
          </p:blipFill>
          <p:spPr bwMode="auto">
            <a:xfrm>
              <a:off x="0" y="8336280"/>
              <a:ext cx="4000500" cy="80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0247" r="51948" b="15554"/>
            <a:stretch>
              <a:fillRect/>
            </a:stretch>
          </p:blipFill>
          <p:spPr bwMode="auto">
            <a:xfrm>
              <a:off x="529591" y="8313420"/>
              <a:ext cx="3185159" cy="624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42857" t="64762" r="18571" b="32190"/>
          <a:stretch>
            <a:fillRect/>
          </a:stretch>
        </p:blipFill>
        <p:spPr bwMode="auto">
          <a:xfrm>
            <a:off x="0" y="77724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6" cstate="print"/>
          <a:srcRect l="77778" t="77778"/>
          <a:stretch>
            <a:fillRect/>
          </a:stretch>
        </p:blipFill>
        <p:spPr>
          <a:xfrm>
            <a:off x="0" y="6781800"/>
            <a:ext cx="6858000" cy="30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2286000"/>
            <a:ext cx="5791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Hi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lashondapink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answered your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</a:rPr>
              <a:t>question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Here’s what they had to say: </a:t>
            </a:r>
            <a:r>
              <a:rPr lang="en-US" sz="2000" b="1" dirty="0" smtClean="0">
                <a:latin typeface="Calibri" pitchFamily="34" charset="0"/>
              </a:rPr>
              <a:t>			</a:t>
            </a:r>
            <a:endParaRPr lang="en-US" sz="3200" b="1" u="sng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7800" y="3886200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Inappropriate?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48200" y="3886200"/>
            <a:ext cx="6110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r>
              <a:rPr lang="en-US" sz="1050" u="sng" dirty="0" smtClean="0">
                <a:solidFill>
                  <a:schemeClr val="bg1">
                    <a:lumMod val="75000"/>
                  </a:schemeClr>
                </a:solidFill>
              </a:rPr>
              <a:t>Reply?</a:t>
            </a:r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152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  <a:r>
              <a:rPr lang="en-US" sz="2000" b="1" dirty="0" smtClean="0"/>
              <a:t> - </a:t>
            </a:r>
            <a:r>
              <a:rPr lang="en-US" sz="2000" b="1" dirty="0" smtClean="0">
                <a:solidFill>
                  <a:schemeClr val="tx2"/>
                </a:solidFill>
              </a:rPr>
              <a:t>Scenario 1 - Clean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 cstate="print"/>
          <a:srcRect l="68352" t="40381" r="25055" b="44381"/>
          <a:stretch>
            <a:fillRect/>
          </a:stretch>
        </p:blipFill>
        <p:spPr bwMode="auto">
          <a:xfrm>
            <a:off x="685800" y="2743200"/>
            <a:ext cx="68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ular Callout 43"/>
          <p:cNvSpPr/>
          <p:nvPr/>
        </p:nvSpPr>
        <p:spPr>
          <a:xfrm rot="10800000">
            <a:off x="304800" y="4191000"/>
            <a:ext cx="6172199" cy="1600201"/>
          </a:xfrm>
          <a:prstGeom prst="wedgeRoundRectCallout">
            <a:avLst>
              <a:gd name="adj1" fmla="val 37424"/>
              <a:gd name="adj2" fmla="val 77533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57200" y="4267202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A: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290029" y="7388423"/>
            <a:ext cx="228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C00000"/>
                </a:solidFill>
                <a:latin typeface="Calibri" pitchFamily="34" charset="0"/>
              </a:rPr>
              <a:t>View all the topics in Q&amp;As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endParaRPr lang="en-US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838200" y="5867400"/>
            <a:ext cx="5791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Do you want to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reply?  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8600" y="6182618"/>
            <a:ext cx="1779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Let them know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762000" y="4316851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 smtClean="0">
                <a:solidFill>
                  <a:srgbClr val="C00000"/>
                </a:solidFill>
              </a:rPr>
              <a:t>Posted on Sept 21, 2011 at 12:35PM </a:t>
            </a:r>
            <a:r>
              <a:rPr lang="en-US" sz="1400" u="sng" dirty="0" smtClean="0">
                <a:solidFill>
                  <a:srgbClr val="C00000"/>
                </a:solidFill>
              </a:rPr>
              <a:t>- Lorem </a:t>
            </a:r>
            <a:r>
              <a:rPr lang="en-US" sz="1400" u="sng" dirty="0" err="1" smtClean="0">
                <a:solidFill>
                  <a:srgbClr val="C00000"/>
                </a:solidFill>
              </a:rPr>
              <a:t>ipsum</a:t>
            </a:r>
            <a:r>
              <a:rPr lang="en-US" sz="1400" u="sng" dirty="0" smtClean="0">
                <a:solidFill>
                  <a:srgbClr val="C00000"/>
                </a:solidFill>
              </a:rPr>
              <a:t> dolor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consectetur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adipiscing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elit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Etiam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enim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nunc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pharetra</a:t>
            </a:r>
            <a:r>
              <a:rPr lang="en-US" sz="1400" u="sng" dirty="0" smtClean="0">
                <a:solidFill>
                  <a:srgbClr val="C00000"/>
                </a:solidFill>
              </a:rPr>
              <a:t> ac </a:t>
            </a:r>
            <a:r>
              <a:rPr lang="en-US" sz="1400" u="sng" dirty="0" err="1" smtClean="0">
                <a:solidFill>
                  <a:srgbClr val="C00000"/>
                </a:solidFill>
              </a:rPr>
              <a:t>congue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nec</a:t>
            </a:r>
            <a:r>
              <a:rPr lang="en-US" sz="1400" u="sng" dirty="0" smtClean="0">
                <a:solidFill>
                  <a:srgbClr val="C00000"/>
                </a:solidFill>
              </a:rPr>
              <a:t>, </a:t>
            </a:r>
            <a:r>
              <a:rPr lang="en-US" sz="1400" u="sng" dirty="0" err="1" smtClean="0">
                <a:solidFill>
                  <a:srgbClr val="C00000"/>
                </a:solidFill>
              </a:rPr>
              <a:t>tincidunt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urna</a:t>
            </a:r>
            <a:r>
              <a:rPr lang="en-US" sz="1400" u="sng" dirty="0" smtClean="0">
                <a:solidFill>
                  <a:srgbClr val="C00000"/>
                </a:solidFill>
              </a:rPr>
              <a:t>. Integer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rutrum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vehicula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nibh</a:t>
            </a:r>
            <a:r>
              <a:rPr lang="en-US" sz="1400" u="sng" dirty="0" smtClean="0">
                <a:solidFill>
                  <a:srgbClr val="C00000"/>
                </a:solidFill>
              </a:rPr>
              <a:t> quam, vestibulum </a:t>
            </a:r>
            <a:r>
              <a:rPr lang="en-US" sz="1400" u="sng" dirty="0" err="1" smtClean="0">
                <a:solidFill>
                  <a:srgbClr val="C00000"/>
                </a:solidFill>
              </a:rPr>
              <a:t>eget</a:t>
            </a:r>
            <a:r>
              <a:rPr lang="en-US" sz="1400" u="sng" dirty="0" smtClean="0">
                <a:solidFill>
                  <a:srgbClr val="C00000"/>
                </a:solidFill>
              </a:rPr>
              <a:t> tempus non, </a:t>
            </a:r>
            <a:r>
              <a:rPr lang="en-US" sz="1400" u="sng" dirty="0" err="1" smtClean="0">
                <a:solidFill>
                  <a:srgbClr val="C00000"/>
                </a:solidFill>
              </a:rPr>
              <a:t>auctor</a:t>
            </a:r>
            <a:r>
              <a:rPr lang="en-US" sz="1400" u="sng" dirty="0" smtClean="0">
                <a:solidFill>
                  <a:srgbClr val="C00000"/>
                </a:solidFill>
              </a:rPr>
              <a:t> sit </a:t>
            </a:r>
            <a:r>
              <a:rPr lang="en-US" sz="1400" u="sng" dirty="0" err="1" smtClean="0">
                <a:solidFill>
                  <a:srgbClr val="C00000"/>
                </a:solidFill>
              </a:rPr>
              <a:t>amet</a:t>
            </a:r>
            <a:r>
              <a:rPr lang="en-US" sz="1400" u="sng" dirty="0" smtClean="0">
                <a:solidFill>
                  <a:srgbClr val="C00000"/>
                </a:solidFill>
              </a:rPr>
              <a:t> nisi. In </a:t>
            </a:r>
            <a:r>
              <a:rPr lang="en-US" sz="1400" u="sng" dirty="0" err="1" smtClean="0">
                <a:solidFill>
                  <a:srgbClr val="C00000"/>
                </a:solidFill>
              </a:rPr>
              <a:t>suscipit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aliquet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fringilla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r>
              <a:rPr lang="en-US" sz="1400" u="sng" dirty="0" err="1" smtClean="0">
                <a:solidFill>
                  <a:srgbClr val="C00000"/>
                </a:solidFill>
              </a:rPr>
              <a:t>Fusce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vel</a:t>
            </a:r>
            <a:r>
              <a:rPr lang="en-US" sz="1400" u="sng" dirty="0" smtClean="0">
                <a:solidFill>
                  <a:srgbClr val="C00000"/>
                </a:solidFill>
              </a:rPr>
              <a:t> ante nisi, </a:t>
            </a:r>
            <a:r>
              <a:rPr lang="en-US" sz="1400" u="sng" dirty="0" err="1" smtClean="0">
                <a:solidFill>
                  <a:srgbClr val="C00000"/>
                </a:solidFill>
              </a:rPr>
              <a:t>quis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laoreet</a:t>
            </a:r>
            <a:r>
              <a:rPr lang="en-US" sz="1400" u="sng" dirty="0" smtClean="0">
                <a:solidFill>
                  <a:srgbClr val="C00000"/>
                </a:solidFill>
              </a:rPr>
              <a:t> </a:t>
            </a:r>
            <a:r>
              <a:rPr lang="en-US" sz="1400" u="sng" dirty="0" err="1" smtClean="0">
                <a:solidFill>
                  <a:srgbClr val="C00000"/>
                </a:solidFill>
              </a:rPr>
              <a:t>erat</a:t>
            </a:r>
            <a:r>
              <a:rPr lang="en-US" sz="1400" u="sng" dirty="0" smtClean="0">
                <a:solidFill>
                  <a:srgbClr val="C00000"/>
                </a:solidFill>
              </a:rPr>
              <a:t>. </a:t>
            </a:r>
            <a:endParaRPr lang="en-US" sz="14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 2: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I’m </a:t>
            </a:r>
            <a:r>
              <a:rPr lang="en-US" sz="24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following 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question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 someone answers or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commented on the question I’m following &gt;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 receive an email with a link back to the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question.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0"/>
          <p:cNvGrpSpPr/>
          <p:nvPr/>
        </p:nvGrpSpPr>
        <p:grpSpPr>
          <a:xfrm>
            <a:off x="0" y="381000"/>
            <a:ext cx="6858001" cy="5715000"/>
            <a:chOff x="0" y="152400"/>
            <a:chExt cx="6858001" cy="571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656" t="665" r="4602" b="89954"/>
            <a:stretch>
              <a:fillRect/>
            </a:stretch>
          </p:blipFill>
          <p:spPr bwMode="auto">
            <a:xfrm>
              <a:off x="0" y="667408"/>
              <a:ext cx="6858000" cy="105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62340" t="4137" r="31229" b="90805"/>
            <a:stretch>
              <a:fillRect/>
            </a:stretch>
          </p:blipFill>
          <p:spPr bwMode="auto">
            <a:xfrm rot="5400000">
              <a:off x="3057525" y="-2028825"/>
              <a:ext cx="74295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 l="31758" t="693" r="55952" b="96167"/>
            <a:stretch>
              <a:fillRect/>
            </a:stretch>
          </p:blipFill>
          <p:spPr bwMode="auto">
            <a:xfrm>
              <a:off x="0" y="994411"/>
              <a:ext cx="6858000" cy="845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5599" r="17129" b="13326"/>
            <a:stretch>
              <a:fillRect/>
            </a:stretch>
          </p:blipFill>
          <p:spPr bwMode="auto">
            <a:xfrm>
              <a:off x="2" y="1840229"/>
              <a:ext cx="6857999" cy="8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 l="17373" t="4340" r="35469" b="89954"/>
            <a:stretch>
              <a:fillRect/>
            </a:stretch>
          </p:blipFill>
          <p:spPr bwMode="auto">
            <a:xfrm>
              <a:off x="1451611" y="1097281"/>
              <a:ext cx="3891002" cy="66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457200" y="2286000"/>
              <a:ext cx="6172200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Hi 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lashondapink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,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endParaRPr lang="en-US" b="1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	</a:t>
              </a:r>
              <a:r>
                <a:rPr lang="en-US" b="1" dirty="0" smtClean="0">
                  <a:solidFill>
                    <a:srgbClr val="C00000"/>
                  </a:solidFill>
                  <a:latin typeface="Calibri" pitchFamily="34" charset="0"/>
                </a:rPr>
                <a:t>Tina Umo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commented on the question you are 	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following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 </a:t>
              </a:r>
              <a:r>
                <a:rPr lang="en-US" b="1" dirty="0" smtClean="0">
                  <a:solidFill>
                    <a:srgbClr val="C00000"/>
                  </a:solidFill>
                </a:rPr>
                <a:t>July 06, 2012 at 12:35PM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    </a:t>
              </a:r>
              <a:r>
                <a:rPr lang="en-US" sz="2000" b="1" u="sng" dirty="0" smtClean="0">
                  <a:solidFill>
                    <a:srgbClr val="C00000"/>
                  </a:solidFill>
                  <a:latin typeface="Calibri" pitchFamily="34" charset="0"/>
                </a:rPr>
                <a:t>See what they had to say. </a:t>
              </a:r>
            </a:p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  <a:r>
                <a:rPr lang="en-US" sz="2000" b="1" dirty="0" smtClean="0">
                  <a:latin typeface="Calibri" pitchFamily="34" charset="0"/>
                </a:rPr>
                <a:t>			</a:t>
              </a:r>
              <a:endParaRPr lang="en-US" sz="3200" b="1" u="sng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152400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Q&amp;As Response Trigger Emails</a:t>
              </a:r>
              <a:r>
                <a:rPr lang="en-US" sz="2000" b="1" dirty="0" smtClean="0"/>
                <a:t> - Scenario 2- Mark-up</a:t>
              </a:r>
            </a:p>
            <a:p>
              <a:endParaRPr lang="en-US" sz="2000" b="1" dirty="0"/>
            </a:p>
          </p:txBody>
        </p:sp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68352" t="40381" r="25055" b="44381"/>
            <a:stretch>
              <a:fillRect/>
            </a:stretch>
          </p:blipFill>
          <p:spPr bwMode="auto">
            <a:xfrm>
              <a:off x="685800" y="27432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51"/>
            <p:cNvSpPr/>
            <p:nvPr/>
          </p:nvSpPr>
          <p:spPr>
            <a:xfrm>
              <a:off x="685800" y="2819400"/>
              <a:ext cx="685800" cy="838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66229" y="5559623"/>
              <a:ext cx="2281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 smtClean="0">
                  <a:solidFill>
                    <a:srgbClr val="C00000"/>
                  </a:solidFill>
                  <a:latin typeface="Calibri" pitchFamily="34" charset="0"/>
                </a:rPr>
                <a:t>View all the topics in Q&amp;As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endParaRPr lang="en-US" sz="1400" b="1" dirty="0"/>
            </a:p>
          </p:txBody>
        </p:sp>
        <p:pic>
          <p:nvPicPr>
            <p:cNvPr id="43" name="Picture 42" descr="sears question.jpg"/>
            <p:cNvPicPr>
              <a:picLocks noChangeAspect="1"/>
            </p:cNvPicPr>
            <p:nvPr/>
          </p:nvPicPr>
          <p:blipFill>
            <a:blip r:embed="rId7" cstate="print"/>
            <a:srcRect l="77778" t="77778"/>
            <a:stretch>
              <a:fillRect/>
            </a:stretch>
          </p:blipFill>
          <p:spPr>
            <a:xfrm>
              <a:off x="0" y="5181600"/>
              <a:ext cx="6858000" cy="304800"/>
            </a:xfrm>
            <a:prstGeom prst="rect">
              <a:avLst/>
            </a:prstGeom>
          </p:spPr>
        </p:pic>
      </p:grpSp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38200" y="2590800"/>
            <a:ext cx="1524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67000" y="25146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2362201" y="26670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0" y="2847201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User profile picture &amp; user name.</a:t>
            </a:r>
            <a:endParaRPr lang="en-US" sz="1200" i="1" dirty="0"/>
          </a:p>
        </p:txBody>
      </p:sp>
      <p:sp>
        <p:nvSpPr>
          <p:cNvPr id="45" name="Rectangle 44"/>
          <p:cNvSpPr/>
          <p:nvPr/>
        </p:nvSpPr>
        <p:spPr>
          <a:xfrm>
            <a:off x="609600" y="2971800"/>
            <a:ext cx="838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200400"/>
            <a:ext cx="914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1447800" y="2971800"/>
            <a:ext cx="152400" cy="901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486694" y="3086100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71800" y="3505200"/>
            <a:ext cx="2438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14800" y="368540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b="1" i="1" dirty="0" smtClean="0"/>
              <a:t>- </a:t>
            </a:r>
            <a:r>
              <a:rPr lang="en-US" sz="1200" i="1" dirty="0" smtClean="0"/>
              <a:t>Post date and time.</a:t>
            </a:r>
            <a:endParaRPr lang="en-US" sz="1200" i="1" dirty="0"/>
          </a:p>
        </p:txBody>
      </p:sp>
      <p:cxnSp>
        <p:nvCxnSpPr>
          <p:cNvPr id="55" name="Straight Arrow Connector 54"/>
          <p:cNvCxnSpPr/>
          <p:nvPr/>
        </p:nvCxnSpPr>
        <p:spPr>
          <a:xfrm rot="16200000" flipV="1">
            <a:off x="5486003" y="3581797"/>
            <a:ext cx="153194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81200" y="4447401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Goes back to the Question page.</a:t>
            </a:r>
            <a:endParaRPr lang="en-US" sz="1200" i="1" dirty="0"/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2020094" y="43807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5639594" y="4571206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15000" y="4851737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Deactivates the user from following the question.</a:t>
            </a:r>
            <a:endParaRPr lang="en-US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2438400" y="5410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b="1" u="sng" dirty="0" smtClean="0"/>
              <a:t> </a:t>
            </a:r>
            <a:r>
              <a:rPr lang="en-US" sz="1200" b="1" dirty="0" smtClean="0"/>
              <a:t>to the Q&amp;As page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4700" y="5752306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4800" y="685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View as webpage link here</a:t>
            </a:r>
            <a:endParaRPr lang="en-US" sz="1200" i="1" dirty="0"/>
          </a:p>
        </p:txBody>
      </p:sp>
      <p:cxnSp>
        <p:nvCxnSpPr>
          <p:cNvPr id="65" name="Straight Arrow Connector 64"/>
          <p:cNvCxnSpPr/>
          <p:nvPr/>
        </p:nvCxnSpPr>
        <p:spPr>
          <a:xfrm rot="10800000" flipV="1">
            <a:off x="1600200" y="9144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48200" y="685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Forward link here </a:t>
            </a:r>
            <a:endParaRPr lang="en-US" sz="1200" i="1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4648200" y="762000"/>
            <a:ext cx="1588" cy="16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9656" t="665" r="4602" b="89954"/>
          <a:stretch>
            <a:fillRect/>
          </a:stretch>
        </p:blipFill>
        <p:spPr bwMode="auto">
          <a:xfrm>
            <a:off x="0" y="896008"/>
            <a:ext cx="6858000" cy="105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62340" t="4137" r="31229" b="90805"/>
          <a:stretch>
            <a:fillRect/>
          </a:stretch>
        </p:blipFill>
        <p:spPr bwMode="auto">
          <a:xfrm rot="5400000">
            <a:off x="3057525" y="-1800225"/>
            <a:ext cx="7429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/>
          <a:srcRect l="31758" t="693" r="55952" b="96167"/>
          <a:stretch>
            <a:fillRect/>
          </a:stretch>
        </p:blipFill>
        <p:spPr bwMode="auto">
          <a:xfrm>
            <a:off x="0" y="1223011"/>
            <a:ext cx="6858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 cstate="print"/>
          <a:srcRect l="17857" t="85599" r="17129" b="13326"/>
          <a:stretch>
            <a:fillRect/>
          </a:stretch>
        </p:blipFill>
        <p:spPr bwMode="auto">
          <a:xfrm>
            <a:off x="2" y="2068829"/>
            <a:ext cx="6857999" cy="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 l="17373" t="4340" r="35469" b="89954"/>
          <a:stretch>
            <a:fillRect/>
          </a:stretch>
        </p:blipFill>
        <p:spPr bwMode="auto">
          <a:xfrm>
            <a:off x="1451611" y="1325881"/>
            <a:ext cx="3891002" cy="6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457200" y="2514600"/>
            <a:ext cx="61722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Hi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lashondapink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b="1" dirty="0" smtClean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Tina Umo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commented on the question you are 	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following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 </a:t>
            </a:r>
            <a:r>
              <a:rPr lang="en-US" b="1" dirty="0" smtClean="0">
                <a:solidFill>
                  <a:srgbClr val="C00000"/>
                </a:solidFill>
              </a:rPr>
              <a:t>July 06, 2012 at 12:35PM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    </a:t>
            </a:r>
            <a:r>
              <a:rPr lang="en-US" sz="2000" b="1" u="sng" dirty="0" smtClean="0">
                <a:solidFill>
                  <a:srgbClr val="C00000"/>
                </a:solidFill>
                <a:latin typeface="Calibri" pitchFamily="34" charset="0"/>
              </a:rPr>
              <a:t>See what they had to say. 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	</a:t>
            </a:r>
            <a:r>
              <a:rPr lang="en-US" sz="2000" b="1" dirty="0" smtClean="0">
                <a:latin typeface="Calibri" pitchFamily="34" charset="0"/>
              </a:rPr>
              <a:t>			</a:t>
            </a:r>
            <a:endParaRPr lang="en-US" sz="3200" b="1" u="sng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3810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Q&amp;As Response Trigger Emails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- Scenario 2 - Clean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 cstate="print"/>
          <a:srcRect l="68352" t="40381" r="25055" b="44381"/>
          <a:stretch>
            <a:fillRect/>
          </a:stretch>
        </p:blipFill>
        <p:spPr bwMode="auto">
          <a:xfrm>
            <a:off x="685800" y="2971800"/>
            <a:ext cx="68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2366229" y="5788223"/>
            <a:ext cx="228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C00000"/>
                </a:solidFill>
                <a:latin typeface="Calibri" pitchFamily="34" charset="0"/>
              </a:rPr>
              <a:t>View all the topics in Q&amp;As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</a:t>
            </a:r>
            <a:endParaRPr lang="en-US" sz="1400" b="1" dirty="0"/>
          </a:p>
        </p:txBody>
      </p:sp>
      <p:pic>
        <p:nvPicPr>
          <p:cNvPr id="43" name="Picture 42" descr="sears question.jpg"/>
          <p:cNvPicPr>
            <a:picLocks noChangeAspect="1"/>
          </p:cNvPicPr>
          <p:nvPr/>
        </p:nvPicPr>
        <p:blipFill>
          <a:blip r:embed="rId7" cstate="print"/>
          <a:srcRect l="77778" t="77778"/>
          <a:stretch>
            <a:fillRect/>
          </a:stretch>
        </p:blipFill>
        <p:spPr>
          <a:xfrm>
            <a:off x="0" y="5410200"/>
            <a:ext cx="6858000" cy="304800"/>
          </a:xfrm>
          <a:prstGeom prst="rect">
            <a:avLst/>
          </a:prstGeom>
        </p:spPr>
      </p:pic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71600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Scenario 3: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I’ve posted an </a:t>
            </a:r>
            <a:r>
              <a:rPr lang="en-US" sz="2400" b="1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answer</a:t>
            </a: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to someone’s question &gt;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Someone commented on my answer &gt; I receive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 email telling me that someone commented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w/ a link.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0" y="5930859"/>
            <a:ext cx="6858002" cy="3060741"/>
            <a:chOff x="0" y="7486650"/>
            <a:chExt cx="6858002" cy="3060741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7486650"/>
              <a:ext cx="6762750" cy="16573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1" y="8098156"/>
              <a:ext cx="6858001" cy="2449235"/>
              <a:chOff x="0" y="8189595"/>
              <a:chExt cx="6858001" cy="2449235"/>
            </a:xfrm>
          </p:grpSpPr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9510" t="90489" r="17129" b="8487"/>
              <a:stretch>
                <a:fillRect/>
              </a:stretch>
            </p:blipFill>
            <p:spPr bwMode="auto">
              <a:xfrm>
                <a:off x="2891790" y="9738360"/>
                <a:ext cx="136398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17129" b="3332"/>
              <a:stretch>
                <a:fillRect/>
              </a:stretch>
            </p:blipFill>
            <p:spPr bwMode="auto">
              <a:xfrm>
                <a:off x="1" y="8195310"/>
                <a:ext cx="6857999" cy="2443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83217" r="37861" b="13173"/>
              <a:stretch>
                <a:fillRect/>
              </a:stretch>
            </p:blipFill>
            <p:spPr bwMode="auto">
              <a:xfrm>
                <a:off x="3108961" y="8189595"/>
                <a:ext cx="3749040" cy="994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23" descr="sywr-logo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66132" y="8362905"/>
                <a:ext cx="1829055" cy="647790"/>
              </a:xfrm>
              <a:prstGeom prst="rect">
                <a:avLst/>
              </a:prstGeom>
            </p:spPr>
          </p:pic>
          <p:pic>
            <p:nvPicPr>
              <p:cNvPr id="25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777" t="79583" r="50881" b="18091"/>
              <a:stretch>
                <a:fillRect/>
              </a:stretch>
            </p:blipFill>
            <p:spPr bwMode="auto">
              <a:xfrm>
                <a:off x="205740" y="9715500"/>
                <a:ext cx="209169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0325" t="90284" r="40082" b="8487"/>
              <a:stretch>
                <a:fillRect/>
              </a:stretch>
            </p:blipFill>
            <p:spPr bwMode="auto">
              <a:xfrm>
                <a:off x="1543050" y="9704070"/>
                <a:ext cx="2000250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7457" t="90156" r="17428" b="8615"/>
              <a:stretch>
                <a:fillRect/>
              </a:stretch>
            </p:blipFill>
            <p:spPr bwMode="auto">
              <a:xfrm>
                <a:off x="3539728" y="9681210"/>
                <a:ext cx="1832372" cy="217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463290" y="9704070"/>
                <a:ext cx="994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C00000"/>
                    </a:solidFill>
                    <a:latin typeface="+mn-lt"/>
                  </a:rPr>
                  <a:t>forget email</a:t>
                </a:r>
                <a:endParaRPr lang="en-US" sz="9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9349" t="90258" r="17129" b="8487"/>
              <a:stretch>
                <a:fillRect/>
              </a:stretch>
            </p:blipFill>
            <p:spPr bwMode="auto">
              <a:xfrm>
                <a:off x="4171950" y="9701214"/>
                <a:ext cx="2401260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75854" t="90463" r="19443" b="8615"/>
              <a:stretch>
                <a:fillRect/>
              </a:stretch>
            </p:blipFill>
            <p:spPr bwMode="auto">
              <a:xfrm>
                <a:off x="817245" y="9978390"/>
                <a:ext cx="340044" cy="148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731043" y="9941718"/>
                <a:ext cx="483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  <a:latin typeface="+mn-lt"/>
                  </a:rPr>
                  <a:t>2012</a:t>
                </a:r>
                <a:endParaRPr lang="en-US" sz="800" dirty="0">
                  <a:solidFill>
                    <a:srgbClr val="C00000"/>
                  </a:solidFill>
                  <a:latin typeface="+mn-lt"/>
                </a:endParaRPr>
              </a:p>
            </p:txBody>
          </p:sp>
          <p:pic>
            <p:nvPicPr>
              <p:cNvPr id="3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635" t="80247" r="51704" b="14325"/>
              <a:stretch>
                <a:fillRect/>
              </a:stretch>
            </p:blipFill>
            <p:spPr bwMode="auto">
              <a:xfrm>
                <a:off x="0" y="8336280"/>
                <a:ext cx="4000500" cy="807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7857" t="80247" r="51948" b="15554"/>
              <a:stretch>
                <a:fillRect/>
              </a:stretch>
            </p:blipFill>
            <p:spPr bwMode="auto">
              <a:xfrm>
                <a:off x="529591" y="8313420"/>
                <a:ext cx="3185159" cy="624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42857" t="64762" r="18571" b="32190"/>
            <a:stretch>
              <a:fillRect/>
            </a:stretch>
          </p:blipFill>
          <p:spPr bwMode="auto">
            <a:xfrm>
              <a:off x="0" y="7772400"/>
              <a:ext cx="6858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0"/>
          <p:cNvGrpSpPr/>
          <p:nvPr/>
        </p:nvGrpSpPr>
        <p:grpSpPr>
          <a:xfrm>
            <a:off x="0" y="381000"/>
            <a:ext cx="6858001" cy="5715000"/>
            <a:chOff x="0" y="152400"/>
            <a:chExt cx="6858001" cy="57150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656" t="665" r="4602" b="89954"/>
            <a:stretch>
              <a:fillRect/>
            </a:stretch>
          </p:blipFill>
          <p:spPr bwMode="auto">
            <a:xfrm>
              <a:off x="0" y="667408"/>
              <a:ext cx="6858000" cy="105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62340" t="4137" r="31229" b="90805"/>
            <a:stretch>
              <a:fillRect/>
            </a:stretch>
          </p:blipFill>
          <p:spPr bwMode="auto">
            <a:xfrm rot="5400000">
              <a:off x="3057525" y="-2028825"/>
              <a:ext cx="74295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 l="31758" t="693" r="55952" b="96167"/>
            <a:stretch>
              <a:fillRect/>
            </a:stretch>
          </p:blipFill>
          <p:spPr bwMode="auto">
            <a:xfrm>
              <a:off x="0" y="994411"/>
              <a:ext cx="6858000" cy="845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 l="17857" t="85599" r="17129" b="13326"/>
            <a:stretch>
              <a:fillRect/>
            </a:stretch>
          </p:blipFill>
          <p:spPr bwMode="auto">
            <a:xfrm>
              <a:off x="2" y="1840229"/>
              <a:ext cx="6857999" cy="8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 l="17373" t="4340" r="35469" b="89954"/>
            <a:stretch>
              <a:fillRect/>
            </a:stretch>
          </p:blipFill>
          <p:spPr bwMode="auto">
            <a:xfrm>
              <a:off x="1451611" y="1097281"/>
              <a:ext cx="3891002" cy="66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14"/>
            <p:cNvSpPr/>
            <p:nvPr/>
          </p:nvSpPr>
          <p:spPr>
            <a:xfrm>
              <a:off x="457200" y="2286000"/>
              <a:ext cx="6172200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Hi 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lashondapink</a:t>
              </a:r>
              <a:r>
                <a: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,</a:t>
              </a:r>
              <a:r>
                <a:rPr lang="en-US" sz="2000" b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endParaRPr lang="en-US" b="1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alibri" pitchFamily="34" charset="0"/>
                </a:rPr>
                <a:t>	</a:t>
              </a:r>
              <a:r>
                <a:rPr lang="en-US" b="1" dirty="0" smtClean="0">
                  <a:solidFill>
                    <a:srgbClr val="C00000"/>
                  </a:solidFill>
                  <a:latin typeface="Calibri" pitchFamily="34" charset="0"/>
                </a:rPr>
                <a:t>Tina Umo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commented on your </a:t>
              </a:r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answer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 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	</a:t>
              </a:r>
              <a:r>
                <a:rPr lang="en-US" b="1" dirty="0" smtClean="0">
                  <a:solidFill>
                    <a:srgbClr val="C00000"/>
                  </a:solidFill>
                </a:rPr>
                <a:t>July 06,2012 at 12:35PM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</a:p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    </a:t>
              </a:r>
              <a:r>
                <a:rPr lang="en-US" sz="2000" b="1" u="sng" dirty="0" smtClean="0">
                  <a:solidFill>
                    <a:srgbClr val="C00000"/>
                  </a:solidFill>
                  <a:latin typeface="Calibri" pitchFamily="34" charset="0"/>
                </a:rPr>
                <a:t>See what they had to say. </a:t>
              </a:r>
            </a:p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	</a:t>
              </a:r>
              <a:r>
                <a:rPr lang="en-US" sz="2000" b="1" dirty="0" smtClean="0">
                  <a:latin typeface="Calibri" pitchFamily="34" charset="0"/>
                </a:rPr>
                <a:t>			</a:t>
              </a:r>
              <a:endParaRPr lang="en-US" sz="3200" b="1" u="sng" dirty="0" smtClean="0">
                <a:solidFill>
                  <a:srgbClr val="C00000"/>
                </a:solidFill>
                <a:latin typeface="Calibri" pitchFamily="34" charset="0"/>
              </a:endParaRPr>
            </a:p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4800" y="152400"/>
              <a:ext cx="624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Q&amp;As Response Trigger 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Emails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- Scenario 3 - Mark-up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l="68352" t="40381" r="25055" b="44381"/>
            <a:stretch>
              <a:fillRect/>
            </a:stretch>
          </p:blipFill>
          <p:spPr bwMode="auto">
            <a:xfrm>
              <a:off x="685800" y="2743200"/>
              <a:ext cx="685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51"/>
            <p:cNvSpPr/>
            <p:nvPr/>
          </p:nvSpPr>
          <p:spPr>
            <a:xfrm>
              <a:off x="685800" y="2819400"/>
              <a:ext cx="685800" cy="8382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66229" y="5559623"/>
              <a:ext cx="2281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u="sng" dirty="0" smtClean="0">
                  <a:solidFill>
                    <a:srgbClr val="C00000"/>
                  </a:solidFill>
                  <a:latin typeface="Calibri" pitchFamily="34" charset="0"/>
                </a:rPr>
                <a:t>View all the topics in Q&amp;As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 </a:t>
              </a:r>
              <a:endParaRPr lang="en-US" sz="1400" b="1" dirty="0"/>
            </a:p>
          </p:txBody>
        </p:sp>
        <p:pic>
          <p:nvPicPr>
            <p:cNvPr id="43" name="Picture 42" descr="sears question.jpg"/>
            <p:cNvPicPr>
              <a:picLocks noChangeAspect="1"/>
            </p:cNvPicPr>
            <p:nvPr/>
          </p:nvPicPr>
          <p:blipFill>
            <a:blip r:embed="rId7" cstate="print"/>
            <a:srcRect l="77778" t="77778"/>
            <a:stretch>
              <a:fillRect/>
            </a:stretch>
          </p:blipFill>
          <p:spPr>
            <a:xfrm>
              <a:off x="0" y="5181600"/>
              <a:ext cx="6858000" cy="304800"/>
            </a:xfrm>
            <a:prstGeom prst="rect">
              <a:avLst/>
            </a:prstGeom>
          </p:spPr>
        </p:pic>
      </p:grpSp>
      <p:pic>
        <p:nvPicPr>
          <p:cNvPr id="1027" name="Picture 3" descr="C:\Documents and Settings\jjohan6\Desktop\Google Images\click_hand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476250" cy="47625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638800" y="417337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rgbClr val="C00000"/>
                </a:solidFill>
              </a:rPr>
              <a:t>Unfollow</a:t>
            </a:r>
            <a:endParaRPr lang="en-US" sz="1000" b="1" u="sng" dirty="0">
              <a:solidFill>
                <a:srgbClr val="C00000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0" y="3962400"/>
            <a:ext cx="3048000" cy="533400"/>
          </a:xfrm>
          <a:prstGeom prst="wedgeRoundRectCallout">
            <a:avLst>
              <a:gd name="adj1" fmla="val 44392"/>
              <a:gd name="adj2" fmla="val 124857"/>
              <a:gd name="adj3" fmla="val 166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eo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3400" y="4648199"/>
            <a:ext cx="1371600" cy="102737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838200" y="2590800"/>
            <a:ext cx="15240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67000" y="25146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Screen name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2362201" y="2667000"/>
            <a:ext cx="381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24000" y="2847201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HERE- </a:t>
            </a:r>
            <a:r>
              <a:rPr lang="en-US" sz="1200" i="1" dirty="0" smtClean="0"/>
              <a:t>User profile picture &amp; user name.</a:t>
            </a:r>
            <a:endParaRPr lang="en-US" sz="1200" i="1" dirty="0"/>
          </a:p>
        </p:txBody>
      </p:sp>
      <p:sp>
        <p:nvSpPr>
          <p:cNvPr id="45" name="Rectangle 44"/>
          <p:cNvSpPr/>
          <p:nvPr/>
        </p:nvSpPr>
        <p:spPr>
          <a:xfrm>
            <a:off x="609600" y="2971800"/>
            <a:ext cx="838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200400"/>
            <a:ext cx="914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1447800" y="2971800"/>
            <a:ext cx="152400" cy="901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486694" y="3086100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47800" y="3505200"/>
            <a:ext cx="2438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38600" y="3505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Dynamic Field HERE</a:t>
            </a:r>
            <a:r>
              <a:rPr lang="en-US" sz="1200" b="1" i="1" dirty="0" smtClean="0"/>
              <a:t>- </a:t>
            </a:r>
            <a:r>
              <a:rPr lang="en-US" sz="1200" i="1" dirty="0" smtClean="0"/>
              <a:t>Post date and time.</a:t>
            </a:r>
            <a:endParaRPr lang="en-US" sz="12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1981200" y="4599801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Goes back to the Question page.</a:t>
            </a:r>
            <a:endParaRPr lang="en-US" sz="1200" i="1" dirty="0"/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2020094" y="46093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5639594" y="4571206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15000" y="4851737"/>
            <a:ext cx="106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Hidden Link HERE</a:t>
            </a:r>
            <a:r>
              <a:rPr lang="en-US" sz="1200" i="1" u="sng" dirty="0" smtClean="0"/>
              <a:t>-</a:t>
            </a:r>
            <a:r>
              <a:rPr lang="en-US" sz="1200" i="1" dirty="0" smtClean="0"/>
              <a:t> Deactivates the user from following the question.  You need to hover over it for it to appear.</a:t>
            </a:r>
            <a:endParaRPr lang="en-US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2438400" y="5410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Link HERE</a:t>
            </a:r>
            <a:r>
              <a:rPr lang="en-US" sz="1200" b="1" u="sng" dirty="0" smtClean="0"/>
              <a:t> </a:t>
            </a:r>
            <a:r>
              <a:rPr lang="en-US" sz="1200" b="1" dirty="0" smtClean="0"/>
              <a:t>to the Q&amp;As page</a:t>
            </a:r>
            <a:r>
              <a:rPr lang="en-US" sz="1200" b="1" i="1" dirty="0" smtClean="0"/>
              <a:t> </a:t>
            </a:r>
            <a:endParaRPr lang="en-US" sz="1200" b="1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314700" y="5752306"/>
            <a:ext cx="227806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3810000" y="3657600"/>
            <a:ext cx="304800" cy="7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4800" y="685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View as webpage link here</a:t>
            </a:r>
            <a:endParaRPr lang="en-US" sz="1200" i="1" dirty="0"/>
          </a:p>
        </p:txBody>
      </p:sp>
      <p:cxnSp>
        <p:nvCxnSpPr>
          <p:cNvPr id="68" name="Straight Arrow Connector 67"/>
          <p:cNvCxnSpPr/>
          <p:nvPr/>
        </p:nvCxnSpPr>
        <p:spPr>
          <a:xfrm rot="10800000" flipV="1">
            <a:off x="1600200" y="914400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48200" y="685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Forward link here </a:t>
            </a:r>
            <a:endParaRPr lang="en-US" sz="1200" i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4648200" y="762000"/>
            <a:ext cx="1588" cy="166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897</Words>
  <Application>Microsoft Macintosh PowerPoint</Application>
  <PresentationFormat>On-screen Show (4:3)</PresentationFormat>
  <Paragraphs>149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jjohan6 - Jillian Johannson</dc:creator>
  <cp:lastModifiedBy>Sears Holdings</cp:lastModifiedBy>
  <cp:revision>20</cp:revision>
  <dcterms:created xsi:type="dcterms:W3CDTF">2012-07-11T19:13:03Z</dcterms:created>
  <dcterms:modified xsi:type="dcterms:W3CDTF">2012-10-12T20:56:19Z</dcterms:modified>
</cp:coreProperties>
</file>