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29317-B7DF-4000-810F-53DEFE23AB73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CFCE7-9ACC-487B-9EE4-9F72213BA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6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0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6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19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01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23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8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64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1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7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1933D-F3CE-41FF-93BB-F4150AB58BBE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02311B-EF84-4006-B003-B2DA69834F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de aplicativos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31" y="4722533"/>
            <a:ext cx="2673752" cy="1575843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211572" y="5720315"/>
            <a:ext cx="6418028" cy="946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/>
              <a:t>Professor Dr. Eng</a:t>
            </a:r>
            <a:r>
              <a:rPr lang="pt-BR" sz="2400" baseline="30000" dirty="0"/>
              <a:t>o</a:t>
            </a:r>
            <a:r>
              <a:rPr lang="pt-BR" sz="2400" dirty="0"/>
              <a:t>. Carlos A. </a:t>
            </a:r>
            <a:r>
              <a:rPr lang="pt-BR" sz="2400" dirty="0" err="1"/>
              <a:t>Sicsú</a:t>
            </a:r>
            <a:r>
              <a:rPr lang="pt-BR" sz="2400" dirty="0"/>
              <a:t> A. do Nascimento.</a:t>
            </a:r>
            <a:endParaRPr lang="pt-BR" dirty="0"/>
          </a:p>
          <a:p>
            <a:pPr algn="ctr"/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8855" y="2879892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Bernardo Nacif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7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Aplicativo </a:t>
            </a:r>
            <a:r>
              <a:rPr lang="pt-BR" dirty="0" err="1"/>
              <a:t>AplicPiso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0" y="202311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Objetivo: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695575" y="2893635"/>
            <a:ext cx="881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Criar aplicativo de fácil compreensão para usuários interessados no assunto.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Obter o valor para aplicação de pisos, com dados fornecidos pelo usuário.</a:t>
            </a:r>
          </a:p>
        </p:txBody>
      </p:sp>
      <p:pic>
        <p:nvPicPr>
          <p:cNvPr id="11" name="Imagem 10" descr="Uma imagem contendo equipamentos eletrônicos, interior, calculadora, branco&#10;&#10;Descrição gerada com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57" y="4102715"/>
            <a:ext cx="2143125" cy="2133600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31" y="4722533"/>
            <a:ext cx="2673752" cy="1575843"/>
          </a:xfrm>
        </p:spPr>
      </p:pic>
    </p:spTree>
    <p:extLst>
      <p:ext uri="{BB962C8B-B14F-4D97-AF65-F5344CB8AC3E}">
        <p14:creationId xmlns:p14="http://schemas.microsoft.com/office/powerpoint/2010/main" val="413928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Um engenheiro civil precisa determinar o custo para aplicar pisos em uma determinada área. Sabe-se que o local desejado tem o comprimento de 20 metros e largura de 10 metros, a instalação dos pisos deve ser feita na diagonal, com espaçadores, e o piso escolhido tem dimensões 1x1 m com o valor de R$ 95,00 m². Determine o custo da instalação de pisos considerando o valor da mão de, e dos materiais necessários.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31" y="4722533"/>
            <a:ext cx="2673752" cy="15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4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Dados do problema  </a:t>
            </a: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31" y="4722533"/>
            <a:ext cx="2673752" cy="1575843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7280" y="1845734"/>
            <a:ext cx="2985622" cy="38710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Valor dos materiais: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71694"/>
              </p:ext>
            </p:extLst>
          </p:nvPr>
        </p:nvGraphicFramePr>
        <p:xfrm>
          <a:off x="2062479" y="2341211"/>
          <a:ext cx="6528627" cy="1478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57736">
                  <a:extLst>
                    <a:ext uri="{9D8B030D-6E8A-4147-A177-3AD203B41FA5}">
                      <a16:colId xmlns:a16="http://schemas.microsoft.com/office/drawing/2014/main" val="1209633288"/>
                    </a:ext>
                  </a:extLst>
                </a:gridCol>
                <a:gridCol w="2970891">
                  <a:extLst>
                    <a:ext uri="{9D8B030D-6E8A-4147-A177-3AD203B41FA5}">
                      <a16:colId xmlns:a16="http://schemas.microsoft.com/office/drawing/2014/main" val="1000139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R$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860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Argamassa 20 Kg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R$35,00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228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Rejunte 1 Kg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R$4,00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174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Espaçador 100 unidades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R$5,00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5543759"/>
                  </a:ext>
                </a:extLst>
              </a:tr>
            </a:tbl>
          </a:graphicData>
        </a:graphic>
      </p:graphicFrame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1097280" y="4077460"/>
            <a:ext cx="2985622" cy="38710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Mão de obra: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20640"/>
              </p:ext>
            </p:extLst>
          </p:nvPr>
        </p:nvGraphicFramePr>
        <p:xfrm>
          <a:off x="2062480" y="4423342"/>
          <a:ext cx="6528627" cy="3708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580067">
                  <a:extLst>
                    <a:ext uri="{9D8B030D-6E8A-4147-A177-3AD203B41FA5}">
                      <a16:colId xmlns:a16="http://schemas.microsoft.com/office/drawing/2014/main" val="1209633288"/>
                    </a:ext>
                  </a:extLst>
                </a:gridCol>
                <a:gridCol w="2948560">
                  <a:extLst>
                    <a:ext uri="{9D8B030D-6E8A-4147-A177-3AD203B41FA5}">
                      <a16:colId xmlns:a16="http://schemas.microsoft.com/office/drawing/2014/main" val="1000139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Mão de obra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R$ 61,00 / m²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860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7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Formulas</a:t>
            </a:r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31" y="4722533"/>
            <a:ext cx="2673752" cy="1575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975261"/>
                  </p:ext>
                </p:extLst>
              </p:nvPr>
            </p:nvGraphicFramePr>
            <p:xfrm>
              <a:off x="3471863" y="2026063"/>
              <a:ext cx="5308600" cy="3652393"/>
            </p:xfrm>
            <a:graphic>
              <a:graphicData uri="http://schemas.openxmlformats.org/drawingml/2006/table">
                <a:tbl>
                  <a:tblPr firstCol="1" bandRow="1">
                    <a:tableStyleId>{C083E6E3-FA7D-4D7B-A595-EF9225AFEA82}</a:tableStyleId>
                  </a:tblPr>
                  <a:tblGrid>
                    <a:gridCol w="1438275">
                      <a:extLst>
                        <a:ext uri="{9D8B030D-6E8A-4147-A177-3AD203B41FA5}">
                          <a16:colId xmlns:a16="http://schemas.microsoft.com/office/drawing/2014/main" val="2821025125"/>
                        </a:ext>
                      </a:extLst>
                    </a:gridCol>
                    <a:gridCol w="3870325">
                      <a:extLst>
                        <a:ext uri="{9D8B030D-6E8A-4147-A177-3AD203B41FA5}">
                          <a16:colId xmlns:a16="http://schemas.microsoft.com/office/drawing/2014/main" val="4142808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1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1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pt-BR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Área desejada 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 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Área desejada = Comprimento x Largura 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>
                            <a:spcBef>
                              <a:spcPts val="1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 </a:t>
                          </a:r>
                          <a:endParaRPr lang="pt-BR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39675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2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1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pt-BR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Quantidade espaçadores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5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50" dirty="0">
                              <a:effectLst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pt-BR" sz="125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t-BR" sz="12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Area</m:t>
                                  </m:r>
                                  <m: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÷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Area</m:t>
                                  </m:r>
                                  <m: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piso</m:t>
                                  </m:r>
                                </m:e>
                              </m:d>
                              <m:r>
                                <a:rPr lang="pt-BR" sz="1250">
                                  <a:effectLst/>
                                  <a:latin typeface="Cambria Math" panose="02040503050406030204" pitchFamily="18" charset="0"/>
                                </a:rPr>
                                <m:t>−[ </m:t>
                              </m:r>
                              <m:f>
                                <m:fPr>
                                  <m:ctrlPr>
                                    <a:rPr lang="pt-BR" sz="12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Area</m:t>
                                  </m:r>
                                  <m: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 ÷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Area</m:t>
                                  </m:r>
                                  <m: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piso</m:t>
                                  </m:r>
                                </m:num>
                                <m:den>
                                  <m:r>
                                    <a:rPr lang="pt-BR" sz="125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pt-BR" sz="125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 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6330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3.0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Perda (Instalação na Diagonal)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 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Área total = área x 100/15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 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890485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3.1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Perda (Instalação em linha)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 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Área total = área x 100/10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 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190261"/>
                      </a:ext>
                    </a:extLst>
                  </a:tr>
                  <a:tr h="687705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4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Valor do piso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 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Valor piso x Área total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14570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975261"/>
                  </p:ext>
                </p:extLst>
              </p:nvPr>
            </p:nvGraphicFramePr>
            <p:xfrm>
              <a:off x="3471863" y="2026063"/>
              <a:ext cx="5308600" cy="3652393"/>
            </p:xfrm>
            <a:graphic>
              <a:graphicData uri="http://schemas.openxmlformats.org/drawingml/2006/table">
                <a:tbl>
                  <a:tblPr firstCol="1" bandRow="1">
                    <a:tableStyleId>{C083E6E3-FA7D-4D7B-A595-EF9225AFEA82}</a:tableStyleId>
                  </a:tblPr>
                  <a:tblGrid>
                    <a:gridCol w="1438275">
                      <a:extLst>
                        <a:ext uri="{9D8B030D-6E8A-4147-A177-3AD203B41FA5}">
                          <a16:colId xmlns:a16="http://schemas.microsoft.com/office/drawing/2014/main" val="2821025125"/>
                        </a:ext>
                      </a:extLst>
                    </a:gridCol>
                    <a:gridCol w="3870325">
                      <a:extLst>
                        <a:ext uri="{9D8B030D-6E8A-4147-A177-3AD203B41FA5}">
                          <a16:colId xmlns:a16="http://schemas.microsoft.com/office/drawing/2014/main" val="414280882"/>
                        </a:ext>
                      </a:extLst>
                    </a:gridCol>
                  </a:tblGrid>
                  <a:tr h="739140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1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1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pt-BR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Área desejada 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 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Área desejada = Comprimento x Largura 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>
                            <a:spcBef>
                              <a:spcPts val="1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 </a:t>
                          </a:r>
                          <a:endParaRPr lang="pt-BR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3967505"/>
                      </a:ext>
                    </a:extLst>
                  </a:tr>
                  <a:tr h="701548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2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1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pt-BR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107" t="-112069" r="-157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3306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3.0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Perda (Instalação na Diagonal)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 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Área total = área x 100/15</a:t>
                          </a:r>
                          <a:endParaRPr lang="pt-B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>
                              <a:effectLst/>
                            </a:rPr>
                            <a:t> 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8904856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3.1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Perda (Instalação em linha)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 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Área total = área x 100/10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 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190261"/>
                      </a:ext>
                    </a:extLst>
                  </a:tr>
                  <a:tr h="687705">
                    <a:tc>
                      <a:txBody>
                        <a:bodyPr/>
                        <a:lstStyle/>
                        <a:p>
                          <a:pPr marL="518160"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Formula 4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Valor do piso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 </a:t>
                          </a:r>
                          <a:endParaRPr lang="pt-BR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48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300" dirty="0">
                              <a:effectLst/>
                            </a:rPr>
                            <a:t>Valor piso x Área total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14570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71863" y="202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1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Formulas</a:t>
            </a:r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31" y="4722533"/>
            <a:ext cx="2673752" cy="1575843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71863" y="202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08763"/>
              </p:ext>
            </p:extLst>
          </p:nvPr>
        </p:nvGraphicFramePr>
        <p:xfrm>
          <a:off x="3471863" y="2942273"/>
          <a:ext cx="5253863" cy="183070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383538">
                  <a:extLst>
                    <a:ext uri="{9D8B030D-6E8A-4147-A177-3AD203B41FA5}">
                      <a16:colId xmlns:a16="http://schemas.microsoft.com/office/drawing/2014/main" val="3595804676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3453840239"/>
                    </a:ext>
                  </a:extLst>
                </a:gridCol>
              </a:tblGrid>
              <a:tr h="687705">
                <a:tc>
                  <a:txBody>
                    <a:bodyPr/>
                    <a:lstStyle/>
                    <a:p>
                      <a:pPr marL="518160" algn="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Formula 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pt-BR" sz="1300" b="0" dirty="0">
                          <a:effectLst/>
                        </a:rPr>
                        <a:t>Quantidade de Argamassa </a:t>
                      </a:r>
                      <a:endParaRPr lang="pt-BR" sz="1100" b="0" dirty="0">
                        <a:effectLst/>
                      </a:endParaRPr>
                    </a:p>
                    <a:p>
                      <a:pPr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pt-BR" sz="1300" b="0" dirty="0">
                          <a:effectLst/>
                        </a:rPr>
                        <a:t> </a:t>
                      </a:r>
                      <a:endParaRPr lang="pt-BR" sz="1100" b="0" dirty="0">
                        <a:effectLst/>
                      </a:endParaRPr>
                    </a:p>
                    <a:p>
                      <a:pPr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pt-BR" sz="1300" b="0" dirty="0" err="1">
                          <a:effectLst/>
                        </a:rPr>
                        <a:t>QArgamassa</a:t>
                      </a:r>
                      <a:r>
                        <a:rPr lang="pt-BR" sz="1300" b="0" dirty="0">
                          <a:effectLst/>
                        </a:rPr>
                        <a:t> = Área ÷ 4 = Quantidade de sacos de 20kg</a:t>
                      </a:r>
                      <a:endParaRPr lang="pt-BR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769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18160" algn="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Formula 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Quantidade de Rejunte</a:t>
                      </a:r>
                      <a:endParaRPr lang="pt-BR" sz="1100" dirty="0">
                        <a:effectLst/>
                      </a:endParaRPr>
                    </a:p>
                    <a:p>
                      <a:pPr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</a:endParaRPr>
                    </a:p>
                    <a:p>
                      <a:pPr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pt-BR" sz="1300" dirty="0" err="1">
                          <a:effectLst/>
                        </a:rPr>
                        <a:t>QRejunte</a:t>
                      </a:r>
                      <a:r>
                        <a:rPr lang="pt-BR" sz="1300" dirty="0">
                          <a:effectLst/>
                        </a:rPr>
                        <a:t> = Área ÷ 3 = Quantidade de sacos de 1kg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781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18160" algn="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Formula 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Mão de Obra</a:t>
                      </a:r>
                      <a:endParaRPr lang="pt-BR" sz="1100" dirty="0">
                        <a:effectLst/>
                      </a:endParaRPr>
                    </a:p>
                    <a:p>
                      <a:pPr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</a:endParaRPr>
                    </a:p>
                    <a:p>
                      <a:pPr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MDO = R$61,00 x Área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16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9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Saídas</a:t>
            </a:r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31" y="4722533"/>
            <a:ext cx="2673752" cy="15758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83079" y="2105025"/>
            <a:ext cx="46111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Quantidade de Pisos (m²)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Quantidade de argamassa (sacos 20kg)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Quantidade de espaçadores (sacos 100 un.)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Quantidade de Rejunte (sacos 3kg)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Mão de obra (R$/m²)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17055" y="2105025"/>
            <a:ext cx="31394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dirty="0"/>
              <a:t>Valor dos Pisos (R$)</a:t>
            </a:r>
          </a:p>
          <a:p>
            <a:pPr marL="342900" indent="-342900">
              <a:buFont typeface="+mj-lt"/>
              <a:buAutoNum type="arabicPeriod" startAt="6"/>
            </a:pPr>
            <a:endParaRPr lang="pt-BR" dirty="0"/>
          </a:p>
          <a:p>
            <a:pPr marL="342900" indent="-342900">
              <a:buFont typeface="+mj-lt"/>
              <a:buAutoNum type="arabicPeriod" startAt="6"/>
            </a:pPr>
            <a:r>
              <a:rPr lang="pt-BR" dirty="0"/>
              <a:t>Valor da argamassa (R$)</a:t>
            </a:r>
          </a:p>
          <a:p>
            <a:pPr marL="342900" indent="-342900">
              <a:buFont typeface="+mj-lt"/>
              <a:buAutoNum type="arabicPeriod" startAt="6"/>
            </a:pPr>
            <a:endParaRPr lang="pt-BR" dirty="0"/>
          </a:p>
          <a:p>
            <a:pPr marL="342900" indent="-342900">
              <a:buFont typeface="+mj-lt"/>
              <a:buAutoNum type="arabicPeriod" startAt="6"/>
            </a:pPr>
            <a:r>
              <a:rPr lang="pt-BR" dirty="0"/>
              <a:t>Valor dos espaçadores (R$)</a:t>
            </a:r>
          </a:p>
          <a:p>
            <a:pPr marL="342900" indent="-342900">
              <a:buFont typeface="+mj-lt"/>
              <a:buAutoNum type="arabicPeriod" startAt="6"/>
            </a:pPr>
            <a:endParaRPr lang="pt-BR" dirty="0"/>
          </a:p>
          <a:p>
            <a:pPr marL="342900" indent="-342900">
              <a:buFont typeface="+mj-lt"/>
              <a:buAutoNum type="arabicPeriod" startAt="6"/>
            </a:pPr>
            <a:r>
              <a:rPr lang="pt-BR" dirty="0"/>
              <a:t>Valor do Rejunte (R$)</a:t>
            </a:r>
          </a:p>
          <a:p>
            <a:pPr marL="342900" indent="-342900">
              <a:buFont typeface="+mj-lt"/>
              <a:buAutoNum type="arabicPeriod" startAt="6"/>
            </a:pPr>
            <a:endParaRPr lang="pt-BR" dirty="0"/>
          </a:p>
          <a:p>
            <a:pPr marL="342900" indent="-342900">
              <a:buFont typeface="+mj-lt"/>
              <a:buAutoNum type="arabicPeriod" startAt="6"/>
            </a:pPr>
            <a:r>
              <a:rPr lang="pt-BR" dirty="0"/>
              <a:t>Total (R$)</a:t>
            </a:r>
          </a:p>
          <a:p>
            <a:pPr marL="342900" indent="-342900">
              <a:buFont typeface="+mj-lt"/>
              <a:buAutoNum type="arabicPeriod" startAt="6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84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31" y="4722533"/>
            <a:ext cx="2673752" cy="1575843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51852"/>
              </p:ext>
            </p:extLst>
          </p:nvPr>
        </p:nvGraphicFramePr>
        <p:xfrm>
          <a:off x="609600" y="2377016"/>
          <a:ext cx="5429250" cy="2311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1833755276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3725139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32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Quantidade de  (m²)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230m²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10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Quantidade de argamassa (sacas 20kg)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51Kg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4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Quantidade de espaçadores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(sacos 100 un.)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Sacos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40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Quantidade de Rejunte (sacos 3kg)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 Sacos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00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Mão de obra (R$/m²)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R$ 12.200,00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25144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42132"/>
              </p:ext>
            </p:extLst>
          </p:nvPr>
        </p:nvGraphicFramePr>
        <p:xfrm>
          <a:off x="6286500" y="2377016"/>
          <a:ext cx="5429250" cy="230928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1833755276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3725139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2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200" dirty="0"/>
                        <a:t>Valor dos Pisos (R$)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R$ 21.850,00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10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200" dirty="0"/>
                        <a:t>Valor da argamassa (R$)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R$ 1.785,00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4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Valor dos espaçadores (R$)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40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Valor do Rejunte (R$)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R$ 272,00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004318"/>
                  </a:ext>
                </a:extLst>
              </a:tr>
              <a:tr h="455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Total (R$)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R$ 36.122,00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2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05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70C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452</Words>
  <Application>Microsoft Macintosh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Retrospectiva</vt:lpstr>
      <vt:lpstr>Programação de aplicativos</vt:lpstr>
      <vt:lpstr>Aplicativo AplicPiso</vt:lpstr>
      <vt:lpstr>Problema</vt:lpstr>
      <vt:lpstr>Dados do problema  </vt:lpstr>
      <vt:lpstr>Formulas</vt:lpstr>
      <vt:lpstr>Formulas</vt:lpstr>
      <vt:lpstr>Saídas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Nacif</dc:creator>
  <cp:lastModifiedBy>Bernardo Nacif</cp:lastModifiedBy>
  <cp:revision>31</cp:revision>
  <dcterms:created xsi:type="dcterms:W3CDTF">2017-05-26T02:57:15Z</dcterms:created>
  <dcterms:modified xsi:type="dcterms:W3CDTF">2023-08-01T17:12:33Z</dcterms:modified>
</cp:coreProperties>
</file>