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FUNT Controller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F.U.N. Team //Insert SpongeBob reference here</a:t>
            </a:r>
          </a:p>
          <a:p>
            <a:r>
              <a:rPr lang="en-GB" dirty="0"/>
              <a:t>CE810-2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70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Outperforming RHCA, RHGA, OLMCTS…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Played 200 games against each controller using </a:t>
            </a:r>
            <a:r>
              <a:rPr lang="en-GB" dirty="0" err="1" smtClean="0"/>
              <a:t>TripleParentCrossover</a:t>
            </a:r>
            <a:r>
              <a:rPr lang="en-GB" dirty="0" smtClean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2605"/>
              </p:ext>
            </p:extLst>
          </p:nvPr>
        </p:nvGraphicFramePr>
        <p:xfrm>
          <a:off x="1260387" y="3055093"/>
          <a:ext cx="9971906" cy="3438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558"/>
                <a:gridCol w="1424558"/>
                <a:gridCol w="1424558"/>
                <a:gridCol w="1424558"/>
                <a:gridCol w="1424558"/>
                <a:gridCol w="1424558"/>
                <a:gridCol w="1424558"/>
              </a:tblGrid>
              <a:tr h="491145">
                <a:tc>
                  <a:txBody>
                    <a:bodyPr/>
                    <a:lstStyle/>
                    <a:p>
                      <a:r>
                        <a:rPr lang="en-GB" dirty="0" smtClean="0"/>
                        <a:t>VS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FUNT Wins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FUNT Win%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Ave. Ticks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Ave. Lives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Ave. Fire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Ave. Points</a:t>
                      </a:r>
                      <a:endParaRPr lang="en-GB" dirty="0"/>
                    </a:p>
                  </a:txBody>
                  <a:tcPr/>
                </a:tc>
              </a:tr>
              <a:tr h="491145">
                <a:tc>
                  <a:txBody>
                    <a:bodyPr/>
                    <a:lstStyle/>
                    <a:p>
                      <a:r>
                        <a:rPr lang="en-GB" dirty="0" smtClean="0"/>
                        <a:t>RHCA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93.5%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3.085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63.87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58.65</a:t>
                      </a:r>
                      <a:endParaRPr lang="en-GB" dirty="0"/>
                    </a:p>
                  </a:txBody>
                  <a:tcPr/>
                </a:tc>
              </a:tr>
              <a:tr h="491145">
                <a:tc>
                  <a:txBody>
                    <a:bodyPr/>
                    <a:lstStyle/>
                    <a:p>
                      <a:r>
                        <a:rPr lang="en-GB" dirty="0" smtClean="0"/>
                        <a:t>RHGA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96.5%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3.515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51.065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59.3</a:t>
                      </a:r>
                      <a:endParaRPr lang="en-GB" dirty="0"/>
                    </a:p>
                  </a:txBody>
                  <a:tcPr/>
                </a:tc>
              </a:tr>
              <a:tr h="491145">
                <a:tc>
                  <a:txBody>
                    <a:bodyPr/>
                    <a:lstStyle/>
                    <a:p>
                      <a:r>
                        <a:rPr lang="en-GB" dirty="0" smtClean="0"/>
                        <a:t>FIREFOR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99%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4.78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49.67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60.05</a:t>
                      </a:r>
                      <a:endParaRPr lang="en-GB" dirty="0"/>
                    </a:p>
                  </a:txBody>
                  <a:tcPr/>
                </a:tc>
              </a:tr>
              <a:tr h="491145">
                <a:tc>
                  <a:txBody>
                    <a:bodyPr/>
                    <a:lstStyle/>
                    <a:p>
                      <a:r>
                        <a:rPr lang="en-GB" dirty="0" smtClean="0"/>
                        <a:t>RAS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99.5%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5.285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44.68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59.85</a:t>
                      </a:r>
                      <a:endParaRPr lang="en-GB" dirty="0"/>
                    </a:p>
                  </a:txBody>
                  <a:tcPr/>
                </a:tc>
              </a:tr>
              <a:tr h="491145">
                <a:tc>
                  <a:txBody>
                    <a:bodyPr/>
                    <a:lstStyle/>
                    <a:p>
                      <a:r>
                        <a:rPr lang="en-GB" dirty="0" smtClean="0"/>
                        <a:t>OLMCTS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759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5.605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42.245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59.55</a:t>
                      </a:r>
                      <a:endParaRPr lang="en-GB" dirty="0"/>
                    </a:p>
                  </a:txBody>
                  <a:tcPr/>
                </a:tc>
              </a:tr>
              <a:tr h="491145">
                <a:tc>
                  <a:txBody>
                    <a:bodyPr/>
                    <a:lstStyle/>
                    <a:p>
                      <a:r>
                        <a:rPr lang="en-GB" dirty="0" smtClean="0"/>
                        <a:t>DETOLMCTS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5.72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40.52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59.9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30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Versus other controllers at our home battlefield…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Played 200 games against each controller using </a:t>
            </a:r>
            <a:r>
              <a:rPr lang="en-GB" dirty="0" err="1" smtClean="0"/>
              <a:t>TripleParentCrossover</a:t>
            </a:r>
            <a:r>
              <a:rPr lang="en-GB" dirty="0" smtClean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96553"/>
              </p:ext>
            </p:extLst>
          </p:nvPr>
        </p:nvGraphicFramePr>
        <p:xfrm>
          <a:off x="1025610" y="3055093"/>
          <a:ext cx="10824519" cy="245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191"/>
                <a:gridCol w="1286528"/>
                <a:gridCol w="1546360"/>
                <a:gridCol w="1546360"/>
                <a:gridCol w="1546360"/>
                <a:gridCol w="1546360"/>
                <a:gridCol w="1546360"/>
              </a:tblGrid>
              <a:tr h="491145">
                <a:tc>
                  <a:txBody>
                    <a:bodyPr/>
                    <a:lstStyle/>
                    <a:p>
                      <a:r>
                        <a:rPr lang="en-GB" dirty="0" smtClean="0"/>
                        <a:t>VS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FUNT Wins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FUNT Win%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Ave. Ticks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Ave. Lives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Ave. Fire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Ave. Points</a:t>
                      </a:r>
                      <a:endParaRPr lang="en-GB" dirty="0"/>
                    </a:p>
                  </a:txBody>
                  <a:tcPr/>
                </a:tc>
              </a:tr>
              <a:tr h="491145">
                <a:tc>
                  <a:txBody>
                    <a:bodyPr/>
                    <a:lstStyle/>
                    <a:p>
                      <a:r>
                        <a:rPr lang="en-GB" dirty="0" smtClean="0"/>
                        <a:t>PINK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742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5.71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41.15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60.35</a:t>
                      </a:r>
                      <a:endParaRPr lang="en-GB" dirty="0"/>
                    </a:p>
                  </a:txBody>
                  <a:tcPr/>
                </a:tc>
              </a:tr>
              <a:tr h="491145">
                <a:tc>
                  <a:txBody>
                    <a:bodyPr/>
                    <a:lstStyle/>
                    <a:p>
                      <a:r>
                        <a:rPr lang="en-GB" dirty="0" smtClean="0"/>
                        <a:t>ARNIE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4.56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49.685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59.95</a:t>
                      </a:r>
                      <a:endParaRPr lang="en-GB" dirty="0"/>
                    </a:p>
                  </a:txBody>
                  <a:tcPr/>
                </a:tc>
              </a:tr>
              <a:tr h="491145">
                <a:tc>
                  <a:txBody>
                    <a:bodyPr/>
                    <a:lstStyle/>
                    <a:p>
                      <a:r>
                        <a:rPr lang="en-GB" dirty="0" smtClean="0"/>
                        <a:t>IGGI3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5.72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41.69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60.25</a:t>
                      </a:r>
                      <a:endParaRPr lang="en-GB" dirty="0"/>
                    </a:p>
                  </a:txBody>
                  <a:tcPr/>
                </a:tc>
              </a:tr>
              <a:tr h="491145">
                <a:tc>
                  <a:txBody>
                    <a:bodyPr/>
                    <a:lstStyle/>
                    <a:p>
                      <a:r>
                        <a:rPr lang="en-GB" dirty="0" smtClean="0"/>
                        <a:t>CURLYSTRAIGHT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98.5%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3.995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57.155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60.15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78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Tournament Score (10 games)</a:t>
            </a:r>
            <a:endParaRPr lang="en-GB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4400" dirty="0" smtClean="0">
                <a:solidFill>
                  <a:schemeClr val="accent2">
                    <a:lumMod val="75000"/>
                  </a:schemeClr>
                </a:solidFill>
              </a:rPr>
              <a:t>FUNT: 40.0 points</a:t>
            </a:r>
          </a:p>
          <a:p>
            <a:r>
              <a:rPr lang="en-GB" sz="4400" dirty="0" smtClean="0">
                <a:solidFill>
                  <a:schemeClr val="accent1">
                    <a:lumMod val="75000"/>
                  </a:schemeClr>
                </a:solidFill>
              </a:rPr>
              <a:t>CURLY: 28.5 points</a:t>
            </a:r>
          </a:p>
          <a:p>
            <a:r>
              <a:rPr lang="en-GB" sz="4400" dirty="0" smtClean="0">
                <a:solidFill>
                  <a:schemeClr val="bg2">
                    <a:lumMod val="75000"/>
                  </a:schemeClr>
                </a:solidFill>
              </a:rPr>
              <a:t>ARNIE: 20.5 points</a:t>
            </a:r>
          </a:p>
          <a:p>
            <a:r>
              <a:rPr lang="en-GB" sz="4400" dirty="0" smtClean="0"/>
              <a:t>PINK: 7.5 points</a:t>
            </a:r>
          </a:p>
          <a:p>
            <a:r>
              <a:rPr lang="en-GB" sz="4400" dirty="0" smtClean="0"/>
              <a:t>IGGI3: 3.5 points</a:t>
            </a:r>
          </a:p>
        </p:txBody>
      </p:sp>
    </p:spTree>
    <p:extLst>
      <p:ext uri="{BB962C8B-B14F-4D97-AF65-F5344CB8AC3E}">
        <p14:creationId xmlns:p14="http://schemas.microsoft.com/office/powerpoint/2010/main" val="215252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RHCA as the main algorithm of the controller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With some variations.</a:t>
            </a:r>
          </a:p>
          <a:p>
            <a:r>
              <a:rPr lang="en-GB" sz="2800" dirty="0" smtClean="0"/>
              <a:t>“Circular” buffer that takes into account the population of the last run.</a:t>
            </a:r>
          </a:p>
          <a:p>
            <a:r>
              <a:rPr lang="en-GB" sz="2800" dirty="0" smtClean="0"/>
              <a:t>New crossover functions</a:t>
            </a:r>
          </a:p>
          <a:p>
            <a:pPr lvl="1"/>
            <a:r>
              <a:rPr lang="en-GB" sz="2800" dirty="0" err="1" smtClean="0"/>
              <a:t>IVCrossover</a:t>
            </a:r>
            <a:endParaRPr lang="en-GB" sz="2800" dirty="0" smtClean="0"/>
          </a:p>
          <a:p>
            <a:pPr lvl="1"/>
            <a:r>
              <a:rPr lang="en-GB" sz="2800" dirty="0" err="1" smtClean="0"/>
              <a:t>TripleParentCrossover</a:t>
            </a:r>
            <a:endParaRPr lang="en-GB" sz="2800" dirty="0" smtClean="0"/>
          </a:p>
          <a:p>
            <a:pPr lvl="1"/>
            <a:r>
              <a:rPr lang="en-GB" sz="2800" dirty="0" err="1" smtClean="0"/>
              <a:t>UniformCrossover</a:t>
            </a:r>
            <a:r>
              <a:rPr lang="en-GB" sz="2800" dirty="0"/>
              <a:t> </a:t>
            </a:r>
            <a:r>
              <a:rPr lang="en-GB" sz="2800" dirty="0" smtClean="0"/>
              <a:t>(in given code)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3880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899" y="685800"/>
            <a:ext cx="4231159" cy="2157884"/>
          </a:xfrm>
        </p:spPr>
        <p:txBody>
          <a:bodyPr/>
          <a:lstStyle/>
          <a:p>
            <a:r>
              <a:rPr lang="en-GB" sz="4400" dirty="0" smtClean="0"/>
              <a:t>Before “circular” buffer</a:t>
            </a:r>
            <a:endParaRPr lang="en-GB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GB" sz="2400" dirty="0" smtClean="0">
                <a:solidFill>
                  <a:schemeClr val="accent2"/>
                </a:solidFill>
              </a:rPr>
              <a:t>Every time a new action was required, the individuals actions will be initialized using a random function.</a:t>
            </a:r>
          </a:p>
          <a:p>
            <a:r>
              <a:rPr lang="en-GB" sz="2400" dirty="0" smtClean="0">
                <a:solidFill>
                  <a:schemeClr val="accent2"/>
                </a:solidFill>
              </a:rPr>
              <a:t>Why not taking into account the population of the last action?</a:t>
            </a:r>
            <a:endParaRPr lang="en-GB" sz="2400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62" y="316636"/>
            <a:ext cx="5358419" cy="635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1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Circular buffer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899" y="1853514"/>
            <a:ext cx="4292943" cy="4013886"/>
          </a:xfrm>
        </p:spPr>
        <p:txBody>
          <a:bodyPr>
            <a:noAutofit/>
          </a:bodyPr>
          <a:lstStyle/>
          <a:p>
            <a:r>
              <a:rPr lang="en-GB" sz="2000" dirty="0" smtClean="0">
                <a:solidFill>
                  <a:schemeClr val="accent2"/>
                </a:solidFill>
              </a:rPr>
              <a:t>The population is not initialized every time. </a:t>
            </a:r>
          </a:p>
          <a:p>
            <a:r>
              <a:rPr lang="en-GB" sz="2000" dirty="0" smtClean="0">
                <a:solidFill>
                  <a:schemeClr val="accent2"/>
                </a:solidFill>
              </a:rPr>
              <a:t>We now have HISTORY about the las action and fitness!</a:t>
            </a:r>
          </a:p>
          <a:p>
            <a:r>
              <a:rPr lang="en-GB" sz="2000" dirty="0" smtClean="0">
                <a:solidFill>
                  <a:schemeClr val="accent2"/>
                </a:solidFill>
              </a:rPr>
              <a:t>If an individual was [1,2,3,4,5,6,7,8,9,0] for the next action of the algorithm it will be: [2,3,4,5,6,7,8,9,0,RANDOM ACTION]. (The 1 was the past action taken by our controller, does not matter anymore.)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768" y="230140"/>
            <a:ext cx="5405016" cy="637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7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IVCrossover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668162"/>
            <a:ext cx="2854411" cy="478023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Based on </a:t>
            </a:r>
            <a:r>
              <a:rPr lang="en-GB" sz="2400" dirty="0" err="1" smtClean="0"/>
              <a:t>Pokemon</a:t>
            </a:r>
            <a:r>
              <a:rPr lang="en-GB" sz="2400" dirty="0" smtClean="0"/>
              <a:t> IV breeding.</a:t>
            </a:r>
          </a:p>
          <a:p>
            <a:pPr marL="0" indent="0">
              <a:buNone/>
            </a:pPr>
            <a:r>
              <a:rPr lang="en-GB" sz="2400" dirty="0" err="1" smtClean="0"/>
              <a:t>pA</a:t>
            </a:r>
            <a:r>
              <a:rPr lang="en-GB" sz="2400" dirty="0" smtClean="0"/>
              <a:t> = 1011010100</a:t>
            </a:r>
          </a:p>
          <a:p>
            <a:pPr marL="0" indent="0">
              <a:buNone/>
            </a:pPr>
            <a:r>
              <a:rPr lang="en-GB" sz="2400" dirty="0" err="1" smtClean="0"/>
              <a:t>pB</a:t>
            </a:r>
            <a:r>
              <a:rPr lang="en-GB" sz="2400" dirty="0" smtClean="0"/>
              <a:t> = 1101001101</a:t>
            </a:r>
          </a:p>
          <a:p>
            <a:pPr marL="0" indent="0">
              <a:buNone/>
            </a:pPr>
            <a:r>
              <a:rPr lang="en-GB" sz="2400" dirty="0" err="1" smtClean="0"/>
              <a:t>Ch</a:t>
            </a:r>
            <a:r>
              <a:rPr lang="en-GB" sz="2400" dirty="0" smtClean="0"/>
              <a:t> = 1RR10RR10R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R = </a:t>
            </a:r>
            <a:r>
              <a:rPr lang="en-GB" sz="2400" dirty="0" err="1" smtClean="0"/>
              <a:t>ParentA</a:t>
            </a:r>
            <a:r>
              <a:rPr lang="en-GB" sz="2400" dirty="0"/>
              <a:t> </a:t>
            </a:r>
            <a:r>
              <a:rPr lang="en-GB" sz="2400" dirty="0" smtClean="0"/>
              <a:t>and </a:t>
            </a:r>
            <a:r>
              <a:rPr lang="en-GB" sz="2400" dirty="0" err="1" smtClean="0"/>
              <a:t>ParentB</a:t>
            </a:r>
            <a:r>
              <a:rPr lang="en-GB" sz="2400" dirty="0" smtClean="0"/>
              <a:t> genome have 50%.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1" b="2756"/>
          <a:stretch/>
        </p:blipFill>
        <p:spPr>
          <a:xfrm>
            <a:off x="4473146" y="1105931"/>
            <a:ext cx="7352270" cy="5603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t="1311" r="17076" b="6743"/>
          <a:stretch/>
        </p:blipFill>
        <p:spPr>
          <a:xfrm>
            <a:off x="8658892" y="135924"/>
            <a:ext cx="3533108" cy="274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1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TripleParentCrossover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906" y="2507906"/>
            <a:ext cx="3855308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/>
              <a:t>pA</a:t>
            </a:r>
            <a:r>
              <a:rPr lang="en-GB" sz="3200" dirty="0"/>
              <a:t> = </a:t>
            </a:r>
            <a:r>
              <a:rPr lang="en-GB" sz="3200" dirty="0">
                <a:solidFill>
                  <a:srgbClr val="0070C0"/>
                </a:solidFill>
              </a:rPr>
              <a:t>1</a:t>
            </a:r>
            <a:r>
              <a:rPr lang="en-GB" sz="3200" dirty="0"/>
              <a:t>01</a:t>
            </a:r>
            <a:r>
              <a:rPr lang="en-GB" sz="3200" dirty="0">
                <a:solidFill>
                  <a:srgbClr val="0070C0"/>
                </a:solidFill>
              </a:rPr>
              <a:t>10</a:t>
            </a:r>
            <a:r>
              <a:rPr lang="en-GB" sz="3200" dirty="0"/>
              <a:t>10</a:t>
            </a:r>
            <a:r>
              <a:rPr lang="en-GB" sz="3200" dirty="0">
                <a:solidFill>
                  <a:srgbClr val="0070C0"/>
                </a:solidFill>
              </a:rPr>
              <a:t>10</a:t>
            </a:r>
            <a:r>
              <a:rPr lang="en-GB" sz="3200" dirty="0"/>
              <a:t>0</a:t>
            </a:r>
          </a:p>
          <a:p>
            <a:pPr marL="0" indent="0">
              <a:buNone/>
            </a:pPr>
            <a:r>
              <a:rPr lang="en-GB" sz="3200" dirty="0" err="1"/>
              <a:t>pB</a:t>
            </a:r>
            <a:r>
              <a:rPr lang="en-GB" sz="3200" dirty="0"/>
              <a:t> = </a:t>
            </a:r>
            <a:r>
              <a:rPr lang="en-GB" sz="3200" dirty="0" smtClean="0">
                <a:solidFill>
                  <a:srgbClr val="0070C0"/>
                </a:solidFill>
              </a:rPr>
              <a:t>1</a:t>
            </a:r>
            <a:r>
              <a:rPr lang="en-GB" sz="3200" dirty="0" smtClean="0"/>
              <a:t>10</a:t>
            </a:r>
            <a:r>
              <a:rPr lang="en-GB" sz="3200" dirty="0" smtClean="0">
                <a:solidFill>
                  <a:srgbClr val="0070C0"/>
                </a:solidFill>
              </a:rPr>
              <a:t>10</a:t>
            </a:r>
            <a:r>
              <a:rPr lang="en-GB" sz="3200" dirty="0" smtClean="0"/>
              <a:t>01</a:t>
            </a:r>
            <a:r>
              <a:rPr lang="en-GB" sz="3200" dirty="0" smtClean="0">
                <a:solidFill>
                  <a:srgbClr val="0070C0"/>
                </a:solidFill>
              </a:rPr>
              <a:t>10</a:t>
            </a:r>
            <a:r>
              <a:rPr lang="en-GB" sz="3200" dirty="0" smtClean="0"/>
              <a:t>1</a:t>
            </a:r>
          </a:p>
          <a:p>
            <a:pPr marL="0" indent="0">
              <a:buNone/>
            </a:pPr>
            <a:r>
              <a:rPr lang="en-GB" sz="3200" dirty="0" err="1" smtClean="0"/>
              <a:t>pC</a:t>
            </a:r>
            <a:r>
              <a:rPr lang="en-GB" sz="3200" dirty="0" smtClean="0"/>
              <a:t> = 1</a:t>
            </a:r>
            <a:r>
              <a:rPr lang="en-GB" sz="3200" dirty="0" smtClean="0">
                <a:solidFill>
                  <a:srgbClr val="00B050"/>
                </a:solidFill>
              </a:rPr>
              <a:t>01</a:t>
            </a:r>
            <a:r>
              <a:rPr lang="en-GB" sz="3200" dirty="0" smtClean="0"/>
              <a:t>01</a:t>
            </a:r>
            <a:r>
              <a:rPr lang="en-GB" sz="3200" dirty="0" smtClean="0">
                <a:solidFill>
                  <a:srgbClr val="00B050"/>
                </a:solidFill>
              </a:rPr>
              <a:t>01</a:t>
            </a:r>
            <a:r>
              <a:rPr lang="en-GB" sz="3200" dirty="0" smtClean="0"/>
              <a:t>01</a:t>
            </a:r>
            <a:r>
              <a:rPr lang="en-GB" sz="3200" dirty="0" smtClean="0">
                <a:solidFill>
                  <a:srgbClr val="00B050"/>
                </a:solidFill>
              </a:rPr>
              <a:t>0</a:t>
            </a:r>
            <a:endParaRPr lang="en-GB" sz="3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3200" dirty="0" err="1"/>
              <a:t>Ch</a:t>
            </a:r>
            <a:r>
              <a:rPr lang="en-GB" sz="3200" dirty="0"/>
              <a:t> = </a:t>
            </a:r>
            <a:r>
              <a:rPr lang="en-GB" sz="3200" dirty="0" smtClean="0"/>
              <a:t>1011001100</a:t>
            </a:r>
            <a:endParaRPr lang="en-GB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519" y="1527604"/>
            <a:ext cx="7747601" cy="489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0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367319" cy="1485900"/>
          </a:xfrm>
        </p:spPr>
        <p:txBody>
          <a:bodyPr>
            <a:noAutofit/>
          </a:bodyPr>
          <a:lstStyle/>
          <a:p>
            <a:r>
              <a:rPr lang="en-GB" sz="6600" dirty="0" smtClean="0">
                <a:solidFill>
                  <a:srgbClr val="00B050"/>
                </a:solidFill>
              </a:rPr>
              <a:t>Uniform</a:t>
            </a:r>
            <a:r>
              <a:rPr lang="en-GB" sz="6600" dirty="0" smtClean="0"/>
              <a:t> vs </a:t>
            </a:r>
            <a:r>
              <a:rPr lang="en-GB" sz="6600" dirty="0" smtClean="0">
                <a:solidFill>
                  <a:srgbClr val="0070C0"/>
                </a:solidFill>
              </a:rPr>
              <a:t>IV</a:t>
            </a:r>
            <a:r>
              <a:rPr lang="en-GB" sz="6600" dirty="0" smtClean="0"/>
              <a:t> vs </a:t>
            </a:r>
            <a:r>
              <a:rPr lang="en-GB" sz="6600" dirty="0" err="1" smtClean="0">
                <a:solidFill>
                  <a:srgbClr val="FF0000"/>
                </a:solidFill>
              </a:rPr>
              <a:t>TripleParent</a:t>
            </a:r>
            <a:endParaRPr lang="en-GB" sz="6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Who will perform </a:t>
            </a:r>
            <a:r>
              <a:rPr lang="en-GB" sz="9600" b="1" dirty="0" smtClean="0"/>
              <a:t>better</a:t>
            </a:r>
            <a:r>
              <a:rPr lang="en-GB" sz="4400" dirty="0" smtClean="0"/>
              <a:t>? </a:t>
            </a:r>
          </a:p>
          <a:p>
            <a:r>
              <a:rPr lang="en-GB" sz="4400" dirty="0" smtClean="0"/>
              <a:t>Any bet?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02676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759" y="47325"/>
            <a:ext cx="7168013" cy="668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191456"/>
              </p:ext>
            </p:extLst>
          </p:nvPr>
        </p:nvGraphicFramePr>
        <p:xfrm>
          <a:off x="1717588" y="2171700"/>
          <a:ext cx="9650628" cy="34598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12657"/>
                <a:gridCol w="2412657"/>
                <a:gridCol w="2412657"/>
                <a:gridCol w="2412657"/>
              </a:tblGrid>
              <a:tr h="864973"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 smtClean="0"/>
                        <a:t>TripleParent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IV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Uniform</a:t>
                      </a:r>
                      <a:endParaRPr lang="en-GB" sz="3200" dirty="0"/>
                    </a:p>
                  </a:txBody>
                  <a:tcPr/>
                </a:tc>
              </a:tr>
              <a:tr h="864973">
                <a:tc>
                  <a:txBody>
                    <a:bodyPr/>
                    <a:lstStyle/>
                    <a:p>
                      <a:r>
                        <a:rPr lang="en-GB" sz="3200" dirty="0" err="1" smtClean="0"/>
                        <a:t>TripleParent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-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70%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58%</a:t>
                      </a:r>
                      <a:endParaRPr lang="en-GB" sz="3200" dirty="0"/>
                    </a:p>
                  </a:txBody>
                  <a:tcPr/>
                </a:tc>
              </a:tr>
              <a:tr h="864973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IV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29%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-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37.5%</a:t>
                      </a:r>
                      <a:endParaRPr lang="en-GB" sz="3200" dirty="0"/>
                    </a:p>
                  </a:txBody>
                  <a:tcPr/>
                </a:tc>
              </a:tr>
              <a:tr h="864973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Uniform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41.5%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62%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-</a:t>
                      </a:r>
                      <a:endParaRPr lang="en-GB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17588" y="5631592"/>
            <a:ext cx="864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%Wins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29291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149</TotalTime>
  <Words>396</Words>
  <Application>Microsoft Office PowerPoint</Application>
  <PresentationFormat>Widescreen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FUNT Controller</vt:lpstr>
      <vt:lpstr>Using RHCA as the main algorithm of the controller</vt:lpstr>
      <vt:lpstr>Before “circular” buffer</vt:lpstr>
      <vt:lpstr>Circular buffer</vt:lpstr>
      <vt:lpstr>IVCrossover</vt:lpstr>
      <vt:lpstr>TripleParentCrossover</vt:lpstr>
      <vt:lpstr>Uniform vs IV vs TripleParent</vt:lpstr>
      <vt:lpstr>PowerPoint Presentation</vt:lpstr>
      <vt:lpstr>Results</vt:lpstr>
      <vt:lpstr>Outperforming RHCA, RHGA, OLMCTS…</vt:lpstr>
      <vt:lpstr>Versus other controllers at our home battlefield…</vt:lpstr>
      <vt:lpstr>Tournament Score (10 games)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FUNT Controller</dc:title>
  <dc:creator>Trevino Caballero, Bernardo D</dc:creator>
  <cp:lastModifiedBy>Trevino Caballero, Bernardo D</cp:lastModifiedBy>
  <cp:revision>16</cp:revision>
  <dcterms:created xsi:type="dcterms:W3CDTF">2016-05-20T12:30:52Z</dcterms:created>
  <dcterms:modified xsi:type="dcterms:W3CDTF">2016-05-20T15:00:26Z</dcterms:modified>
</cp:coreProperties>
</file>