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6" r:id="rId4"/>
    <p:sldId id="258" r:id="rId5"/>
    <p:sldId id="259" r:id="rId6"/>
    <p:sldId id="260" r:id="rId7"/>
    <p:sldId id="261" r:id="rId8"/>
    <p:sldId id="262" r:id="rId9"/>
    <p:sldId id="263" r:id="rId10"/>
    <p:sldId id="270" r:id="rId11"/>
    <p:sldId id="265" r:id="rId12"/>
    <p:sldId id="267" r:id="rId13"/>
    <p:sldId id="271" r:id="rId14"/>
    <p:sldId id="273" r:id="rId15"/>
    <p:sldId id="268" r:id="rId16"/>
    <p:sldId id="274" r:id="rId17"/>
    <p:sldId id="275" r:id="rId18"/>
    <p:sldId id="276" r:id="rId19"/>
    <p:sldId id="277" r:id="rId20"/>
    <p:sldId id="278" r:id="rId21"/>
    <p:sldId id="279" r:id="rId22"/>
    <p:sldId id="280" r:id="rId23"/>
    <p:sldId id="281" r:id="rId24"/>
    <p:sldId id="282" r:id="rId25"/>
    <p:sldId id="26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78" autoAdjust="0"/>
    <p:restoredTop sz="94660"/>
  </p:normalViewPr>
  <p:slideViewPr>
    <p:cSldViewPr snapToGrid="0">
      <p:cViewPr varScale="1">
        <p:scale>
          <a:sx n="116" d="100"/>
          <a:sy n="116" d="100"/>
        </p:scale>
        <p:origin x="34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5/26/2016</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5/26/2016</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5/26/2016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5/26/2016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5/26/2016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5/26/2016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5/26/2016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5/26/2016</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Game design hypothesis</a:t>
            </a:r>
            <a:endParaRPr lang="en-GB" dirty="0"/>
          </a:p>
        </p:txBody>
      </p:sp>
      <p:sp>
        <p:nvSpPr>
          <p:cNvPr id="3" name="Subtitle 2"/>
          <p:cNvSpPr>
            <a:spLocks noGrp="1"/>
          </p:cNvSpPr>
          <p:nvPr>
            <p:ph type="subTitle" idx="1"/>
          </p:nvPr>
        </p:nvSpPr>
        <p:spPr/>
        <p:txBody>
          <a:bodyPr/>
          <a:lstStyle/>
          <a:p>
            <a:r>
              <a:rPr lang="en-GB" dirty="0" smtClean="0"/>
              <a:t>F.U.N. // Insert SpongeBob reference here</a:t>
            </a:r>
          </a:p>
          <a:p>
            <a:r>
              <a:rPr lang="en-GB" dirty="0" smtClean="0"/>
              <a:t>CE-810-2</a:t>
            </a:r>
            <a:endParaRPr lang="en-GB" dirty="0"/>
          </a:p>
        </p:txBody>
      </p:sp>
    </p:spTree>
    <p:extLst>
      <p:ext uri="{BB962C8B-B14F-4D97-AF65-F5344CB8AC3E}">
        <p14:creationId xmlns:p14="http://schemas.microsoft.com/office/powerpoint/2010/main" val="2828624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Analysing qualitative data</a:t>
            </a:r>
            <a:endParaRPr lang="en-GB" dirty="0"/>
          </a:p>
        </p:txBody>
      </p:sp>
      <p:sp>
        <p:nvSpPr>
          <p:cNvPr id="3" name="Content Placeholder 2"/>
          <p:cNvSpPr>
            <a:spLocks noGrp="1"/>
          </p:cNvSpPr>
          <p:nvPr>
            <p:ph idx="1"/>
          </p:nvPr>
        </p:nvSpPr>
        <p:spPr/>
        <p:txBody>
          <a:bodyPr/>
          <a:lstStyle/>
          <a:p>
            <a:r>
              <a:rPr lang="en-GB" dirty="0" smtClean="0"/>
              <a:t>Why the users prefer game A?</a:t>
            </a:r>
          </a:p>
          <a:p>
            <a:r>
              <a:rPr lang="en-GB" dirty="0" smtClean="0"/>
              <a:t>More space in order to prepare a strategy (thanks to the smaller ships).</a:t>
            </a:r>
          </a:p>
          <a:p>
            <a:r>
              <a:rPr lang="en-GB" dirty="0" smtClean="0"/>
              <a:t>Easier and better ship controls (they feel game B spaceship is too slow).</a:t>
            </a:r>
          </a:p>
          <a:p>
            <a:endParaRPr lang="en-GB" dirty="0" smtClean="0"/>
          </a:p>
          <a:p>
            <a:endParaRPr lang="en-GB" dirty="0"/>
          </a:p>
        </p:txBody>
      </p:sp>
    </p:spTree>
    <p:extLst>
      <p:ext uri="{BB962C8B-B14F-4D97-AF65-F5344CB8AC3E}">
        <p14:creationId xmlns:p14="http://schemas.microsoft.com/office/powerpoint/2010/main" val="2389076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Analysing the game data</a:t>
            </a:r>
            <a:endParaRPr lang="en-GB" dirty="0"/>
          </a:p>
        </p:txBody>
      </p:sp>
      <p:pic>
        <p:nvPicPr>
          <p:cNvPr id="4" name="Picture 3"/>
          <p:cNvPicPr>
            <a:picLocks noChangeAspect="1"/>
          </p:cNvPicPr>
          <p:nvPr/>
        </p:nvPicPr>
        <p:blipFill>
          <a:blip r:embed="rId2"/>
          <a:stretch>
            <a:fillRect/>
          </a:stretch>
        </p:blipFill>
        <p:spPr>
          <a:xfrm>
            <a:off x="2578441" y="1746557"/>
            <a:ext cx="7808301" cy="4825872"/>
          </a:xfrm>
          <a:prstGeom prst="rect">
            <a:avLst/>
          </a:prstGeom>
        </p:spPr>
      </p:pic>
    </p:spTree>
    <p:extLst>
      <p:ext uri="{BB962C8B-B14F-4D97-AF65-F5344CB8AC3E}">
        <p14:creationId xmlns:p14="http://schemas.microsoft.com/office/powerpoint/2010/main" val="3297264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Analysing the game data</a:t>
            </a:r>
            <a:endParaRPr lang="en-GB" dirty="0"/>
          </a:p>
        </p:txBody>
      </p:sp>
      <p:pic>
        <p:nvPicPr>
          <p:cNvPr id="4" name="Picture 3"/>
          <p:cNvPicPr>
            <a:picLocks noChangeAspect="1"/>
          </p:cNvPicPr>
          <p:nvPr/>
        </p:nvPicPr>
        <p:blipFill>
          <a:blip r:embed="rId2"/>
          <a:stretch>
            <a:fillRect/>
          </a:stretch>
        </p:blipFill>
        <p:spPr>
          <a:xfrm>
            <a:off x="2125363" y="1503377"/>
            <a:ext cx="8416666" cy="5151763"/>
          </a:xfrm>
          <a:prstGeom prst="rect">
            <a:avLst/>
          </a:prstGeom>
        </p:spPr>
      </p:pic>
    </p:spTree>
    <p:extLst>
      <p:ext uri="{BB962C8B-B14F-4D97-AF65-F5344CB8AC3E}">
        <p14:creationId xmlns:p14="http://schemas.microsoft.com/office/powerpoint/2010/main" val="2821740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Analysing the game data</a:t>
            </a:r>
            <a:endParaRPr lang="en-GB" dirty="0"/>
          </a:p>
        </p:txBody>
      </p:sp>
      <p:pic>
        <p:nvPicPr>
          <p:cNvPr id="3" name="Picture 2"/>
          <p:cNvPicPr>
            <a:picLocks noChangeAspect="1"/>
          </p:cNvPicPr>
          <p:nvPr/>
        </p:nvPicPr>
        <p:blipFill>
          <a:blip r:embed="rId2"/>
          <a:stretch>
            <a:fillRect/>
          </a:stretch>
        </p:blipFill>
        <p:spPr>
          <a:xfrm>
            <a:off x="2010032" y="1340763"/>
            <a:ext cx="8835889" cy="5436898"/>
          </a:xfrm>
          <a:prstGeom prst="rect">
            <a:avLst/>
          </a:prstGeom>
        </p:spPr>
      </p:pic>
    </p:spTree>
    <p:extLst>
      <p:ext uri="{BB962C8B-B14F-4D97-AF65-F5344CB8AC3E}">
        <p14:creationId xmlns:p14="http://schemas.microsoft.com/office/powerpoint/2010/main" val="1218024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Analysing the game data</a:t>
            </a:r>
            <a:endParaRPr lang="en-GB" dirty="0"/>
          </a:p>
        </p:txBody>
      </p:sp>
      <p:pic>
        <p:nvPicPr>
          <p:cNvPr id="4" name="Picture 3"/>
          <p:cNvPicPr>
            <a:picLocks noChangeAspect="1"/>
          </p:cNvPicPr>
          <p:nvPr/>
        </p:nvPicPr>
        <p:blipFill>
          <a:blip r:embed="rId2"/>
          <a:stretch>
            <a:fillRect/>
          </a:stretch>
        </p:blipFill>
        <p:spPr>
          <a:xfrm>
            <a:off x="1905348" y="1649442"/>
            <a:ext cx="8754414" cy="4871296"/>
          </a:xfrm>
          <a:prstGeom prst="rect">
            <a:avLst/>
          </a:prstGeom>
        </p:spPr>
      </p:pic>
    </p:spTree>
    <p:extLst>
      <p:ext uri="{BB962C8B-B14F-4D97-AF65-F5344CB8AC3E}">
        <p14:creationId xmlns:p14="http://schemas.microsoft.com/office/powerpoint/2010/main" val="749894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a:t>
            </a:r>
            <a:endParaRPr lang="en-GB" dirty="0"/>
          </a:p>
        </p:txBody>
      </p:sp>
      <p:sp>
        <p:nvSpPr>
          <p:cNvPr id="3" name="Content Placeholder 2"/>
          <p:cNvSpPr>
            <a:spLocks noGrp="1"/>
          </p:cNvSpPr>
          <p:nvPr>
            <p:ph idx="1"/>
          </p:nvPr>
        </p:nvSpPr>
        <p:spPr/>
        <p:txBody>
          <a:bodyPr/>
          <a:lstStyle/>
          <a:p>
            <a:r>
              <a:rPr lang="en-GB" dirty="0" smtClean="0"/>
              <a:t>The perception of the users is that game B is harder.</a:t>
            </a:r>
          </a:p>
          <a:p>
            <a:r>
              <a:rPr lang="en-GB" dirty="0" smtClean="0"/>
              <a:t>The data of both games is showing that there is not a significance difference to state that one game B is easier that game A. It appears to be the other way around.</a:t>
            </a:r>
          </a:p>
          <a:p>
            <a:r>
              <a:rPr lang="en-GB" dirty="0" smtClean="0"/>
              <a:t>Based on both qualitative data and game data we </a:t>
            </a:r>
            <a:r>
              <a:rPr lang="en-GB" u="sng" dirty="0" smtClean="0"/>
              <a:t>accept</a:t>
            </a:r>
            <a:r>
              <a:rPr lang="en-GB" dirty="0" smtClean="0"/>
              <a:t> the </a:t>
            </a:r>
            <a:r>
              <a:rPr lang="en-GB" dirty="0" smtClean="0">
                <a:solidFill>
                  <a:srgbClr val="FF0000"/>
                </a:solidFill>
              </a:rPr>
              <a:t>null hypothesis</a:t>
            </a:r>
            <a:r>
              <a:rPr lang="en-GB" dirty="0"/>
              <a:t> </a:t>
            </a:r>
            <a:r>
              <a:rPr lang="en-GB" dirty="0" smtClean="0"/>
              <a:t>based on this set of games:</a:t>
            </a:r>
          </a:p>
          <a:p>
            <a:pPr lvl="1"/>
            <a:r>
              <a:rPr lang="en-GB" dirty="0" smtClean="0"/>
              <a:t>A </a:t>
            </a:r>
            <a:r>
              <a:rPr lang="en-GB" u="sng" dirty="0" smtClean="0"/>
              <a:t>balanced</a:t>
            </a:r>
            <a:r>
              <a:rPr lang="en-GB" dirty="0" smtClean="0"/>
              <a:t> </a:t>
            </a:r>
            <a:r>
              <a:rPr lang="en-GB" dirty="0"/>
              <a:t>game for AI Bots </a:t>
            </a:r>
            <a:r>
              <a:rPr lang="en-GB" dirty="0" smtClean="0"/>
              <a:t>is </a:t>
            </a:r>
            <a:r>
              <a:rPr lang="en-GB" dirty="0">
                <a:solidFill>
                  <a:schemeClr val="accent2">
                    <a:lumMod val="75000"/>
                  </a:schemeClr>
                </a:solidFill>
              </a:rPr>
              <a:t>HARDER </a:t>
            </a:r>
            <a:r>
              <a:rPr lang="en-GB" dirty="0"/>
              <a:t>to play for human players than an </a:t>
            </a:r>
            <a:r>
              <a:rPr lang="en-GB" u="sng" dirty="0"/>
              <a:t>unbalanced</a:t>
            </a:r>
            <a:r>
              <a:rPr lang="en-GB" dirty="0"/>
              <a:t> </a:t>
            </a:r>
            <a:r>
              <a:rPr lang="en-GB" dirty="0" smtClean="0"/>
              <a:t>game where one </a:t>
            </a:r>
            <a:r>
              <a:rPr lang="en-GB" dirty="0"/>
              <a:t>AI Bot outperforms the </a:t>
            </a:r>
            <a:r>
              <a:rPr lang="en-GB" dirty="0" smtClean="0"/>
              <a:t>others.</a:t>
            </a:r>
          </a:p>
        </p:txBody>
      </p:sp>
    </p:spTree>
    <p:extLst>
      <p:ext uri="{BB962C8B-B14F-4D97-AF65-F5344CB8AC3E}">
        <p14:creationId xmlns:p14="http://schemas.microsoft.com/office/powerpoint/2010/main" val="3074201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7" y="1527197"/>
            <a:ext cx="8361229" cy="2098226"/>
          </a:xfrm>
        </p:spPr>
        <p:txBody>
          <a:bodyPr/>
          <a:lstStyle/>
          <a:p>
            <a:r>
              <a:rPr lang="en-GB" sz="6000" dirty="0" smtClean="0"/>
              <a:t>Use Machine learning framework</a:t>
            </a:r>
            <a:endParaRPr lang="en-GB" sz="6000" dirty="0"/>
          </a:p>
        </p:txBody>
      </p:sp>
      <p:sp>
        <p:nvSpPr>
          <p:cNvPr id="3" name="Subtitle 2"/>
          <p:cNvSpPr>
            <a:spLocks noGrp="1"/>
          </p:cNvSpPr>
          <p:nvPr>
            <p:ph type="subTitle" idx="1"/>
          </p:nvPr>
        </p:nvSpPr>
        <p:spPr/>
        <p:txBody>
          <a:bodyPr/>
          <a:lstStyle/>
          <a:p>
            <a:r>
              <a:rPr lang="en-GB" dirty="0" smtClean="0"/>
              <a:t>To predict types of user based on their performance</a:t>
            </a:r>
            <a:endParaRPr lang="en-GB" dirty="0"/>
          </a:p>
        </p:txBody>
      </p:sp>
    </p:spTree>
    <p:extLst>
      <p:ext uri="{BB962C8B-B14F-4D97-AF65-F5344CB8AC3E}">
        <p14:creationId xmlns:p14="http://schemas.microsoft.com/office/powerpoint/2010/main" val="1168511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Framework choose: Random forests</a:t>
            </a:r>
            <a:endParaRPr lang="en-GB" dirty="0"/>
          </a:p>
        </p:txBody>
      </p:sp>
      <p:sp>
        <p:nvSpPr>
          <p:cNvPr id="3" name="Content Placeholder 2"/>
          <p:cNvSpPr>
            <a:spLocks noGrp="1"/>
          </p:cNvSpPr>
          <p:nvPr>
            <p:ph idx="1"/>
          </p:nvPr>
        </p:nvSpPr>
        <p:spPr/>
        <p:txBody>
          <a:bodyPr>
            <a:noAutofit/>
          </a:bodyPr>
          <a:lstStyle/>
          <a:p>
            <a:r>
              <a:rPr lang="en-GB" sz="2800" dirty="0" smtClean="0"/>
              <a:t>Based on previous experience and experiment, Random forests has the most robust performance in prediction.</a:t>
            </a:r>
          </a:p>
          <a:p>
            <a:r>
              <a:rPr lang="en-GB" sz="2800" dirty="0" smtClean="0"/>
              <a:t>It is a boosted Decision tree framework, which create not only one tree but a randomly generated forests to achieve the better performance.</a:t>
            </a:r>
          </a:p>
          <a:p>
            <a:r>
              <a:rPr lang="en-GB" sz="2800" dirty="0" smtClean="0"/>
              <a:t>It split the data by some attributes like Ticks, lives, point. Based on entropy it can select the best attribute which can show more information than others.</a:t>
            </a:r>
            <a:endParaRPr lang="en-GB" sz="2800" dirty="0"/>
          </a:p>
        </p:txBody>
      </p:sp>
    </p:spTree>
    <p:extLst>
      <p:ext uri="{BB962C8B-B14F-4D97-AF65-F5344CB8AC3E}">
        <p14:creationId xmlns:p14="http://schemas.microsoft.com/office/powerpoint/2010/main" val="30473343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do we want to predict based on the player’s record?</a:t>
            </a:r>
            <a:endParaRPr lang="en-GB" dirty="0"/>
          </a:p>
        </p:txBody>
      </p:sp>
      <p:sp>
        <p:nvSpPr>
          <p:cNvPr id="3" name="Content Placeholder 2"/>
          <p:cNvSpPr>
            <a:spLocks noGrp="1"/>
          </p:cNvSpPr>
          <p:nvPr>
            <p:ph idx="1"/>
          </p:nvPr>
        </p:nvSpPr>
        <p:spPr/>
        <p:txBody>
          <a:bodyPr>
            <a:normAutofit/>
          </a:bodyPr>
          <a:lstStyle/>
          <a:p>
            <a:r>
              <a:rPr lang="en-GB" sz="2800" dirty="0" smtClean="0"/>
              <a:t>What kind of gamer the player is? New-bee? Hard-core gamer? Or just a casual gamer?</a:t>
            </a:r>
          </a:p>
          <a:p>
            <a:r>
              <a:rPr lang="en-GB" sz="2800" dirty="0" smtClean="0"/>
              <a:t>Which attribute(s?) can best represent a player’s skill?</a:t>
            </a:r>
          </a:p>
          <a:p>
            <a:r>
              <a:rPr lang="en-GB" sz="2800" dirty="0" smtClean="0"/>
              <a:t>Based on their performance in the game, will they like this game? Or choose an alternative one?</a:t>
            </a:r>
          </a:p>
          <a:p>
            <a:r>
              <a:rPr lang="en-GB" sz="2800" dirty="0" smtClean="0"/>
              <a:t>Is this a hard game? Can player’s performance tell us this kind of information?</a:t>
            </a:r>
            <a:endParaRPr lang="en-GB" sz="2800" dirty="0"/>
          </a:p>
        </p:txBody>
      </p:sp>
    </p:spTree>
    <p:extLst>
      <p:ext uri="{BB962C8B-B14F-4D97-AF65-F5344CB8AC3E}">
        <p14:creationId xmlns:p14="http://schemas.microsoft.com/office/powerpoint/2010/main" val="27978664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Predict categories of the player</a:t>
            </a:r>
            <a:endParaRPr lang="en-GB" dirty="0"/>
          </a:p>
        </p:txBody>
      </p:sp>
      <p:sp>
        <p:nvSpPr>
          <p:cNvPr id="3" name="Content Placeholder 2"/>
          <p:cNvSpPr>
            <a:spLocks noGrp="1"/>
          </p:cNvSpPr>
          <p:nvPr>
            <p:ph idx="1"/>
          </p:nvPr>
        </p:nvSpPr>
        <p:spPr/>
        <p:txBody>
          <a:bodyPr>
            <a:normAutofit/>
          </a:bodyPr>
          <a:lstStyle/>
          <a:p>
            <a:r>
              <a:rPr lang="en-GB" sz="4000" dirty="0" smtClean="0"/>
              <a:t>We have two version of the game, we can compare which game can make the Machine-Learning framework easy to predict?</a:t>
            </a:r>
          </a:p>
          <a:p>
            <a:r>
              <a:rPr lang="en-GB" sz="4000" dirty="0" smtClean="0"/>
              <a:t>How accurate can we achieve?</a:t>
            </a:r>
            <a:endParaRPr lang="en-GB" sz="4000" dirty="0"/>
          </a:p>
        </p:txBody>
      </p:sp>
    </p:spTree>
    <p:extLst>
      <p:ext uri="{BB962C8B-B14F-4D97-AF65-F5344CB8AC3E}">
        <p14:creationId xmlns:p14="http://schemas.microsoft.com/office/powerpoint/2010/main" val="39685851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GB" sz="4800" dirty="0" smtClean="0"/>
              <a:t>a </a:t>
            </a:r>
            <a:r>
              <a:rPr lang="en-GB" sz="4800" u="sng" dirty="0" smtClean="0"/>
              <a:t>Balanced</a:t>
            </a:r>
            <a:r>
              <a:rPr lang="en-GB" sz="4800" dirty="0" smtClean="0"/>
              <a:t> game for AI Bots IS </a:t>
            </a:r>
            <a:r>
              <a:rPr lang="en-GB" sz="4800" dirty="0" smtClean="0">
                <a:solidFill>
                  <a:schemeClr val="accent2">
                    <a:lumMod val="75000"/>
                  </a:schemeClr>
                </a:solidFill>
              </a:rPr>
              <a:t>easier</a:t>
            </a:r>
            <a:r>
              <a:rPr lang="en-GB" sz="4800" dirty="0" smtClean="0"/>
              <a:t> to play for human players than an </a:t>
            </a:r>
            <a:r>
              <a:rPr lang="en-GB" sz="4800" u="sng" dirty="0" smtClean="0"/>
              <a:t>unbalanced</a:t>
            </a:r>
            <a:r>
              <a:rPr lang="en-GB" sz="4800" dirty="0" smtClean="0"/>
              <a:t> GAME Where One AI Bot outperforms the others</a:t>
            </a:r>
            <a:endParaRPr lang="en-GB" sz="4800" dirty="0"/>
          </a:p>
        </p:txBody>
      </p:sp>
      <p:sp>
        <p:nvSpPr>
          <p:cNvPr id="3" name="Text Placeholder 2"/>
          <p:cNvSpPr>
            <a:spLocks noGrp="1"/>
          </p:cNvSpPr>
          <p:nvPr>
            <p:ph type="body" idx="1"/>
          </p:nvPr>
        </p:nvSpPr>
        <p:spPr/>
        <p:txBody>
          <a:bodyPr/>
          <a:lstStyle/>
          <a:p>
            <a:r>
              <a:rPr lang="en-GB" dirty="0" smtClean="0"/>
              <a:t>Hypothesis</a:t>
            </a:r>
            <a:endParaRPr lang="en-GB" dirty="0"/>
          </a:p>
        </p:txBody>
      </p:sp>
    </p:spTree>
    <p:extLst>
      <p:ext uri="{BB962C8B-B14F-4D97-AF65-F5344CB8AC3E}">
        <p14:creationId xmlns:p14="http://schemas.microsoft.com/office/powerpoint/2010/main" val="3255312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2040" y="5944932"/>
            <a:ext cx="9601200" cy="1485900"/>
          </a:xfrm>
        </p:spPr>
        <p:txBody>
          <a:bodyPr>
            <a:normAutofit/>
          </a:bodyPr>
          <a:lstStyle/>
          <a:p>
            <a:r>
              <a:rPr lang="en-GB" sz="3200" dirty="0" smtClean="0"/>
              <a:t>Game A </a:t>
            </a:r>
            <a:r>
              <a:rPr lang="en-GB" sz="3200" dirty="0" smtClean="0"/>
              <a:t>prediction result</a:t>
            </a:r>
            <a:endParaRPr lang="en-GB" sz="3200" dirty="0"/>
          </a:p>
        </p:txBody>
      </p:sp>
      <p:pic>
        <p:nvPicPr>
          <p:cNvPr id="6"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8400" y="73118"/>
            <a:ext cx="10227363" cy="5871814"/>
          </a:xfrm>
        </p:spPr>
      </p:pic>
    </p:spTree>
    <p:extLst>
      <p:ext uri="{BB962C8B-B14F-4D97-AF65-F5344CB8AC3E}">
        <p14:creationId xmlns:p14="http://schemas.microsoft.com/office/powerpoint/2010/main" val="28382374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3554" y="6115050"/>
            <a:ext cx="9601200" cy="1485900"/>
          </a:xfrm>
        </p:spPr>
        <p:txBody>
          <a:bodyPr/>
          <a:lstStyle/>
          <a:p>
            <a:pPr algn="ctr"/>
            <a:r>
              <a:rPr lang="en-GB" dirty="0" smtClean="0"/>
              <a:t>Game B prediction </a:t>
            </a:r>
            <a:r>
              <a:rPr lang="en-GB" dirty="0" smtClean="0"/>
              <a:t>result</a:t>
            </a:r>
            <a:endParaRPr lang="en-GB"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943" y="38094"/>
            <a:ext cx="10791296" cy="6076956"/>
          </a:xfrm>
          <a:prstGeom prst="rect">
            <a:avLst/>
          </a:prstGeom>
        </p:spPr>
      </p:pic>
    </p:spTree>
    <p:extLst>
      <p:ext uri="{BB962C8B-B14F-4D97-AF65-F5344CB8AC3E}">
        <p14:creationId xmlns:p14="http://schemas.microsoft.com/office/powerpoint/2010/main" val="42784060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399" y="6115050"/>
            <a:ext cx="9601200" cy="1485900"/>
          </a:xfrm>
        </p:spPr>
        <p:txBody>
          <a:bodyPr/>
          <a:lstStyle/>
          <a:p>
            <a:pPr algn="ctr"/>
            <a:r>
              <a:rPr lang="en-GB" dirty="0" smtClean="0"/>
              <a:t>Action Entropy distribution</a:t>
            </a:r>
            <a:endParaRPr lang="en-GB"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7589" y="0"/>
            <a:ext cx="8678194" cy="6026331"/>
          </a:xfrm>
          <a:prstGeom prst="rect">
            <a:avLst/>
          </a:prstGeom>
        </p:spPr>
      </p:pic>
    </p:spTree>
    <p:extLst>
      <p:ext uri="{BB962C8B-B14F-4D97-AF65-F5344CB8AC3E}">
        <p14:creationId xmlns:p14="http://schemas.microsoft.com/office/powerpoint/2010/main" val="35284634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5124" y="212914"/>
            <a:ext cx="9601200" cy="1485900"/>
          </a:xfrm>
        </p:spPr>
        <p:txBody>
          <a:bodyPr/>
          <a:lstStyle/>
          <a:p>
            <a:r>
              <a:rPr lang="en-GB" dirty="0" smtClean="0"/>
              <a:t>In player </a:t>
            </a:r>
            <a:r>
              <a:rPr lang="en-GB" dirty="0" smtClean="0"/>
              <a:t>preference prediction</a:t>
            </a:r>
            <a:r>
              <a:rPr lang="en-GB" dirty="0" smtClean="0"/>
              <a:t>:</a:t>
            </a:r>
            <a:endParaRPr lang="en-GB" dirty="0"/>
          </a:p>
        </p:txBody>
      </p:sp>
      <p:pic>
        <p:nvPicPr>
          <p:cNvPr id="3" name="Picture 2"/>
          <p:cNvPicPr>
            <a:picLocks noChangeAspect="1"/>
          </p:cNvPicPr>
          <p:nvPr/>
        </p:nvPicPr>
        <p:blipFill>
          <a:blip r:embed="rId2"/>
          <a:stretch>
            <a:fillRect/>
          </a:stretch>
        </p:blipFill>
        <p:spPr>
          <a:xfrm>
            <a:off x="798008" y="907019"/>
            <a:ext cx="5638800" cy="336785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8681" y="3647627"/>
            <a:ext cx="6182588" cy="3210373"/>
          </a:xfrm>
          <a:prstGeom prst="rect">
            <a:avLst/>
          </a:prstGeom>
        </p:spPr>
      </p:pic>
    </p:spTree>
    <p:extLst>
      <p:ext uri="{BB962C8B-B14F-4D97-AF65-F5344CB8AC3E}">
        <p14:creationId xmlns:p14="http://schemas.microsoft.com/office/powerpoint/2010/main" val="23826668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362" y="199768"/>
            <a:ext cx="9601200" cy="1485900"/>
          </a:xfrm>
        </p:spPr>
        <p:txBody>
          <a:bodyPr/>
          <a:lstStyle/>
          <a:p>
            <a:r>
              <a:rPr lang="en-GB" dirty="0" smtClean="0"/>
              <a:t>In difficulty prediction:</a:t>
            </a:r>
            <a:endParaRPr lang="en-GB" dirty="0"/>
          </a:p>
        </p:txBody>
      </p:sp>
      <p:pic>
        <p:nvPicPr>
          <p:cNvPr id="3" name="Picture 2"/>
          <p:cNvPicPr>
            <a:picLocks noChangeAspect="1"/>
          </p:cNvPicPr>
          <p:nvPr/>
        </p:nvPicPr>
        <p:blipFill>
          <a:blip r:embed="rId2"/>
          <a:stretch>
            <a:fillRect/>
          </a:stretch>
        </p:blipFill>
        <p:spPr>
          <a:xfrm>
            <a:off x="935269" y="942718"/>
            <a:ext cx="5743575" cy="37719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7938" y="3561890"/>
            <a:ext cx="6354062" cy="3296110"/>
          </a:xfrm>
          <a:prstGeom prst="rect">
            <a:avLst/>
          </a:prstGeom>
        </p:spPr>
      </p:pic>
    </p:spTree>
    <p:extLst>
      <p:ext uri="{BB962C8B-B14F-4D97-AF65-F5344CB8AC3E}">
        <p14:creationId xmlns:p14="http://schemas.microsoft.com/office/powerpoint/2010/main" val="8280811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Conclusions</a:t>
            </a:r>
            <a:endParaRPr lang="en-GB" dirty="0"/>
          </a:p>
        </p:txBody>
      </p:sp>
      <p:sp>
        <p:nvSpPr>
          <p:cNvPr id="3" name="Content Placeholder 2"/>
          <p:cNvSpPr>
            <a:spLocks noGrp="1"/>
          </p:cNvSpPr>
          <p:nvPr>
            <p:ph idx="1"/>
          </p:nvPr>
        </p:nvSpPr>
        <p:spPr/>
        <p:txBody>
          <a:bodyPr/>
          <a:lstStyle/>
          <a:p>
            <a:r>
              <a:rPr lang="en-GB" dirty="0" smtClean="0"/>
              <a:t>It is hard, even for AI, to tune the parameters of a game to make it enjoyable and add some skill depth.</a:t>
            </a:r>
          </a:p>
          <a:p>
            <a:r>
              <a:rPr lang="en-GB" dirty="0" smtClean="0"/>
              <a:t>Probably, what the AI believes it makes the game easier could not be perceived that way for humans.</a:t>
            </a:r>
          </a:p>
          <a:p>
            <a:r>
              <a:rPr lang="en-GB" dirty="0" smtClean="0"/>
              <a:t>Possibly, with a wider set of games, we could reach different results from the one of this experiment.</a:t>
            </a:r>
            <a:endParaRPr lang="en-GB" dirty="0"/>
          </a:p>
        </p:txBody>
      </p:sp>
    </p:spTree>
    <p:extLst>
      <p:ext uri="{BB962C8B-B14F-4D97-AF65-F5344CB8AC3E}">
        <p14:creationId xmlns:p14="http://schemas.microsoft.com/office/powerpoint/2010/main" val="813719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GB" sz="4800" dirty="0" smtClean="0"/>
              <a:t>a </a:t>
            </a:r>
            <a:r>
              <a:rPr lang="en-GB" sz="4800" u="sng" dirty="0" smtClean="0"/>
              <a:t>Balanced</a:t>
            </a:r>
            <a:r>
              <a:rPr lang="en-GB" sz="4800" dirty="0" smtClean="0"/>
              <a:t> game for AI Bots IS </a:t>
            </a:r>
            <a:r>
              <a:rPr lang="en-GB" sz="4800" dirty="0" smtClean="0">
                <a:solidFill>
                  <a:schemeClr val="accent2">
                    <a:lumMod val="75000"/>
                  </a:schemeClr>
                </a:solidFill>
              </a:rPr>
              <a:t>HARDER </a:t>
            </a:r>
            <a:r>
              <a:rPr lang="en-GB" sz="4800" dirty="0" smtClean="0"/>
              <a:t>to play for human players than an </a:t>
            </a:r>
            <a:r>
              <a:rPr lang="en-GB" sz="4800" u="sng" dirty="0" smtClean="0"/>
              <a:t>unbalanced</a:t>
            </a:r>
            <a:r>
              <a:rPr lang="en-GB" sz="4800" dirty="0" smtClean="0"/>
              <a:t> GAME Where One AI Bot outperforms the others</a:t>
            </a:r>
            <a:endParaRPr lang="en-GB" sz="4800" dirty="0"/>
          </a:p>
        </p:txBody>
      </p:sp>
      <p:sp>
        <p:nvSpPr>
          <p:cNvPr id="3" name="Text Placeholder 2"/>
          <p:cNvSpPr>
            <a:spLocks noGrp="1"/>
          </p:cNvSpPr>
          <p:nvPr>
            <p:ph type="body" idx="1"/>
          </p:nvPr>
        </p:nvSpPr>
        <p:spPr/>
        <p:txBody>
          <a:bodyPr/>
          <a:lstStyle/>
          <a:p>
            <a:r>
              <a:rPr lang="en-GB" dirty="0" smtClean="0"/>
              <a:t>Null Hypothesis</a:t>
            </a:r>
            <a:endParaRPr lang="en-GB" dirty="0"/>
          </a:p>
        </p:txBody>
      </p:sp>
    </p:spTree>
    <p:extLst>
      <p:ext uri="{BB962C8B-B14F-4D97-AF65-F5344CB8AC3E}">
        <p14:creationId xmlns:p14="http://schemas.microsoft.com/office/powerpoint/2010/main" val="3047440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are we considering as a </a:t>
            </a:r>
            <a:r>
              <a:rPr lang="en-GB" u="sng" dirty="0" smtClean="0"/>
              <a:t>balanced</a:t>
            </a:r>
            <a:r>
              <a:rPr lang="en-GB" dirty="0" smtClean="0"/>
              <a:t> game?</a:t>
            </a:r>
            <a:endParaRPr lang="en-GB" dirty="0"/>
          </a:p>
        </p:txBody>
      </p:sp>
      <p:sp>
        <p:nvSpPr>
          <p:cNvPr id="3" name="Content Placeholder 2"/>
          <p:cNvSpPr>
            <a:spLocks noGrp="1"/>
          </p:cNvSpPr>
          <p:nvPr>
            <p:ph idx="1"/>
          </p:nvPr>
        </p:nvSpPr>
        <p:spPr/>
        <p:txBody>
          <a:bodyPr/>
          <a:lstStyle/>
          <a:p>
            <a:r>
              <a:rPr lang="en-GB" dirty="0" smtClean="0"/>
              <a:t>A game where at the end of it, the lives remaining of the winner player is 1 or close to it.</a:t>
            </a:r>
          </a:p>
          <a:p>
            <a:r>
              <a:rPr lang="en-GB" dirty="0" smtClean="0"/>
              <a:t>Therefore, an unbalanced game is one where the lives remaining for the winner player is 6 or close to it.</a:t>
            </a:r>
            <a:endParaRPr lang="en-GB" dirty="0"/>
          </a:p>
        </p:txBody>
      </p:sp>
    </p:spTree>
    <p:extLst>
      <p:ext uri="{BB962C8B-B14F-4D97-AF65-F5344CB8AC3E}">
        <p14:creationId xmlns:p14="http://schemas.microsoft.com/office/powerpoint/2010/main" val="220917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Generating two different games</a:t>
            </a:r>
            <a:endParaRPr lang="en-GB" dirty="0"/>
          </a:p>
        </p:txBody>
      </p:sp>
      <p:sp>
        <p:nvSpPr>
          <p:cNvPr id="3" name="Content Placeholder 2"/>
          <p:cNvSpPr>
            <a:spLocks noGrp="1"/>
          </p:cNvSpPr>
          <p:nvPr>
            <p:ph idx="1"/>
          </p:nvPr>
        </p:nvSpPr>
        <p:spPr/>
        <p:txBody>
          <a:bodyPr/>
          <a:lstStyle/>
          <a:p>
            <a:r>
              <a:rPr lang="en-GB" dirty="0" smtClean="0"/>
              <a:t>We use Rolling Horizon Evolution Algorithm to evolve game parameters to generate two games. The algorithm did 120 evaluations. The AI controllers used were RHCA and FUNT (variation of RHCA with circular buffer that resets randomly the worst individuals in the population and keeps the best ones; it uses the triple parent crossover).</a:t>
            </a:r>
          </a:p>
          <a:p>
            <a:r>
              <a:rPr lang="en-GB" dirty="0" smtClean="0"/>
              <a:t>Fitness function used was the one the minimizes the error based on a perfect value (whether it was 1 life or 6 lives remaining of the winner player at the end of the game).</a:t>
            </a:r>
            <a:endParaRPr lang="en-GB" dirty="0"/>
          </a:p>
        </p:txBody>
      </p:sp>
    </p:spTree>
    <p:extLst>
      <p:ext uri="{BB962C8B-B14F-4D97-AF65-F5344CB8AC3E}">
        <p14:creationId xmlns:p14="http://schemas.microsoft.com/office/powerpoint/2010/main" val="3398439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438663"/>
            <a:ext cx="3855720" cy="689919"/>
          </a:xfrm>
        </p:spPr>
        <p:txBody>
          <a:bodyPr/>
          <a:lstStyle/>
          <a:p>
            <a:r>
              <a:rPr lang="en-GB" dirty="0" smtClean="0"/>
              <a:t>Game A</a:t>
            </a:r>
            <a:endParaRPr lang="en-GB"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66486" y="1128582"/>
            <a:ext cx="6138219" cy="4798119"/>
          </a:xfrm>
        </p:spPr>
      </p:pic>
      <p:sp>
        <p:nvSpPr>
          <p:cNvPr id="4" name="Text Placeholder 3"/>
          <p:cNvSpPr>
            <a:spLocks noGrp="1"/>
          </p:cNvSpPr>
          <p:nvPr>
            <p:ph type="body" sz="half" idx="2"/>
          </p:nvPr>
        </p:nvSpPr>
        <p:spPr>
          <a:xfrm>
            <a:off x="723900" y="1342763"/>
            <a:ext cx="3855720" cy="5058033"/>
          </a:xfrm>
        </p:spPr>
        <p:txBody>
          <a:bodyPr>
            <a:noAutofit/>
          </a:bodyPr>
          <a:lstStyle/>
          <a:p>
            <a:r>
              <a:rPr lang="en-GB" sz="2000" dirty="0" smtClean="0">
                <a:solidFill>
                  <a:schemeClr val="accent2"/>
                </a:solidFill>
              </a:rPr>
              <a:t>Missile velocity: 4</a:t>
            </a:r>
          </a:p>
          <a:p>
            <a:r>
              <a:rPr lang="en-GB" sz="2000" dirty="0" smtClean="0">
                <a:solidFill>
                  <a:schemeClr val="accent2"/>
                </a:solidFill>
              </a:rPr>
              <a:t>Missile radius: 4</a:t>
            </a:r>
          </a:p>
          <a:p>
            <a:r>
              <a:rPr lang="en-GB" sz="2000" dirty="0" smtClean="0">
                <a:solidFill>
                  <a:schemeClr val="accent2"/>
                </a:solidFill>
              </a:rPr>
              <a:t>Missile time to live: 100</a:t>
            </a:r>
          </a:p>
          <a:p>
            <a:r>
              <a:rPr lang="en-GB" sz="2000" dirty="0" smtClean="0">
                <a:solidFill>
                  <a:schemeClr val="accent2"/>
                </a:solidFill>
              </a:rPr>
              <a:t>Missile radius: 170</a:t>
            </a:r>
          </a:p>
          <a:p>
            <a:r>
              <a:rPr lang="en-GB" sz="2000" dirty="0" smtClean="0">
                <a:solidFill>
                  <a:schemeClr val="accent2"/>
                </a:solidFill>
              </a:rPr>
              <a:t>Is missile wrap able: True</a:t>
            </a:r>
          </a:p>
          <a:p>
            <a:r>
              <a:rPr lang="en-GB" sz="2000" dirty="0" smtClean="0">
                <a:solidFill>
                  <a:schemeClr val="accent2"/>
                </a:solidFill>
              </a:rPr>
              <a:t>Ship scale size: 5</a:t>
            </a:r>
          </a:p>
          <a:p>
            <a:r>
              <a:rPr lang="en-GB" sz="2000" dirty="0" smtClean="0">
                <a:solidFill>
                  <a:schemeClr val="accent2"/>
                </a:solidFill>
              </a:rPr>
              <a:t>Ship thrust: False</a:t>
            </a:r>
          </a:p>
          <a:p>
            <a:r>
              <a:rPr lang="en-GB" sz="2000" dirty="0" smtClean="0">
                <a:solidFill>
                  <a:schemeClr val="accent2"/>
                </a:solidFill>
              </a:rPr>
              <a:t>Ship steer step: 10</a:t>
            </a:r>
          </a:p>
          <a:p>
            <a:r>
              <a:rPr lang="en-GB" sz="2000" dirty="0" smtClean="0">
                <a:solidFill>
                  <a:schemeClr val="accent2"/>
                </a:solidFill>
              </a:rPr>
              <a:t>Ship speed: 3</a:t>
            </a:r>
          </a:p>
          <a:p>
            <a:r>
              <a:rPr lang="en-GB" sz="2000" dirty="0" smtClean="0">
                <a:solidFill>
                  <a:schemeClr val="accent2"/>
                </a:solidFill>
              </a:rPr>
              <a:t>Game gravity: 0.01</a:t>
            </a:r>
          </a:p>
          <a:p>
            <a:endParaRPr lang="en-GB" sz="2000" dirty="0">
              <a:solidFill>
                <a:schemeClr val="accent2"/>
              </a:solidFill>
            </a:endParaRPr>
          </a:p>
        </p:txBody>
      </p:sp>
    </p:spTree>
    <p:extLst>
      <p:ext uri="{BB962C8B-B14F-4D97-AF65-F5344CB8AC3E}">
        <p14:creationId xmlns:p14="http://schemas.microsoft.com/office/powerpoint/2010/main" val="834877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438663"/>
            <a:ext cx="3855720" cy="689919"/>
          </a:xfrm>
        </p:spPr>
        <p:txBody>
          <a:bodyPr/>
          <a:lstStyle/>
          <a:p>
            <a:r>
              <a:rPr lang="en-GB" dirty="0" smtClean="0"/>
              <a:t>Game B</a:t>
            </a:r>
            <a:endParaRPr lang="en-GB" dirty="0"/>
          </a:p>
        </p:txBody>
      </p:sp>
      <p:sp>
        <p:nvSpPr>
          <p:cNvPr id="4" name="Text Placeholder 3"/>
          <p:cNvSpPr>
            <a:spLocks noGrp="1"/>
          </p:cNvSpPr>
          <p:nvPr>
            <p:ph type="body" sz="half" idx="2"/>
          </p:nvPr>
        </p:nvSpPr>
        <p:spPr>
          <a:xfrm>
            <a:off x="723900" y="1342763"/>
            <a:ext cx="3855720" cy="5058033"/>
          </a:xfrm>
        </p:spPr>
        <p:txBody>
          <a:bodyPr>
            <a:noAutofit/>
          </a:bodyPr>
          <a:lstStyle/>
          <a:p>
            <a:r>
              <a:rPr lang="en-GB" sz="2000" dirty="0" smtClean="0">
                <a:solidFill>
                  <a:schemeClr val="accent2"/>
                </a:solidFill>
              </a:rPr>
              <a:t>Missile velocity: 4</a:t>
            </a:r>
          </a:p>
          <a:p>
            <a:r>
              <a:rPr lang="en-GB" sz="2000" dirty="0" smtClean="0">
                <a:solidFill>
                  <a:schemeClr val="accent2"/>
                </a:solidFill>
              </a:rPr>
              <a:t>Missile radius: 19</a:t>
            </a:r>
          </a:p>
          <a:p>
            <a:r>
              <a:rPr lang="en-GB" sz="2000" dirty="0" smtClean="0">
                <a:solidFill>
                  <a:schemeClr val="accent2"/>
                </a:solidFill>
              </a:rPr>
              <a:t>Missile time to live: 92</a:t>
            </a:r>
          </a:p>
          <a:p>
            <a:r>
              <a:rPr lang="en-GB" sz="2000" dirty="0" smtClean="0">
                <a:solidFill>
                  <a:schemeClr val="accent2"/>
                </a:solidFill>
              </a:rPr>
              <a:t>Missile radius: 163</a:t>
            </a:r>
          </a:p>
          <a:p>
            <a:r>
              <a:rPr lang="en-GB" sz="2000" dirty="0" smtClean="0">
                <a:solidFill>
                  <a:schemeClr val="accent2"/>
                </a:solidFill>
              </a:rPr>
              <a:t>Is missile wrap able: True</a:t>
            </a:r>
          </a:p>
          <a:p>
            <a:r>
              <a:rPr lang="en-GB" sz="2000" dirty="0" smtClean="0">
                <a:solidFill>
                  <a:schemeClr val="accent2"/>
                </a:solidFill>
              </a:rPr>
              <a:t>Ship scale size: 13.6</a:t>
            </a:r>
          </a:p>
          <a:p>
            <a:r>
              <a:rPr lang="en-GB" sz="2000" dirty="0" smtClean="0">
                <a:solidFill>
                  <a:schemeClr val="accent2"/>
                </a:solidFill>
              </a:rPr>
              <a:t>Ship thrust: False</a:t>
            </a:r>
          </a:p>
          <a:p>
            <a:r>
              <a:rPr lang="en-GB" sz="2000" dirty="0" smtClean="0">
                <a:solidFill>
                  <a:schemeClr val="accent2"/>
                </a:solidFill>
              </a:rPr>
              <a:t>Ship steer step: 5</a:t>
            </a:r>
          </a:p>
          <a:p>
            <a:r>
              <a:rPr lang="en-GB" sz="2000" dirty="0" smtClean="0">
                <a:solidFill>
                  <a:schemeClr val="accent2"/>
                </a:solidFill>
              </a:rPr>
              <a:t>Ship speed: 3</a:t>
            </a:r>
          </a:p>
          <a:p>
            <a:r>
              <a:rPr lang="en-GB" sz="2000" dirty="0" smtClean="0">
                <a:solidFill>
                  <a:schemeClr val="accent2"/>
                </a:solidFill>
              </a:rPr>
              <a:t>Game gravity: 0.005</a:t>
            </a:r>
          </a:p>
          <a:p>
            <a:endParaRPr lang="en-GB" sz="2000" dirty="0">
              <a:solidFill>
                <a:schemeClr val="accent2"/>
              </a:solidFill>
            </a:endParaRPr>
          </a:p>
        </p:txBody>
      </p:sp>
      <p:pic>
        <p:nvPicPr>
          <p:cNvPr id="7"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6612" y="1096805"/>
            <a:ext cx="6138093" cy="4861671"/>
          </a:xfrm>
          <a:prstGeom prst="rect">
            <a:avLst/>
          </a:prstGeom>
        </p:spPr>
      </p:pic>
    </p:spTree>
    <p:extLst>
      <p:ext uri="{BB962C8B-B14F-4D97-AF65-F5344CB8AC3E}">
        <p14:creationId xmlns:p14="http://schemas.microsoft.com/office/powerpoint/2010/main" val="4185066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Analysing the qualitative data</a:t>
            </a:r>
            <a:endParaRPr lang="en-GB"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3550" y="1884880"/>
            <a:ext cx="5470984" cy="266240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8205" y="3440541"/>
            <a:ext cx="6330549" cy="3110806"/>
          </a:xfrm>
          <a:prstGeom prst="rect">
            <a:avLst/>
          </a:prstGeom>
        </p:spPr>
      </p:pic>
    </p:spTree>
    <p:extLst>
      <p:ext uri="{BB962C8B-B14F-4D97-AF65-F5344CB8AC3E}">
        <p14:creationId xmlns:p14="http://schemas.microsoft.com/office/powerpoint/2010/main" val="4123613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Analysing the qualitative data</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599" y="1754357"/>
            <a:ext cx="5920485" cy="296592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6359" y="3219750"/>
            <a:ext cx="5599609" cy="3630012"/>
          </a:xfrm>
          <a:prstGeom prst="rect">
            <a:avLst/>
          </a:prstGeom>
        </p:spPr>
      </p:pic>
    </p:spTree>
    <p:extLst>
      <p:ext uri="{BB962C8B-B14F-4D97-AF65-F5344CB8AC3E}">
        <p14:creationId xmlns:p14="http://schemas.microsoft.com/office/powerpoint/2010/main" val="146961439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98</TotalTime>
  <Words>755</Words>
  <Application>Microsoft Office PowerPoint</Application>
  <PresentationFormat>Widescreen</PresentationFormat>
  <Paragraphs>73</Paragraphs>
  <Slides>25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25</vt:i4>
      </vt:variant>
    </vt:vector>
  </HeadingPairs>
  <TitlesOfParts>
    <vt:vector size="27" baseType="lpstr">
      <vt:lpstr>Franklin Gothic Book</vt:lpstr>
      <vt:lpstr>Crop</vt:lpstr>
      <vt:lpstr>Game design hypothesis</vt:lpstr>
      <vt:lpstr>a Balanced game for AI Bots IS easier to play for human players than an unbalanced GAME Where One AI Bot outperforms the others</vt:lpstr>
      <vt:lpstr>a Balanced game for AI Bots IS HARDER to play for human players than an unbalanced GAME Where One AI Bot outperforms the others</vt:lpstr>
      <vt:lpstr>What are we considering as a balanced game?</vt:lpstr>
      <vt:lpstr>Generating two different games</vt:lpstr>
      <vt:lpstr>Game A</vt:lpstr>
      <vt:lpstr>Game B</vt:lpstr>
      <vt:lpstr>Analysing the qualitative data</vt:lpstr>
      <vt:lpstr>Analysing the qualitative data</vt:lpstr>
      <vt:lpstr>Analysing qualitative data</vt:lpstr>
      <vt:lpstr>Analysing the game data</vt:lpstr>
      <vt:lpstr>Analysing the game data</vt:lpstr>
      <vt:lpstr>Analysing the game data</vt:lpstr>
      <vt:lpstr>Analysing the game data</vt:lpstr>
      <vt:lpstr>Results</vt:lpstr>
      <vt:lpstr>Use Machine learning framework</vt:lpstr>
      <vt:lpstr>Framework choose: Random forests</vt:lpstr>
      <vt:lpstr>What do we want to predict based on the player’s record?</vt:lpstr>
      <vt:lpstr>Predict categories of the player</vt:lpstr>
      <vt:lpstr>Game A prediction result</vt:lpstr>
      <vt:lpstr>Game B prediction result</vt:lpstr>
      <vt:lpstr>Action Entropy distribution</vt:lpstr>
      <vt:lpstr>In player preference prediction:</vt:lpstr>
      <vt:lpstr>In difficulty prediction:</vt:lpstr>
      <vt:lpstr>Conclusions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design hypothesis</dc:title>
  <dc:creator>Trevino Caballero, Bernardo D</dc:creator>
  <cp:lastModifiedBy>Trevino Caballero, Bernardo D</cp:lastModifiedBy>
  <cp:revision>10</cp:revision>
  <dcterms:created xsi:type="dcterms:W3CDTF">2016-05-26T08:37:58Z</dcterms:created>
  <dcterms:modified xsi:type="dcterms:W3CDTF">2016-05-26T10:16:10Z</dcterms:modified>
</cp:coreProperties>
</file>