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iW8qWh6O6VPnmWqfbpLdGkUP5t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21991-010E-4B1B-AF0F-48C81FDDAE89}">
  <a:tblStyle styleId="{6AD21991-010E-4B1B-AF0F-48C81FDDAE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74"/>
  </p:normalViewPr>
  <p:slideViewPr>
    <p:cSldViewPr snapToGrid="0">
      <p:cViewPr>
        <p:scale>
          <a:sx n="40" d="100"/>
          <a:sy n="40" d="100"/>
        </p:scale>
        <p:origin x="1038" y="-2382"/>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notesMaster" Target="notesMasters/notesMaster1.xml"/><Relationship Id="rId10" Type="http://customschemas.google.com/relationships/presentationmetadata" Target="metadata"/><Relationship Id="rId4"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TEMPLATE DESIGN © 2008</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628523" y="14663264"/>
            <a:ext cx="8873100" cy="9007544"/>
          </a:xfrm>
          <a:prstGeom prst="rect">
            <a:avLst/>
          </a:prstGeom>
          <a:noFill/>
          <a:ln>
            <a:noFill/>
          </a:ln>
        </p:spPr>
        <p:txBody>
          <a:bodyPr spcFirstLastPara="1" wrap="square" lIns="406375" tIns="406375" rIns="406375" bIns="406375" anchor="t" anchorCtr="0">
            <a:spAutoFit/>
          </a:bodyPr>
          <a:lstStyle/>
          <a:p>
            <a:pPr lvl="0">
              <a:buSzPts val="2987"/>
            </a:pPr>
            <a:r>
              <a:rPr lang="en-US" sz="2800" dirty="0">
                <a:solidFill>
                  <a:schemeClr val="dk1"/>
                </a:solidFill>
              </a:rPr>
              <a:t>In conclusion, the model performance seems acceptable. </a:t>
            </a:r>
          </a:p>
          <a:p>
            <a:pPr lvl="0">
              <a:buSzPts val="2987"/>
            </a:pPr>
            <a:endParaRPr lang="en-US" sz="2800" dirty="0">
              <a:solidFill>
                <a:schemeClr val="dk1"/>
              </a:solidFill>
            </a:endParaRPr>
          </a:p>
          <a:p>
            <a:pPr lvl="0">
              <a:buSzPts val="2987"/>
            </a:pPr>
            <a:r>
              <a:rPr lang="en-US" sz="2800" dirty="0">
                <a:solidFill>
                  <a:schemeClr val="dk1"/>
                </a:solidFill>
              </a:rPr>
              <a:t>More data for the model to be examined may be gathered, allowing more training data variance to be analyzed and the </a:t>
            </a:r>
            <a:r>
              <a:rPr lang="en-US" sz="2800" dirty="0" err="1">
                <a:solidFill>
                  <a:schemeClr val="dk1"/>
                </a:solidFill>
              </a:rPr>
              <a:t>LibLinear</a:t>
            </a:r>
            <a:r>
              <a:rPr lang="en-US" sz="2800" dirty="0">
                <a:solidFill>
                  <a:schemeClr val="dk1"/>
                </a:solidFill>
              </a:rPr>
              <a:t> library result to converge with an 80:20 </a:t>
            </a:r>
            <a:r>
              <a:rPr lang="en-US" sz="2800" dirty="0" err="1">
                <a:solidFill>
                  <a:schemeClr val="dk1"/>
                </a:solidFill>
              </a:rPr>
              <a:t>train:test</a:t>
            </a:r>
            <a:r>
              <a:rPr lang="en-US" sz="2800" dirty="0">
                <a:solidFill>
                  <a:schemeClr val="dk1"/>
                </a:solidFill>
              </a:rPr>
              <a:t> split.</a:t>
            </a:r>
          </a:p>
          <a:p>
            <a:pPr lvl="0">
              <a:buSzPts val="2987"/>
            </a:pPr>
            <a:endParaRPr lang="en-US" sz="2800" dirty="0">
              <a:solidFill>
                <a:schemeClr val="dk1"/>
              </a:solidFill>
            </a:endParaRPr>
          </a:p>
          <a:p>
            <a:pPr lvl="0">
              <a:buSzPts val="2987"/>
            </a:pPr>
            <a:r>
              <a:rPr lang="en-US" sz="2800" dirty="0">
                <a:solidFill>
                  <a:schemeClr val="dk1"/>
                </a:solidFill>
              </a:rPr>
              <a:t>With a sufficient amount of data on each fold, the cross-validation iteration could also be raised.</a:t>
            </a:r>
          </a:p>
          <a:p>
            <a:pPr lvl="0">
              <a:buSzPts val="2987"/>
            </a:pPr>
            <a:endParaRPr lang="en-US" sz="2800" dirty="0">
              <a:solidFill>
                <a:schemeClr val="dk1"/>
              </a:solidFill>
            </a:endParaRPr>
          </a:p>
          <a:p>
            <a:pPr lvl="0">
              <a:buSzPts val="2987"/>
            </a:pPr>
            <a:r>
              <a:rPr lang="en-US" sz="2800" dirty="0">
                <a:solidFill>
                  <a:schemeClr val="dk1"/>
                </a:solidFill>
              </a:rPr>
              <a:t>If given more time, I will focus on improving the true stroke accuracy. It is better to falsely predict a non-stroke indication as true stroke rather than the opposite.</a:t>
            </a:r>
          </a:p>
          <a:p>
            <a:pPr lvl="0">
              <a:buSzPts val="2987"/>
            </a:pPr>
            <a:endParaRPr lang="en-US" sz="2800" dirty="0">
              <a:solidFill>
                <a:schemeClr val="dk1"/>
              </a:solidFill>
            </a:endParaRPr>
          </a:p>
          <a:p>
            <a:pPr lvl="0">
              <a:buSzPts val="2987"/>
            </a:pPr>
            <a:r>
              <a:rPr lang="en-US" sz="2800" dirty="0">
                <a:solidFill>
                  <a:schemeClr val="dk1"/>
                </a:solidFill>
              </a:rPr>
              <a:t>Future To-Do List :</a:t>
            </a:r>
          </a:p>
          <a:p>
            <a:pPr lvl="0">
              <a:buSzPts val="2987"/>
            </a:pPr>
            <a:r>
              <a:rPr lang="en-US" sz="2800" dirty="0">
                <a:solidFill>
                  <a:schemeClr val="dk1"/>
                </a:solidFill>
              </a:rPr>
              <a:t>1.Obtained more data</a:t>
            </a:r>
          </a:p>
          <a:p>
            <a:pPr lvl="0">
              <a:buSzPts val="2987"/>
            </a:pPr>
            <a:r>
              <a:rPr lang="en-US" sz="2800" dirty="0">
                <a:solidFill>
                  <a:schemeClr val="dk1"/>
                </a:solidFill>
              </a:rPr>
              <a:t>2.Find better data transformation</a:t>
            </a:r>
          </a:p>
        </p:txBody>
      </p:sp>
      <p:sp>
        <p:nvSpPr>
          <p:cNvPr id="152" name="Google Shape;152;p1"/>
          <p:cNvSpPr txBox="1"/>
          <p:nvPr/>
        </p:nvSpPr>
        <p:spPr>
          <a:xfrm>
            <a:off x="33628499" y="25629026"/>
            <a:ext cx="8873100" cy="3344455"/>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r>
              <a:rPr lang="en-US" sz="2000" b="0" i="0" u="none" strike="noStrike" cap="none" dirty="0">
                <a:solidFill>
                  <a:schemeClr val="dk1"/>
                </a:solidFill>
                <a:latin typeface="Arial"/>
                <a:ea typeface="Arial"/>
                <a:cs typeface="Arial"/>
                <a:sym typeface="Arial"/>
              </a:rPr>
              <a:t>[1] Hale, Jeff ; “Scale, Standardize, or Normalize with Scikit-Learn” in Towards Data </a:t>
            </a:r>
            <a:r>
              <a:rPr lang="en-US" sz="2000" b="0" i="0" u="none" strike="noStrike" cap="none" dirty="0" err="1">
                <a:solidFill>
                  <a:schemeClr val="dk1"/>
                </a:solidFill>
                <a:latin typeface="Arial"/>
                <a:ea typeface="Arial"/>
                <a:cs typeface="Arial"/>
                <a:sym typeface="Arial"/>
              </a:rPr>
              <a:t>Sicence</a:t>
            </a:r>
            <a:r>
              <a:rPr lang="en-US" sz="2000" b="0" i="0" u="none" strike="noStrike" cap="none" dirty="0">
                <a:solidFill>
                  <a:schemeClr val="dk1"/>
                </a:solidFill>
                <a:latin typeface="Arial"/>
                <a:ea typeface="Arial"/>
                <a:cs typeface="Arial"/>
                <a:sym typeface="Arial"/>
              </a:rPr>
              <a:t>, 2019. </a:t>
            </a:r>
          </a:p>
          <a:p>
            <a:pPr marL="0" marR="0" lvl="0" indent="0" algn="l" rtl="0">
              <a:lnSpc>
                <a:spcPct val="100000"/>
              </a:lnSpc>
              <a:spcBef>
                <a:spcPts val="0"/>
              </a:spcBef>
              <a:spcAft>
                <a:spcPts val="0"/>
              </a:spcAft>
              <a:buClr>
                <a:srgbClr val="000000"/>
              </a:buClr>
              <a:buSzPts val="2987"/>
              <a:buFont typeface="Arial"/>
              <a:buNone/>
            </a:pPr>
            <a:endParaRPr lang="en-US" sz="2000" b="0" i="0" u="none" strike="noStrike" cap="none" dirty="0">
              <a:solidFill>
                <a:schemeClr val="dk1"/>
              </a:solidFill>
              <a:latin typeface="Arial"/>
              <a:ea typeface="Arial"/>
              <a:cs typeface="Arial"/>
              <a:sym typeface="Arial"/>
            </a:endParaRPr>
          </a:p>
          <a:p>
            <a:pPr>
              <a:buSzPts val="2987"/>
            </a:pPr>
            <a:r>
              <a:rPr lang="en-US" sz="2000" dirty="0">
                <a:solidFill>
                  <a:schemeClr val="dk1"/>
                </a:solidFill>
              </a:rPr>
              <a:t>[2] Pandas Documentation; “</a:t>
            </a:r>
            <a:r>
              <a:rPr lang="en-US" sz="2000" dirty="0" err="1">
                <a:solidFill>
                  <a:schemeClr val="dk1"/>
                </a:solidFill>
              </a:rPr>
              <a:t>pandas.DataFrame.replace</a:t>
            </a:r>
            <a:r>
              <a:rPr lang="en-US" sz="2000" dirty="0">
                <a:solidFill>
                  <a:schemeClr val="dk1"/>
                </a:solidFill>
              </a:rPr>
              <a:t>”</a:t>
            </a:r>
          </a:p>
          <a:p>
            <a:pPr>
              <a:buSzPts val="2987"/>
            </a:pPr>
            <a:endParaRPr lang="en-US" sz="2000" b="0" i="0" u="none" strike="noStrike" cap="none" dirty="0">
              <a:solidFill>
                <a:schemeClr val="dk1"/>
              </a:solidFill>
              <a:latin typeface="Arial"/>
              <a:ea typeface="Arial"/>
              <a:cs typeface="Arial"/>
              <a:sym typeface="Arial"/>
            </a:endParaRPr>
          </a:p>
          <a:p>
            <a:pPr>
              <a:buSzPts val="2987"/>
            </a:pPr>
            <a:r>
              <a:rPr lang="en-US" sz="2000" dirty="0">
                <a:solidFill>
                  <a:schemeClr val="dk1"/>
                </a:solidFill>
              </a:rPr>
              <a:t>[3] </a:t>
            </a:r>
            <a:r>
              <a:rPr lang="en-US" sz="2000" dirty="0" err="1">
                <a:effectLst/>
              </a:rPr>
              <a:t>Fedesoriano</a:t>
            </a:r>
            <a:r>
              <a:rPr lang="en-US" sz="2000" dirty="0">
                <a:effectLst/>
              </a:rPr>
              <a:t>. “Stroke Prediction Dataset.” </a:t>
            </a:r>
            <a:r>
              <a:rPr lang="en-US" sz="2000" i="1" dirty="0">
                <a:effectLst/>
              </a:rPr>
              <a:t>Kaggle</a:t>
            </a:r>
            <a:r>
              <a:rPr lang="en-US" sz="2000" dirty="0">
                <a:effectLst/>
              </a:rPr>
              <a:t>, 26 Jan. 2021, https://www.kaggle.com/datasets/fedesoriano/stroke-prediction-dataset. </a:t>
            </a:r>
            <a:endParaRPr lang="en-US" sz="1800" dirty="0">
              <a:effectLst/>
            </a:endParaRPr>
          </a:p>
          <a:p>
            <a:pPr>
              <a:buSzPts val="2987"/>
            </a:pPr>
            <a:endParaRPr lang="en-US" sz="2400" b="0" i="0" u="none" strike="noStrike" cap="none" dirty="0">
              <a:solidFill>
                <a:schemeClr val="dk1"/>
              </a:solidFill>
              <a:latin typeface="Arial"/>
              <a:ea typeface="Arial"/>
              <a:cs typeface="Arial"/>
              <a:sym typeface="Arial"/>
            </a:endParaRPr>
          </a:p>
        </p:txBody>
      </p:sp>
      <p:sp>
        <p:nvSpPr>
          <p:cNvPr id="153" name="Google Shape;153;p1"/>
          <p:cNvSpPr/>
          <p:nvPr/>
        </p:nvSpPr>
        <p:spPr>
          <a:xfrm>
            <a:off x="11510433" y="674666"/>
            <a:ext cx="20747568" cy="2741031"/>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7680"/>
              <a:buFont typeface="Arial"/>
              <a:buNone/>
            </a:pPr>
            <a:r>
              <a:rPr lang="en-US" sz="7680" b="1" i="0" u="none" strike="noStrike" cap="none" dirty="0">
                <a:solidFill>
                  <a:srgbClr val="FFFFFF"/>
                </a:solidFill>
                <a:latin typeface="Arial"/>
                <a:ea typeface="Arial"/>
                <a:cs typeface="Arial"/>
                <a:sym typeface="Arial"/>
              </a:rPr>
              <a:t>Final Project: </a:t>
            </a:r>
            <a:r>
              <a:rPr lang="en-US" sz="7680" b="1" dirty="0">
                <a:solidFill>
                  <a:srgbClr val="FFFFFF"/>
                </a:solidFill>
              </a:rPr>
              <a:t>Project title</a:t>
            </a:r>
            <a:endParaRPr sz="1400" b="0" i="0" u="none" strike="noStrike" cap="none"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4800"/>
              <a:buFont typeface="Arial"/>
              <a:buNone/>
            </a:pPr>
            <a:r>
              <a:rPr lang="en-US" sz="4800" b="1" dirty="0">
                <a:solidFill>
                  <a:srgbClr val="FFFFFF"/>
                </a:solidFill>
              </a:rPr>
              <a:t>Course: Introduction to AI (CS156)</a:t>
            </a:r>
            <a:endParaRPr sz="4800" b="1" dirty="0">
              <a:solidFill>
                <a:srgbClr val="FFFFFF"/>
              </a:solidFil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FFFFFF"/>
                </a:solidFill>
                <a:latin typeface="Arial"/>
                <a:ea typeface="Arial"/>
                <a:cs typeface="Arial"/>
                <a:sym typeface="Arial"/>
              </a:rPr>
              <a:t>Course Instructor: </a:t>
            </a:r>
            <a:r>
              <a:rPr lang="en-US" sz="4800" b="1" dirty="0" err="1">
                <a:solidFill>
                  <a:srgbClr val="FFFFFF"/>
                </a:solidFill>
              </a:rPr>
              <a:t>Yulia</a:t>
            </a:r>
            <a:r>
              <a:rPr lang="en-US" sz="4800" b="1" dirty="0">
                <a:solidFill>
                  <a:srgbClr val="FFFFFF"/>
                </a:solidFill>
              </a:rPr>
              <a:t> Newton, Ph.D.</a:t>
            </a:r>
            <a:endParaRPr sz="1400" b="0" i="0" u="none" strike="noStrike" cap="none" dirty="0">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Introduction/Background</a:t>
            </a:r>
            <a:endParaRPr sz="1400" b="0" i="0" u="none" strike="noStrike" cap="none">
              <a:solidFill>
                <a:srgbClr val="000000"/>
              </a:solidFill>
              <a:latin typeface="Arial"/>
              <a:ea typeface="Arial"/>
              <a:cs typeface="Arial"/>
              <a:sym typeface="Arial"/>
            </a:endParaRPr>
          </a:p>
        </p:txBody>
      </p:sp>
      <p:sp>
        <p:nvSpPr>
          <p:cNvPr id="155" name="Google Shape;155;p1"/>
          <p:cNvSpPr txBox="1"/>
          <p:nvPr/>
        </p:nvSpPr>
        <p:spPr>
          <a:xfrm>
            <a:off x="1378375" y="6485925"/>
            <a:ext cx="8873100" cy="11900643"/>
          </a:xfrm>
          <a:prstGeom prst="rect">
            <a:avLst/>
          </a:prstGeom>
          <a:noFill/>
          <a:ln>
            <a:noFill/>
          </a:ln>
        </p:spPr>
        <p:txBody>
          <a:bodyPr spcFirstLastPara="1" wrap="square" lIns="406375" tIns="406375" rIns="406375" bIns="406375" anchor="t" anchorCtr="0">
            <a:spAutoFit/>
          </a:bodyPr>
          <a:lstStyle/>
          <a:p>
            <a:pPr lvl="0">
              <a:buSzPts val="1280"/>
            </a:pPr>
            <a:r>
              <a:rPr lang="en-US" sz="3000" dirty="0"/>
              <a:t>Stroke is a condition in which the arteries leading to and inside the brain get blocked. It is the fifth largest cause of death and a major source of disability. When a blood vessel carrying oxygen and nutrients to the brain is either blocked by a clot or breaks, a stroke occurs (or ruptures). </a:t>
            </a:r>
          </a:p>
          <a:p>
            <a:pPr lvl="0">
              <a:buSzPts val="1280"/>
            </a:pPr>
            <a:endParaRPr lang="en-US" sz="3000" dirty="0"/>
          </a:p>
          <a:p>
            <a:pPr lvl="0">
              <a:buSzPts val="1280"/>
            </a:pPr>
            <a:r>
              <a:rPr lang="en-US" sz="3000" dirty="0"/>
              <a:t>There have been other previous solutions to prevent it such as quit smoking, limit alcohol use, keep a moderate weight, and get regular checkups People who suffer from this disease and company who work in medical field want to predict, prevent, and improve the accuracy that leads to the disease by using the help of AI. </a:t>
            </a:r>
          </a:p>
          <a:p>
            <a:pPr lvl="0">
              <a:buSzPts val="1280"/>
            </a:pPr>
            <a:endParaRPr lang="en-US" sz="3000" dirty="0"/>
          </a:p>
          <a:p>
            <a:pPr lvl="0">
              <a:buSzPts val="1280"/>
            </a:pPr>
            <a:r>
              <a:rPr lang="en-US" sz="3000" dirty="0"/>
              <a:t>One of the ways for AI to help would be to test the correspondents in lab with the equipment needed. After receiving the data from the machine, it will be inputted and let the AI predict it. </a:t>
            </a:r>
          </a:p>
          <a:p>
            <a:pPr lvl="0">
              <a:buSzPts val="1280"/>
            </a:pPr>
            <a:endParaRPr lang="en-US" sz="3000" dirty="0"/>
          </a:p>
          <a:p>
            <a:pPr lvl="0">
              <a:buSzPts val="1280"/>
            </a:pPr>
            <a:r>
              <a:rPr lang="en-US" sz="3000" dirty="0"/>
              <a:t>I agree with this approach as we need many data to get the high accuracy result.</a:t>
            </a:r>
            <a:endParaRPr lang="en-US" sz="3000" b="0" i="0" u="none" strike="noStrike" cap="none" dirty="0">
              <a:solidFill>
                <a:schemeClr val="dk1"/>
              </a:solidFill>
              <a:latin typeface="Arial"/>
              <a:ea typeface="Arial"/>
              <a:cs typeface="Arial"/>
              <a:sym typeface="Arial"/>
            </a:endParaRPr>
          </a:p>
        </p:txBody>
      </p:sp>
      <p:sp>
        <p:nvSpPr>
          <p:cNvPr id="156" name="Google Shape;156;p1"/>
          <p:cNvSpPr txBox="1"/>
          <p:nvPr/>
        </p:nvSpPr>
        <p:spPr>
          <a:xfrm>
            <a:off x="698501" y="19756039"/>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a:solidFill>
                  <a:srgbClr val="F8F8F8"/>
                </a:solidFill>
              </a:rPr>
              <a:t>Dataset description</a:t>
            </a:r>
            <a:endParaRPr sz="1400" b="0" i="0" u="none" strike="noStrike" cap="non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Analysis and Results</a:t>
            </a:r>
            <a:endParaRPr sz="1400" b="0" i="0" u="none" strike="noStrike" cap="none">
              <a:solidFill>
                <a:srgbClr val="000000"/>
              </a:solidFill>
              <a:latin typeface="Arial"/>
              <a:ea typeface="Arial"/>
              <a:cs typeface="Arial"/>
              <a:sym typeface="Arial"/>
            </a:endParaRPr>
          </a:p>
        </p:txBody>
      </p:sp>
      <p:sp>
        <p:nvSpPr>
          <p:cNvPr id="158" name="Google Shape;158;p1"/>
          <p:cNvSpPr txBox="1"/>
          <p:nvPr/>
        </p:nvSpPr>
        <p:spPr>
          <a:xfrm>
            <a:off x="33093475" y="14082040"/>
            <a:ext cx="99759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Summary/Conclusions</a:t>
            </a:r>
            <a:endParaRPr sz="1400" b="0" i="0" u="none" strike="noStrike" cap="none">
              <a:solidFill>
                <a:srgbClr val="000000"/>
              </a:solidFill>
              <a:latin typeface="Arial"/>
              <a:ea typeface="Arial"/>
              <a:cs typeface="Arial"/>
              <a:sym typeface="Arial"/>
            </a:endParaRPr>
          </a:p>
        </p:txBody>
      </p:sp>
      <p:sp>
        <p:nvSpPr>
          <p:cNvPr id="159" name="Google Shape;159;p1"/>
          <p:cNvSpPr txBox="1"/>
          <p:nvPr/>
        </p:nvSpPr>
        <p:spPr>
          <a:xfrm>
            <a:off x="33077099" y="25019393"/>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Key References</a:t>
            </a:r>
            <a:endParaRPr sz="1400" b="0" i="0" u="none" strike="noStrike" cap="none">
              <a:solidFill>
                <a:srgbClr val="000000"/>
              </a:solidFill>
              <a:latin typeface="Arial"/>
              <a:ea typeface="Arial"/>
              <a:cs typeface="Arial"/>
              <a:sym typeface="Arial"/>
            </a:endParaRPr>
          </a:p>
        </p:txBody>
      </p:sp>
      <p:sp>
        <p:nvSpPr>
          <p:cNvPr id="160" name="Google Shape;160;p1"/>
          <p:cNvSpPr txBox="1"/>
          <p:nvPr/>
        </p:nvSpPr>
        <p:spPr>
          <a:xfrm>
            <a:off x="33077150" y="28686574"/>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dirty="0">
                <a:solidFill>
                  <a:srgbClr val="F8F8F8"/>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p:txBody>
      </p:sp>
      <p:sp>
        <p:nvSpPr>
          <p:cNvPr id="162" name="Google Shape;162;p1"/>
          <p:cNvSpPr txBox="1"/>
          <p:nvPr/>
        </p:nvSpPr>
        <p:spPr>
          <a:xfrm>
            <a:off x="773400" y="20286647"/>
            <a:ext cx="9817099" cy="10515649"/>
          </a:xfrm>
          <a:prstGeom prst="rect">
            <a:avLst/>
          </a:prstGeom>
          <a:noFill/>
          <a:ln>
            <a:noFill/>
          </a:ln>
        </p:spPr>
        <p:txBody>
          <a:bodyPr spcFirstLastPara="1" wrap="square" lIns="406375" tIns="406375" rIns="406375" bIns="406375" anchor="t" anchorCtr="0">
            <a:spAutoFit/>
          </a:bodyPr>
          <a:lstStyle/>
          <a:p>
            <a:pPr lvl="0"/>
            <a:r>
              <a:rPr lang="en-US" sz="2000" b="1" dirty="0"/>
              <a:t>Independent Variables (11 Total) :</a:t>
            </a:r>
            <a:r>
              <a:rPr lang="en-US" sz="2000" dirty="0"/>
              <a:t> </a:t>
            </a:r>
          </a:p>
          <a:p>
            <a:pPr lvl="0"/>
            <a:endParaRPr lang="en-US" sz="2000" dirty="0"/>
          </a:p>
          <a:p>
            <a:pPr>
              <a:lnSpc>
                <a:spcPct val="150000"/>
              </a:lnSpc>
            </a:pPr>
            <a:r>
              <a:rPr lang="en-US" sz="2000" dirty="0"/>
              <a:t>Id = unique identifier of correspondent (Numeric)</a:t>
            </a:r>
          </a:p>
          <a:p>
            <a:pPr>
              <a:lnSpc>
                <a:spcPct val="150000"/>
              </a:lnSpc>
            </a:pPr>
            <a:r>
              <a:rPr lang="en-US" sz="2000" dirty="0"/>
              <a:t>Gender = sex of correspondent (Categorical) </a:t>
            </a:r>
          </a:p>
          <a:p>
            <a:pPr>
              <a:lnSpc>
                <a:spcPct val="150000"/>
              </a:lnSpc>
            </a:pPr>
            <a:r>
              <a:rPr lang="en-US" sz="2000" dirty="0"/>
              <a:t>Age = Age of correspondent (Numeric) </a:t>
            </a:r>
          </a:p>
          <a:p>
            <a:pPr>
              <a:lnSpc>
                <a:spcPct val="150000"/>
              </a:lnSpc>
            </a:pPr>
            <a:r>
              <a:rPr lang="en-US" sz="2000" dirty="0"/>
              <a:t>Hypertension = Hypertension of correspondent (Numeric) </a:t>
            </a:r>
          </a:p>
          <a:p>
            <a:pPr>
              <a:lnSpc>
                <a:spcPct val="150000"/>
              </a:lnSpc>
            </a:pPr>
            <a:r>
              <a:rPr lang="en-US" sz="2000" dirty="0" err="1"/>
              <a:t>Heart_disease</a:t>
            </a:r>
            <a:r>
              <a:rPr lang="en-US" sz="2000" dirty="0"/>
              <a:t> = Heart disease of correspondent (Numeric) </a:t>
            </a:r>
          </a:p>
          <a:p>
            <a:pPr>
              <a:lnSpc>
                <a:spcPct val="150000"/>
              </a:lnSpc>
            </a:pPr>
            <a:r>
              <a:rPr lang="en-US" sz="2000" dirty="0" err="1"/>
              <a:t>Ever_married</a:t>
            </a:r>
            <a:r>
              <a:rPr lang="en-US" sz="2000" dirty="0"/>
              <a:t> = Marital status of correspondent (Categorical) </a:t>
            </a:r>
          </a:p>
          <a:p>
            <a:pPr>
              <a:lnSpc>
                <a:spcPct val="150000"/>
              </a:lnSpc>
            </a:pPr>
            <a:r>
              <a:rPr lang="en-US" sz="2000" dirty="0" err="1"/>
              <a:t>Work_type</a:t>
            </a:r>
            <a:r>
              <a:rPr lang="en-US" sz="2000" dirty="0"/>
              <a:t> = Work type of correspondent (Categorical) </a:t>
            </a:r>
          </a:p>
          <a:p>
            <a:pPr>
              <a:lnSpc>
                <a:spcPct val="150000"/>
              </a:lnSpc>
            </a:pPr>
            <a:r>
              <a:rPr lang="en-US" sz="2000" dirty="0" err="1"/>
              <a:t>Residence_type</a:t>
            </a:r>
            <a:r>
              <a:rPr lang="en-US" sz="2000" dirty="0"/>
              <a:t> = Residence type of correspondent (Categorical) </a:t>
            </a:r>
            <a:r>
              <a:rPr lang="en-US" sz="2000" dirty="0" err="1"/>
              <a:t>Avg_glucose_level</a:t>
            </a:r>
            <a:r>
              <a:rPr lang="en-US" sz="2000" dirty="0"/>
              <a:t> = Average glucose level in blood (Numeric) </a:t>
            </a:r>
          </a:p>
          <a:p>
            <a:pPr>
              <a:lnSpc>
                <a:spcPct val="150000"/>
              </a:lnSpc>
            </a:pPr>
            <a:r>
              <a:rPr lang="en-US" sz="2000" dirty="0" err="1"/>
              <a:t>Bmi</a:t>
            </a:r>
            <a:r>
              <a:rPr lang="en-US" sz="2000" dirty="0"/>
              <a:t> = Body mass index (Numeric) </a:t>
            </a:r>
          </a:p>
          <a:p>
            <a:pPr>
              <a:lnSpc>
                <a:spcPct val="150000"/>
              </a:lnSpc>
            </a:pPr>
            <a:r>
              <a:rPr lang="en-US" sz="2000" dirty="0" err="1"/>
              <a:t>Smoking_status</a:t>
            </a:r>
            <a:r>
              <a:rPr lang="en-US" sz="2000" dirty="0"/>
              <a:t> = smoking status of correspondent (Categorical) </a:t>
            </a:r>
            <a:endParaRPr lang="en-US" sz="2000"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sz="2000" dirty="0">
              <a:solidFill>
                <a:schemeClr val="dk1"/>
              </a:solidFill>
            </a:endParaRPr>
          </a:p>
          <a:p>
            <a:pPr lvl="0"/>
            <a:r>
              <a:rPr lang="en-US" sz="2000" b="1" dirty="0"/>
              <a:t>Dependent Variable (1 Total) : </a:t>
            </a:r>
          </a:p>
          <a:p>
            <a:pPr lvl="0"/>
            <a:endParaRPr lang="en-US" sz="2000" dirty="0"/>
          </a:p>
          <a:p>
            <a:r>
              <a:rPr lang="en-US" sz="2000" dirty="0"/>
              <a:t>stroke 	= The prediction of the Stroke (Binary Categorical)</a:t>
            </a:r>
          </a:p>
          <a:p>
            <a:endParaRPr lang="en-US" sz="2000" dirty="0"/>
          </a:p>
          <a:p>
            <a:r>
              <a:rPr lang="en-US" sz="2000" dirty="0"/>
              <a:t>The dependent variable is a proxy that is aimed to predicted. Based on variable, this is a classification problem. The number of classes is 2.</a:t>
            </a:r>
          </a:p>
          <a:p>
            <a:pPr marL="0" marR="0" lvl="0" indent="0" algn="l" rtl="0">
              <a:lnSpc>
                <a:spcPct val="100000"/>
              </a:lnSpc>
              <a:spcBef>
                <a:spcPts val="0"/>
              </a:spcBef>
              <a:spcAft>
                <a:spcPts val="0"/>
              </a:spcAft>
              <a:buClr>
                <a:srgbClr val="000000"/>
              </a:buClr>
              <a:buSzPts val="2987"/>
              <a:buFont typeface="Arial"/>
              <a:buNone/>
            </a:pPr>
            <a:endParaRPr lang="en-US" sz="2000"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lang="en-US" sz="2000" dirty="0">
              <a:solidFill>
                <a:schemeClr val="dk1"/>
              </a:solidFill>
            </a:endParaRPr>
          </a:p>
          <a:p>
            <a:pPr lvl="0">
              <a:buSzPts val="2987"/>
            </a:pPr>
            <a:r>
              <a:rPr lang="en-US" sz="2000" b="1" dirty="0">
                <a:solidFill>
                  <a:schemeClr val="dk1"/>
                </a:solidFill>
              </a:rPr>
              <a:t>Data Split :</a:t>
            </a:r>
          </a:p>
          <a:p>
            <a:pPr lvl="0">
              <a:buSzPts val="2987"/>
            </a:pPr>
            <a:r>
              <a:rPr lang="en-US" sz="2000" dirty="0">
                <a:solidFill>
                  <a:schemeClr val="dk1"/>
                </a:solidFill>
              </a:rPr>
              <a:t>The data split is using the cross-validation approach, with train : test split of 75:25. The split is also stratified so that the data can be distributed more equally for this kind of health prediction.</a:t>
            </a:r>
          </a:p>
        </p:txBody>
      </p:sp>
      <p:sp>
        <p:nvSpPr>
          <p:cNvPr id="163" name="Google Shape;163;p1"/>
          <p:cNvSpPr txBox="1"/>
          <p:nvPr/>
        </p:nvSpPr>
        <p:spPr>
          <a:xfrm>
            <a:off x="12130250" y="6557126"/>
            <a:ext cx="8873100" cy="4967720"/>
          </a:xfrm>
          <a:prstGeom prst="rect">
            <a:avLst/>
          </a:prstGeom>
          <a:noFill/>
          <a:ln>
            <a:noFill/>
          </a:ln>
        </p:spPr>
        <p:txBody>
          <a:bodyPr spcFirstLastPara="1" wrap="square" lIns="406375" tIns="406375" rIns="406375" bIns="406375" anchor="t" anchorCtr="0">
            <a:sp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Algorithm</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lang="en-US" sz="2987" b="0" i="0" u="none" strike="noStrike" cap="none" dirty="0">
              <a:solidFill>
                <a:schemeClr val="dk1"/>
              </a:solidFill>
              <a:latin typeface="Arial"/>
              <a:ea typeface="Arial"/>
              <a:cs typeface="Arial"/>
              <a:sym typeface="Arial"/>
            </a:endParaRPr>
          </a:p>
          <a:p>
            <a:pPr lvl="0">
              <a:buSzPts val="2987"/>
            </a:pPr>
            <a:r>
              <a:rPr lang="en-US" sz="2500" dirty="0">
                <a:solidFill>
                  <a:schemeClr val="dk1"/>
                </a:solidFill>
              </a:rPr>
              <a:t>The Machine Learning algorithm used for this project is the Linear Support Vector Machine. This is the best fit for this project, as it is a supervised ML, and the goal is to solve binary classification problems. The program takes data and the result and learns from it to decide whether it is an indication </a:t>
            </a:r>
            <a:r>
              <a:rPr lang="en-US" sz="2500">
                <a:solidFill>
                  <a:schemeClr val="dk1"/>
                </a:solidFill>
              </a:rPr>
              <a:t>of stroke </a:t>
            </a:r>
            <a:r>
              <a:rPr lang="en-US" sz="2500" dirty="0">
                <a:solidFill>
                  <a:schemeClr val="dk1"/>
                </a:solidFill>
              </a:rPr>
              <a:t>or not.</a:t>
            </a:r>
            <a:endParaRPr lang="en-US" sz="2987" dirty="0">
              <a:solidFill>
                <a:schemeClr val="dk1"/>
              </a:solidFill>
            </a:endParaRPr>
          </a:p>
          <a:p>
            <a:pPr marL="0" lvl="0" indent="0" algn="l" rtl="0">
              <a:spcBef>
                <a:spcPts val="0"/>
              </a:spcBef>
              <a:spcAft>
                <a:spcPts val="0"/>
              </a:spcAft>
              <a:buClr>
                <a:schemeClr val="dk1"/>
              </a:buClr>
              <a:buSzPts val="2987"/>
              <a:buFont typeface="Arial"/>
              <a:buNone/>
            </a:pPr>
            <a:endParaRPr sz="2987" dirty="0">
              <a:solidFill>
                <a:schemeClr val="dk1"/>
              </a:solidFill>
            </a:endParaRPr>
          </a:p>
          <a:p>
            <a:pPr marL="0" lvl="0" indent="0" algn="l" rtl="0">
              <a:spcBef>
                <a:spcPts val="0"/>
              </a:spcBef>
              <a:spcAft>
                <a:spcPts val="0"/>
              </a:spcAft>
              <a:buClr>
                <a:schemeClr val="dk1"/>
              </a:buClr>
              <a:buSzPts val="2987"/>
              <a:buFont typeface="Arial"/>
              <a:buNone/>
            </a:pPr>
            <a:endParaRPr sz="2987" dirty="0">
              <a:solidFill>
                <a:schemeClr val="dk1"/>
              </a:solidFill>
            </a:endParaRPr>
          </a:p>
        </p:txBody>
      </p:sp>
      <p:sp>
        <p:nvSpPr>
          <p:cNvPr id="164" name="Google Shape;164;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12056516" y="20538355"/>
            <a:ext cx="8839200" cy="9745513"/>
          </a:xfrm>
          <a:prstGeom prst="rect">
            <a:avLst/>
          </a:prstGeom>
          <a:noFill/>
          <a:ln>
            <a:noFill/>
          </a:ln>
        </p:spPr>
        <p:txBody>
          <a:bodyPr spcFirstLastPara="1" wrap="square" lIns="91425" tIns="45700" rIns="91425" bIns="45700" anchor="t" anchorCtr="0">
            <a:spAutoFit/>
          </a:bodyPr>
          <a:lstStyle/>
          <a:p>
            <a:pPr marL="406389" marR="0" lvl="2" indent="0" algn="l" rtl="0">
              <a:lnSpc>
                <a:spcPct val="100000"/>
              </a:lnSpc>
              <a:spcBef>
                <a:spcPts val="0"/>
              </a:spcBef>
              <a:spcAft>
                <a:spcPts val="0"/>
              </a:spcAft>
              <a:buClr>
                <a:srgbClr val="000000"/>
              </a:buClr>
              <a:buSzPts val="2987"/>
              <a:buFont typeface="Arial"/>
              <a:buNone/>
            </a:pPr>
            <a:r>
              <a:rPr lang="en-US" sz="2987" b="1" dirty="0">
                <a:solidFill>
                  <a:schemeClr val="dk1"/>
                </a:solidFill>
              </a:rPr>
              <a:t>Application to the project</a:t>
            </a:r>
          </a:p>
          <a:p>
            <a:pPr marL="406389" marR="0" lvl="2" indent="0" algn="l" rtl="0">
              <a:lnSpc>
                <a:spcPct val="100000"/>
              </a:lnSpc>
              <a:spcBef>
                <a:spcPts val="0"/>
              </a:spcBef>
              <a:spcAft>
                <a:spcPts val="0"/>
              </a:spcAft>
              <a:buClr>
                <a:srgbClr val="000000"/>
              </a:buClr>
              <a:buSzPts val="2987"/>
              <a:buFont typeface="Arial"/>
              <a:buNone/>
            </a:pPr>
            <a:endParaRPr lang="en-US" sz="2987" b="1" i="0" u="none" strike="noStrike" cap="none" dirty="0">
              <a:solidFill>
                <a:schemeClr val="dk1"/>
              </a:solidFill>
              <a:latin typeface="Arial"/>
              <a:ea typeface="Arial"/>
              <a:cs typeface="Arial"/>
              <a:sym typeface="Arial"/>
            </a:endParaRPr>
          </a:p>
          <a:p>
            <a:pPr marL="406389" lvl="2">
              <a:buSzPts val="2987"/>
            </a:pPr>
            <a:r>
              <a:rPr lang="en-US" sz="2987" dirty="0">
                <a:solidFill>
                  <a:schemeClr val="dk1"/>
                </a:solidFill>
              </a:rPr>
              <a:t>Before the algorithm was applied, there was some transformation to the data. </a:t>
            </a:r>
          </a:p>
          <a:p>
            <a:pPr marL="406389" lvl="2">
              <a:buSzPts val="2987"/>
            </a:pPr>
            <a:endParaRPr lang="en-US" sz="2987" dirty="0">
              <a:solidFill>
                <a:schemeClr val="dk1"/>
              </a:solidFill>
            </a:endParaRPr>
          </a:p>
          <a:p>
            <a:pPr marL="406389" lvl="2">
              <a:buSzPts val="2987"/>
            </a:pPr>
            <a:r>
              <a:rPr lang="en-US" sz="2987" dirty="0">
                <a:solidFill>
                  <a:schemeClr val="dk1"/>
                </a:solidFill>
              </a:rPr>
              <a:t>First, strings category data such as Gender, </a:t>
            </a:r>
            <a:r>
              <a:rPr lang="en-US" sz="2987" dirty="0" err="1">
                <a:solidFill>
                  <a:schemeClr val="dk1"/>
                </a:solidFill>
              </a:rPr>
              <a:t>Ever_married</a:t>
            </a:r>
            <a:r>
              <a:rPr lang="en-US" sz="2987" dirty="0">
                <a:solidFill>
                  <a:schemeClr val="dk1"/>
                </a:solidFill>
              </a:rPr>
              <a:t>, </a:t>
            </a:r>
            <a:r>
              <a:rPr lang="en-US" sz="2987" dirty="0" err="1">
                <a:solidFill>
                  <a:schemeClr val="dk1"/>
                </a:solidFill>
              </a:rPr>
              <a:t>Work_type</a:t>
            </a:r>
            <a:r>
              <a:rPr lang="en-US" sz="2987" dirty="0">
                <a:solidFill>
                  <a:schemeClr val="dk1"/>
                </a:solidFill>
              </a:rPr>
              <a:t>, etc., were replaced with a numeric representation. It is better to work on the same data type (numbers). This replacement is chosen rather than one-hot encoding, as one-hot dimension will create a lot of additional dimensions.</a:t>
            </a:r>
          </a:p>
          <a:p>
            <a:pPr marL="406389" lvl="2">
              <a:buSzPts val="2987"/>
            </a:pPr>
            <a:endParaRPr lang="en-US" sz="2987" dirty="0">
              <a:solidFill>
                <a:schemeClr val="dk1"/>
              </a:solidFill>
            </a:endParaRPr>
          </a:p>
          <a:p>
            <a:pPr marL="406389" lvl="2">
              <a:buSzPts val="2987"/>
            </a:pPr>
            <a:r>
              <a:rPr lang="en-US" sz="2987" dirty="0">
                <a:solidFill>
                  <a:schemeClr val="dk1"/>
                </a:solidFill>
              </a:rPr>
              <a:t>After that, the data for the independent variables is rescaled with the Standard Scaler. This function scales the data to an acceptable range for the algorithm after standardizing it (setting the data distribution Standard Deviation to 1).</a:t>
            </a:r>
          </a:p>
          <a:p>
            <a:pPr marL="406389" lvl="2">
              <a:buSzPts val="2987"/>
            </a:pPr>
            <a:endParaRPr lang="en-US" sz="2987" dirty="0">
              <a:solidFill>
                <a:schemeClr val="dk1"/>
              </a:solidFill>
            </a:endParaRPr>
          </a:p>
          <a:p>
            <a:pPr marL="406389" lvl="2">
              <a:buSzPts val="2987"/>
            </a:pPr>
            <a:r>
              <a:rPr lang="en-US" sz="2987" dirty="0">
                <a:solidFill>
                  <a:schemeClr val="dk1"/>
                </a:solidFill>
              </a:rPr>
              <a:t>The data is supplied to the algorithm to learn and decide from once it has been rescaled.</a:t>
            </a:r>
            <a:endParaRPr sz="2987" b="0" i="0" u="none" strike="noStrike" cap="none" dirty="0">
              <a:solidFill>
                <a:schemeClr val="dk1"/>
              </a:solidFill>
              <a:latin typeface="Arial"/>
              <a:ea typeface="Arial"/>
              <a:cs typeface="Arial"/>
              <a:sym typeface="Arial"/>
            </a:endParaRPr>
          </a:p>
        </p:txBody>
      </p:sp>
      <p:sp>
        <p:nvSpPr>
          <p:cNvPr id="166" name="Google Shape;166;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5760"/>
              <a:buFont typeface="Arial"/>
              <a:buNone/>
            </a:pPr>
            <a:r>
              <a:rPr lang="en-US" sz="5760" b="1" i="0" u="none" strike="noStrike" cap="none">
                <a:solidFill>
                  <a:srgbClr val="FFFFFF"/>
                </a:solidFill>
                <a:latin typeface="Arial"/>
                <a:ea typeface="Arial"/>
                <a:cs typeface="Arial"/>
                <a:sym typeface="Arial"/>
              </a:rPr>
              <a:t>Computer Science Department</a:t>
            </a: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3077150" y="674666"/>
            <a:ext cx="9975849" cy="1743835"/>
          </a:xfrm>
          <a:prstGeom prst="rect">
            <a:avLst/>
          </a:prstGeom>
          <a:noFill/>
          <a:ln>
            <a:noFill/>
          </a:ln>
        </p:spPr>
        <p:txBody>
          <a:bodyPr spcFirstLastPara="1" wrap="square" lIns="81100" tIns="40525" rIns="81100" bIns="405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rgbClr val="FFFFFF"/>
                </a:solidFill>
              </a:rPr>
              <a:t>Bernard Tan</a:t>
            </a:r>
          </a:p>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Arial"/>
                <a:ea typeface="Arial"/>
                <a:cs typeface="Arial"/>
                <a:sym typeface="Arial"/>
              </a:rPr>
              <a:t>SJSU ID : 015215317</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3">
            <a:alphaModFix/>
          </a:blip>
          <a:srcRect/>
          <a:stretch/>
        </p:blipFill>
        <p:spPr>
          <a:xfrm>
            <a:off x="4357040" y="2608906"/>
            <a:ext cx="1600351" cy="1965631"/>
          </a:xfrm>
          <a:prstGeom prst="rect">
            <a:avLst/>
          </a:prstGeom>
          <a:noFill/>
          <a:ln>
            <a:noFill/>
          </a:ln>
        </p:spPr>
      </p:pic>
      <p:sp>
        <p:nvSpPr>
          <p:cNvPr id="169" name="Google Shape;169;p1"/>
          <p:cNvSpPr txBox="1"/>
          <p:nvPr/>
        </p:nvSpPr>
        <p:spPr>
          <a:xfrm>
            <a:off x="22846058" y="14485211"/>
            <a:ext cx="8873100" cy="4194180"/>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Training 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The performance of the training set is calculated as a percentage. The Support Vector Classifier's performance is determined by its accuracy (SVC).</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Linear SVC Accuracy on Training Set : 96 %</a:t>
            </a:r>
          </a:p>
        </p:txBody>
      </p:sp>
      <p:sp>
        <p:nvSpPr>
          <p:cNvPr id="171" name="Google Shape;171;p1"/>
          <p:cNvSpPr txBox="1"/>
          <p:nvPr/>
        </p:nvSpPr>
        <p:spPr>
          <a:xfrm>
            <a:off x="22291508" y="30038376"/>
            <a:ext cx="9982199" cy="1220063"/>
          </a:xfrm>
          <a:prstGeom prst="rect">
            <a:avLst/>
          </a:prstGeom>
          <a:noFill/>
          <a:ln>
            <a:noFill/>
          </a:ln>
        </p:spPr>
        <p:txBody>
          <a:bodyPr spcFirstLastPara="1" wrap="square" lIns="406375" tIns="406375" rIns="406375" bIns="406375" anchor="t" anchorCtr="0">
            <a:noAutofit/>
          </a:bodyPr>
          <a:lstStyle/>
          <a:p>
            <a:pPr lvl="2" algn="ctr">
              <a:buClr>
                <a:schemeClr val="dk1"/>
              </a:buClr>
              <a:buSzPts val="2987"/>
            </a:pPr>
            <a:r>
              <a:rPr lang="en-US" sz="2987" b="1" dirty="0">
                <a:solidFill>
                  <a:schemeClr val="dk1"/>
                </a:solidFill>
              </a:rPr>
              <a:t>Figure 2:</a:t>
            </a:r>
            <a:r>
              <a:rPr lang="en-US" sz="2987" dirty="0">
                <a:solidFill>
                  <a:schemeClr val="dk1"/>
                </a:solidFill>
              </a:rPr>
              <a:t> Confusion Matrix without Normalization</a:t>
            </a:r>
          </a:p>
        </p:txBody>
      </p:sp>
      <p:sp>
        <p:nvSpPr>
          <p:cNvPr id="173" name="Google Shape;173;p1"/>
          <p:cNvSpPr txBox="1"/>
          <p:nvPr/>
        </p:nvSpPr>
        <p:spPr>
          <a:xfrm>
            <a:off x="12056516" y="17089966"/>
            <a:ext cx="8873100" cy="2659395"/>
          </a:xfrm>
          <a:prstGeom prst="rect">
            <a:avLst/>
          </a:prstGeom>
          <a:noFill/>
          <a:ln>
            <a:noFill/>
          </a:ln>
        </p:spPr>
        <p:txBody>
          <a:bodyPr spcFirstLastPara="1" wrap="square" lIns="406375" tIns="406375" rIns="406375" bIns="406375" anchor="t" anchorCtr="0">
            <a:spAutoFit/>
          </a:bodyPr>
          <a:lstStyle/>
          <a:p>
            <a:pPr marL="0" lvl="0" indent="0" algn="l" rtl="0">
              <a:spcBef>
                <a:spcPts val="0"/>
              </a:spcBef>
              <a:spcAft>
                <a:spcPts val="0"/>
              </a:spcAft>
              <a:buClr>
                <a:schemeClr val="dk1"/>
              </a:buClr>
              <a:buSzPts val="2987"/>
              <a:buFont typeface="Arial"/>
              <a:buNone/>
            </a:pPr>
            <a:r>
              <a:rPr lang="en-US" sz="2987" b="1" dirty="0">
                <a:solidFill>
                  <a:schemeClr val="dk1"/>
                </a:solidFill>
              </a:rPr>
              <a:t>Figure 1:</a:t>
            </a:r>
            <a:r>
              <a:rPr lang="en-US" sz="2987" dirty="0">
                <a:solidFill>
                  <a:schemeClr val="dk1"/>
                </a:solidFill>
              </a:rPr>
              <a:t> A 2D Maximum Margin Hyperplane on Support Vector Machine. On this project, the machine solves a 11-dimension problem, and the hyperplane would be on 11 dimension too.</a:t>
            </a:r>
            <a:endParaRPr sz="2987" dirty="0">
              <a:solidFill>
                <a:schemeClr val="dk1"/>
              </a:solidFill>
            </a:endParaRPr>
          </a:p>
        </p:txBody>
      </p:sp>
      <p:sp>
        <p:nvSpPr>
          <p:cNvPr id="174" name="Google Shape;174;p1"/>
          <p:cNvSpPr txBox="1"/>
          <p:nvPr/>
        </p:nvSpPr>
        <p:spPr>
          <a:xfrm>
            <a:off x="22846058" y="6485925"/>
            <a:ext cx="8873100" cy="8000193"/>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Validation/cross-validation 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lvl="0">
              <a:buClr>
                <a:schemeClr val="dk1"/>
              </a:buClr>
              <a:buSzPts val="2987"/>
            </a:pPr>
            <a:r>
              <a:rPr lang="en-US" sz="2987" dirty="0">
                <a:solidFill>
                  <a:schemeClr val="dk1"/>
                </a:solidFill>
              </a:rPr>
              <a:t>The trained model performance is measured on a percentage. Cross-Validation is used, and it is divided into 5 folds. The result of each folds are obtained individually. The average of the Cross-Validation accuracies is also calculated.</a:t>
            </a:r>
          </a:p>
          <a:p>
            <a:pPr lvl="0">
              <a:buClr>
                <a:schemeClr val="dk1"/>
              </a:buClr>
              <a:buSzPts val="2987"/>
            </a:pPr>
            <a:endParaRPr lang="en-US" sz="2987" dirty="0">
              <a:solidFill>
                <a:schemeClr val="dk1"/>
              </a:solidFill>
            </a:endParaRPr>
          </a:p>
          <a:p>
            <a:pPr lvl="0">
              <a:buClr>
                <a:schemeClr val="dk1"/>
              </a:buClr>
              <a:buSzPts val="2987"/>
            </a:pPr>
            <a:r>
              <a:rPr lang="en-US" sz="2987" dirty="0">
                <a:solidFill>
                  <a:schemeClr val="dk1"/>
                </a:solidFill>
              </a:rPr>
              <a:t>Individual Cross-Validation Accuracies :</a:t>
            </a:r>
          </a:p>
          <a:p>
            <a:pPr lvl="0">
              <a:buClr>
                <a:schemeClr val="dk1"/>
              </a:buClr>
              <a:buSzPts val="2987"/>
            </a:pPr>
            <a:r>
              <a:rPr lang="en-US" sz="2987" dirty="0">
                <a:solidFill>
                  <a:schemeClr val="dk1"/>
                </a:solidFill>
              </a:rPr>
              <a:t>1st Fold	: 96 %</a:t>
            </a:r>
          </a:p>
          <a:p>
            <a:pPr lvl="0">
              <a:buClr>
                <a:schemeClr val="dk1"/>
              </a:buClr>
              <a:buSzPts val="2987"/>
            </a:pPr>
            <a:r>
              <a:rPr lang="en-US" sz="2987" dirty="0">
                <a:solidFill>
                  <a:schemeClr val="dk1"/>
                </a:solidFill>
              </a:rPr>
              <a:t>2nd Fold	: 96 %</a:t>
            </a:r>
          </a:p>
          <a:p>
            <a:pPr lvl="0">
              <a:buClr>
                <a:schemeClr val="dk1"/>
              </a:buClr>
              <a:buSzPts val="2987"/>
            </a:pPr>
            <a:r>
              <a:rPr lang="en-US" sz="2987" dirty="0">
                <a:solidFill>
                  <a:schemeClr val="dk1"/>
                </a:solidFill>
              </a:rPr>
              <a:t>3rd Fold	: 96 %</a:t>
            </a:r>
          </a:p>
          <a:p>
            <a:pPr lvl="0">
              <a:buClr>
                <a:schemeClr val="dk1"/>
              </a:buClr>
              <a:buSzPts val="2987"/>
            </a:pPr>
            <a:r>
              <a:rPr lang="en-US" sz="2987" dirty="0">
                <a:solidFill>
                  <a:schemeClr val="dk1"/>
                </a:solidFill>
              </a:rPr>
              <a:t>4th Fold	: 96 %</a:t>
            </a:r>
          </a:p>
          <a:p>
            <a:pPr lvl="0">
              <a:buClr>
                <a:schemeClr val="dk1"/>
              </a:buClr>
              <a:buSzPts val="2987"/>
            </a:pPr>
            <a:r>
              <a:rPr lang="en-US" sz="2987" dirty="0">
                <a:solidFill>
                  <a:schemeClr val="dk1"/>
                </a:solidFill>
              </a:rPr>
              <a:t>5th Fold	: 96 %</a:t>
            </a:r>
          </a:p>
          <a:p>
            <a:pPr lvl="0">
              <a:buClr>
                <a:schemeClr val="dk1"/>
              </a:buClr>
              <a:buSzPts val="2987"/>
            </a:pPr>
            <a:endParaRPr lang="en-US" sz="2987" dirty="0">
              <a:solidFill>
                <a:schemeClr val="dk1"/>
              </a:solidFill>
            </a:endParaRPr>
          </a:p>
          <a:p>
            <a:pPr lvl="0">
              <a:buClr>
                <a:schemeClr val="dk1"/>
              </a:buClr>
              <a:buSzPts val="2987"/>
            </a:pPr>
            <a:r>
              <a:rPr lang="en-US" sz="2987" dirty="0">
                <a:solidFill>
                  <a:schemeClr val="dk1"/>
                </a:solidFill>
              </a:rPr>
              <a:t>Mean Cross-Validation Accuracies : 96 %</a:t>
            </a:r>
          </a:p>
        </p:txBody>
      </p:sp>
      <p:pic>
        <p:nvPicPr>
          <p:cNvPr id="3" name="Picture 2">
            <a:extLst>
              <a:ext uri="{FF2B5EF4-FFF2-40B4-BE49-F238E27FC236}">
                <a16:creationId xmlns:a16="http://schemas.microsoft.com/office/drawing/2014/main" id="{D2BD2B75-E73B-7044-A13F-5BC97C523905}"/>
              </a:ext>
            </a:extLst>
          </p:cNvPr>
          <p:cNvPicPr>
            <a:picLocks noChangeAspect="1"/>
          </p:cNvPicPr>
          <p:nvPr/>
        </p:nvPicPr>
        <p:blipFill>
          <a:blip r:embed="rId4"/>
          <a:stretch>
            <a:fillRect/>
          </a:stretch>
        </p:blipFill>
        <p:spPr>
          <a:xfrm>
            <a:off x="13807063" y="10765252"/>
            <a:ext cx="5525506" cy="6002580"/>
          </a:xfrm>
          <a:prstGeom prst="rect">
            <a:avLst/>
          </a:prstGeom>
        </p:spPr>
      </p:pic>
      <p:sp>
        <p:nvSpPr>
          <p:cNvPr id="29" name="Google Shape;169;p1">
            <a:extLst>
              <a:ext uri="{FF2B5EF4-FFF2-40B4-BE49-F238E27FC236}">
                <a16:creationId xmlns:a16="http://schemas.microsoft.com/office/drawing/2014/main" id="{227AB255-388F-094C-917C-10AF4C2DCB65}"/>
              </a:ext>
            </a:extLst>
          </p:cNvPr>
          <p:cNvSpPr txBox="1"/>
          <p:nvPr/>
        </p:nvSpPr>
        <p:spPr>
          <a:xfrm>
            <a:off x="22846058" y="19256150"/>
            <a:ext cx="8873100" cy="4337185"/>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Test 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The performance of the test set is calculated as a percentage. The Support Vector Classifier's performance is determined by its accuracy (SVC).</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Linear SVC Accuracy on Test Set : 96 %</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p:txBody>
      </p:sp>
      <p:sp>
        <p:nvSpPr>
          <p:cNvPr id="34" name="Google Shape;171;p1">
            <a:extLst>
              <a:ext uri="{FF2B5EF4-FFF2-40B4-BE49-F238E27FC236}">
                <a16:creationId xmlns:a16="http://schemas.microsoft.com/office/drawing/2014/main" id="{246E0659-CEF0-DA45-BE8D-BCE90C508B01}"/>
              </a:ext>
            </a:extLst>
          </p:cNvPr>
          <p:cNvSpPr txBox="1"/>
          <p:nvPr/>
        </p:nvSpPr>
        <p:spPr>
          <a:xfrm>
            <a:off x="33093475" y="12485193"/>
            <a:ext cx="9975849" cy="1220063"/>
          </a:xfrm>
          <a:prstGeom prst="rect">
            <a:avLst/>
          </a:prstGeom>
          <a:noFill/>
          <a:ln>
            <a:noFill/>
          </a:ln>
        </p:spPr>
        <p:txBody>
          <a:bodyPr spcFirstLastPara="1" wrap="square" lIns="406375" tIns="406375" rIns="406375" bIns="406375" anchor="t" anchorCtr="0">
            <a:noAutofit/>
          </a:bodyPr>
          <a:lstStyle/>
          <a:p>
            <a:pPr lvl="2" algn="ctr">
              <a:buClr>
                <a:schemeClr val="dk1"/>
              </a:buClr>
              <a:buSzPts val="2987"/>
            </a:pPr>
            <a:r>
              <a:rPr lang="en-US" sz="2987" b="1" dirty="0">
                <a:solidFill>
                  <a:schemeClr val="dk1"/>
                </a:solidFill>
              </a:rPr>
              <a:t>Figure 3:</a:t>
            </a:r>
            <a:r>
              <a:rPr lang="en-US" sz="2987" dirty="0">
                <a:solidFill>
                  <a:schemeClr val="dk1"/>
                </a:solidFill>
              </a:rPr>
              <a:t> Confusion Matrix with Normalization</a:t>
            </a:r>
          </a:p>
          <a:p>
            <a:pPr marL="0" marR="0" lvl="2" indent="0" algn="l" rtl="0">
              <a:lnSpc>
                <a:spcPct val="100000"/>
              </a:lnSpc>
              <a:spcBef>
                <a:spcPts val="0"/>
              </a:spcBef>
              <a:spcAft>
                <a:spcPts val="0"/>
              </a:spcAft>
              <a:buClr>
                <a:schemeClr val="dk1"/>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35" name="Google Shape;152;p1">
            <a:extLst>
              <a:ext uri="{FF2B5EF4-FFF2-40B4-BE49-F238E27FC236}">
                <a16:creationId xmlns:a16="http://schemas.microsoft.com/office/drawing/2014/main" id="{9B013E2F-EEE6-1345-A224-59D2A57D24B7}"/>
              </a:ext>
            </a:extLst>
          </p:cNvPr>
          <p:cNvSpPr txBox="1"/>
          <p:nvPr/>
        </p:nvSpPr>
        <p:spPr>
          <a:xfrm>
            <a:off x="33628499" y="29294093"/>
            <a:ext cx="8873100" cy="2544236"/>
          </a:xfrm>
          <a:prstGeom prst="rect">
            <a:avLst/>
          </a:prstGeom>
          <a:noFill/>
          <a:ln>
            <a:noFill/>
          </a:ln>
        </p:spPr>
        <p:txBody>
          <a:bodyPr spcFirstLastPara="1" wrap="square" lIns="406375" tIns="406375" rIns="406375" bIns="406375" anchor="t" anchorCtr="0">
            <a:spAutoFit/>
          </a:bodyPr>
          <a:lstStyle/>
          <a:p>
            <a:pPr>
              <a:buSzPts val="2987"/>
            </a:pPr>
            <a:r>
              <a:rPr lang="en-US" sz="2800" dirty="0">
                <a:solidFill>
                  <a:schemeClr val="dk1"/>
                </a:solidFill>
              </a:rPr>
              <a:t>Thank you, Professor </a:t>
            </a:r>
            <a:r>
              <a:rPr lang="en-US" sz="2800" dirty="0" err="1">
                <a:solidFill>
                  <a:schemeClr val="dk1"/>
                </a:solidFill>
              </a:rPr>
              <a:t>Yulia</a:t>
            </a:r>
            <a:r>
              <a:rPr lang="en-US" sz="2800" dirty="0">
                <a:solidFill>
                  <a:schemeClr val="dk1"/>
                </a:solidFill>
              </a:rPr>
              <a:t> Newton, for giving the important study materials this semester so that I can learn many things and use them to finish this project.</a:t>
            </a:r>
          </a:p>
        </p:txBody>
      </p:sp>
      <p:pic>
        <p:nvPicPr>
          <p:cNvPr id="1026" name="Picture 2">
            <a:extLst>
              <a:ext uri="{FF2B5EF4-FFF2-40B4-BE49-F238E27FC236}">
                <a16:creationId xmlns:a16="http://schemas.microsoft.com/office/drawing/2014/main" id="{1B89610B-D231-2ED9-22A6-728B1D781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4655" y="24202259"/>
            <a:ext cx="6077116" cy="5227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9318CC-04A3-2A91-C0D2-3DDDEA4118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0248" y="6485925"/>
            <a:ext cx="6582301" cy="5858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2211</TotalTime>
  <Words>1045</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vt:i4>
      </vt:variant>
    </vt:vector>
  </HeadingPairs>
  <TitlesOfParts>
    <vt:vector size="5" baseType="lpstr">
      <vt:lpstr>Arial</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Bernard Tan</cp:lastModifiedBy>
  <cp:revision>18</cp:revision>
  <dcterms:created xsi:type="dcterms:W3CDTF">2005-05-18T01:24:28Z</dcterms:created>
  <dcterms:modified xsi:type="dcterms:W3CDTF">2022-05-17T07:13:30Z</dcterms:modified>
</cp:coreProperties>
</file>