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58" r:id="rId6"/>
    <p:sldId id="259" r:id="rId7"/>
    <p:sldId id="263" r:id="rId8"/>
    <p:sldId id="260" r:id="rId9"/>
    <p:sldId id="264" r:id="rId10"/>
    <p:sldId id="26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7" autoAdjust="0"/>
  </p:normalViewPr>
  <p:slideViewPr>
    <p:cSldViewPr snapToGrid="0">
      <p:cViewPr varScale="1">
        <p:scale>
          <a:sx n="69" d="100"/>
          <a:sy n="69" d="100"/>
        </p:scale>
        <p:origin x="84" y="1170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11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DECA8-5230-4A74-A027-A034A01BB5A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D454-8F1B-47EE-81B3-FEDE37D7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order to develop the machine learning training pipeline by using the data visualization, I did not add a new column for the custom </a:t>
            </a:r>
            <a:r>
              <a:rPr lang="en-US" dirty="0" err="1"/>
              <a:t>transformator</a:t>
            </a:r>
            <a:r>
              <a:rPr lang="en-US" dirty="0"/>
              <a:t> as I believe that the data is already good enough to help predict the heart disease. Here are some of the data that I get.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D454-8F1B-47EE-81B3-FEDE37D76C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9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 clearly shows that people who are most likely to not suffer from the heart disease or still alive have a slightly lower serum sodium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D454-8F1B-47EE-81B3-FEDE37D76C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Since we are working on multiple decision trees there is a chance of less over-fitting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. Greater Accuracy: Since it runs on a larger data set, the accuracy is higher. Estimate Missing data: Since it runs on a larger data set, you can estimate the missing values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D454-8F1B-47EE-81B3-FEDE37D76C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103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3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D1C8CD5-6871-40AA-910E-5CA70A32437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7CACD77-8455-4D98-A710-5D51F0D0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312B-3320-4A53-2A12-D3F8DB43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</p:spPr>
        <p:txBody>
          <a:bodyPr>
            <a:normAutofit/>
          </a:bodyPr>
          <a:lstStyle/>
          <a:p>
            <a:r>
              <a:rPr lang="en-US" dirty="0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0D662-709E-F9DD-3DBB-623D85B8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CS-185C</a:t>
            </a:r>
          </a:p>
          <a:p>
            <a:r>
              <a:rPr lang="en-US">
                <a:solidFill>
                  <a:schemeClr val="tx2"/>
                </a:solidFill>
              </a:rPr>
              <a:t>By:</a:t>
            </a:r>
          </a:p>
          <a:p>
            <a:r>
              <a:rPr lang="en-US">
                <a:solidFill>
                  <a:schemeClr val="tx2"/>
                </a:solidFill>
              </a:rPr>
              <a:t>Bernard Tan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56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A95-19A3-CD70-23B5-82871004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Challenges/Thoughts </a:t>
            </a:r>
            <a:br>
              <a:rPr lang="en-US" b="0" i="0"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4E59-3482-E205-108E-69F907A8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Pay a lot of attention to the training data </a:t>
            </a:r>
          </a:p>
          <a:p>
            <a:r>
              <a:rPr lang="en-US" dirty="0"/>
              <a:t>Look for reasonable solutions to deal with the algorithm's inevitable failures.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46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24FE-CB74-8657-A933-B3147597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22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210B4-B43A-FC88-37E5-6DF45BC1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0215-FFE6-EAE0-8BFC-7CC5899C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Total people who have heart disease and does not have heart disease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974F08-6894-D296-85DF-5B8D616C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5" r="519" b="-1"/>
          <a:stretch/>
        </p:blipFill>
        <p:spPr bwMode="auto">
          <a:xfrm>
            <a:off x="1443889" y="2558982"/>
            <a:ext cx="5209989" cy="31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8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168BB-595D-2013-8E61-FFA3525F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F34A-93B6-4A25-5DD0-C88F0D9E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Heart disease frequency for ages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A496FF7-9BA8-2EA0-B63A-20D2C6B3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918"/>
            <a:ext cx="12192000" cy="47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3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7C856-424E-2BB9-00BB-C5254313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D7D5-A9C4-D051-5550-790AB7D4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Relation of serum sodium with death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367EAA5-D0AD-4023-3FF4-3B20FCFA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092484"/>
            <a:ext cx="69056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6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8C845-2884-77CA-FF88-204BC316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Create a Test Set and Training Set</a:t>
            </a:r>
            <a:br>
              <a:rPr lang="en-US" b="0" i="0"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CAE6-0F5E-EF2E-F390-8801913B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/>
              <a:t>StratifiedShuffleSplit</a:t>
            </a:r>
          </a:p>
          <a:p>
            <a:r>
              <a:rPr lang="en-US"/>
              <a:t>Combination of both ShuffleSplit and StratifiedKFold</a:t>
            </a:r>
          </a:p>
          <a:p>
            <a:r>
              <a:rPr lang="en-US"/>
              <a:t>Why this strategy is good? </a:t>
            </a:r>
          </a:p>
          <a:p>
            <a:r>
              <a:rPr lang="en-US"/>
              <a:t>Because by using StratifiedShuffleSplit the proportion of class labels in the train and test datasets is nearly equal.</a:t>
            </a:r>
          </a:p>
          <a:p>
            <a:r>
              <a:rPr lang="en-US"/>
              <a:t>However, in StratifiedShuffleSplit, the data is shuffled each time before the split, which means there's a higher likelihood of overlap between the train and test sets.</a:t>
            </a:r>
            <a:endParaRPr 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383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8CFB6-0550-83B6-2FAF-233889D0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Types of ML Models</a:t>
            </a:r>
            <a:br>
              <a:rPr lang="en-US" b="0" i="0"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A55E-6041-C224-52CF-EE1CE33D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Logistic regression can find the relationships between variables.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Support Vector Machine (SVM)</a:t>
            </a:r>
          </a:p>
          <a:p>
            <a:pPr marL="0" indent="0">
              <a:buNone/>
            </a:pPr>
            <a:r>
              <a:rPr lang="en-US" dirty="0"/>
              <a:t>For two-group classification issues, a support vector machine (SVM) is a supervised machine learning model that uses classification techniques. So, you are attempting to solve a text classification issue.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69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3A870-DE85-DFC1-D5BD-A86E512E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Types of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B8DC-FBED-94E9-00BB-7A7CFFEA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RandomForestClassifier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Random forests are an ensemble learning method for classification, regression, and other problems that works by creating a large number of decision trees during training and then outputting the class that is the mean forecast of the individual trees.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MLPClassifier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MLPs are well suited to classification prediction issues in which inputs are classified or labeled.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79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43FC1-073B-1E96-4783-8A5DC44A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The Performance of </a:t>
            </a:r>
            <a:r>
              <a:rPr lang="en-US"/>
              <a:t>All Trained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C4CF-A543-7189-C196-56D47053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  <a:latin typeface="+mj-lt"/>
              </a:rPr>
              <a:t>Logistic Regression Accuracy: 0.81 (+/- 0.10)</a:t>
            </a:r>
          </a:p>
          <a:p>
            <a:r>
              <a:rPr lang="en-US" b="0" dirty="0">
                <a:effectLst/>
                <a:latin typeface="+mj-lt"/>
              </a:rPr>
              <a:t>SVM Linear Accuracy: 0.81 (+/- 0.09) </a:t>
            </a:r>
          </a:p>
          <a:p>
            <a:r>
              <a:rPr lang="en-US" b="0" dirty="0">
                <a:effectLst/>
                <a:latin typeface="+mj-lt"/>
              </a:rPr>
              <a:t>Random Forest Classifier Accuracy: 0.80 (+/- 0.15) curacy: 0.81 (+/- 0.09)</a:t>
            </a:r>
          </a:p>
          <a:p>
            <a:r>
              <a:rPr lang="en-US" b="0" dirty="0">
                <a:effectLst/>
                <a:latin typeface="+mj-lt"/>
              </a:rPr>
              <a:t>Neural Network Accuracy: 0.77 (+/- 0.17)</a:t>
            </a:r>
          </a:p>
          <a:p>
            <a:endParaRPr lang="en-US" b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Lato Extended"/>
              </a:rPr>
              <a:t>P</a:t>
            </a:r>
            <a:r>
              <a:rPr lang="en-US" sz="2000" b="0" i="0" dirty="0">
                <a:effectLst/>
                <a:latin typeface="Lato Extended"/>
              </a:rPr>
              <a:t>erformance of the best ML model using the test set: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+mj-lt"/>
              </a:rPr>
              <a:t>Accuracy of the logistic regression model with test data: 0.8667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50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7DBBE9-BE1F-0783-1544-80F24F03E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100" y="643466"/>
            <a:ext cx="738980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3096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3202</TotalTime>
  <Words>461</Words>
  <Application>Microsoft Office PowerPoint</Application>
  <PresentationFormat>Widescreen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Lato Extended</vt:lpstr>
      <vt:lpstr>Roboto</vt:lpstr>
      <vt:lpstr>Wingdings 2</vt:lpstr>
      <vt:lpstr>View</vt:lpstr>
      <vt:lpstr>Heart Disease Prediction</vt:lpstr>
      <vt:lpstr>Data Visualization</vt:lpstr>
      <vt:lpstr>Data Visualization</vt:lpstr>
      <vt:lpstr>Data Visualization</vt:lpstr>
      <vt:lpstr>Create a Test Set and Training Set </vt:lpstr>
      <vt:lpstr>Types of ML Models </vt:lpstr>
      <vt:lpstr>Types of ML Models</vt:lpstr>
      <vt:lpstr>The Performance of All Trained Models</vt:lpstr>
      <vt:lpstr>PowerPoint Presentation</vt:lpstr>
      <vt:lpstr>Challenges/Thoughts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Bernard Tan</dc:creator>
  <cp:lastModifiedBy>Bernard Tan</cp:lastModifiedBy>
  <cp:revision>1</cp:revision>
  <dcterms:created xsi:type="dcterms:W3CDTF">2022-05-21T23:47:02Z</dcterms:created>
  <dcterms:modified xsi:type="dcterms:W3CDTF">2022-05-24T05:09:36Z</dcterms:modified>
</cp:coreProperties>
</file>