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8" r:id="rId7"/>
    <p:sldId id="269" r:id="rId8"/>
    <p:sldId id="264" r:id="rId9"/>
    <p:sldId id="265" r:id="rId10"/>
    <p:sldId id="266" r:id="rId11"/>
    <p:sldId id="267" r:id="rId12"/>
    <p:sldId id="26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C9A22B-2FF7-47DB-8899-D07BF33181F2}" v="28" dt="2023-12-03T19:55:05.6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5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70EB-A06E-3633-9191-729414E59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92828-1704-36BE-7C10-5ACDCC502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7C854-0BC9-6AB9-768A-5878CCAA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3C3D-598A-4EBD-BFB2-FA1C2477E0F9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B5FC1-9F8F-930E-D9D6-076794F4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C983D-6713-B731-EBA7-5FDA19F6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73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61BD-3038-A464-01CB-F9CE7C66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5681F-2E18-2498-DF7D-7C2C9066B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D5B68-0F0E-7816-B135-ADE5C215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3C3D-598A-4EBD-BFB2-FA1C2477E0F9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C12C2-7C5B-FCBA-C9E4-CA1A7EDD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FEFB5-F6AB-9996-3D1C-CB3E1D78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71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40B88-9C99-4687-C4D3-12D57FE94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BC1D0-B225-141D-24B2-E5A159CF4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2DD0C-9C37-E010-AFDE-08332D28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3C3D-598A-4EBD-BFB2-FA1C2477E0F9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0F398-04A3-9716-FDCE-E1B77F06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78331-CA78-3968-37DA-C564B43E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92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276C-08AF-6B81-0F44-DBA68664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0A86-2C09-7D49-EA4E-CA2C273D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5BF05-B207-7826-2C8E-00BBFDBD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3C3D-598A-4EBD-BFB2-FA1C2477E0F9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02F1F-77FE-1CB4-2070-19964187C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C8571-35A4-CB6B-5C6D-7514A1F5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19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3567-4F7B-24CD-7840-FA4856D5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4BF5B-48AB-B89A-BA8B-0CA9CFB37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137B9-F0DB-8D05-4DA4-DA98F3E22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3C3D-598A-4EBD-BFB2-FA1C2477E0F9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8EA97-C35E-1F38-5D30-9CB8BC75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9416-F2F2-25E5-99CF-D74E7D10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21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FDFF-09CA-857E-AA31-B83E8FFC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1D02D-B617-9D2A-D99F-C0C8C241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1EB48-7500-0A09-76B8-DC27209C5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2492C-AB01-2D6E-93C2-6F12FA585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3C3D-598A-4EBD-BFB2-FA1C2477E0F9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B54BD-1B59-BD77-0C48-3EB422E2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2F815-29DF-90AD-8BAC-A85C3C34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42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056A-4E6D-C803-7215-0E83A68D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A4A94-46B3-5ECB-3968-B117938FC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6D713-25CA-76B8-CFCC-867DB2540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C7CC8-13DC-1763-B55F-EDC3D45B9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3A04E-2B1A-79DF-A00B-F23047206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19C17-0A74-C736-129D-BAF985F2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3C3D-598A-4EBD-BFB2-FA1C2477E0F9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2D044-355D-8AB3-1854-3844F53F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11D4D-6FF4-12CD-A0D4-A01342F0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14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CEC9-F148-A273-2C88-72A3CA96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8B461-8B39-BA1C-D52B-CB5790208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3C3D-598A-4EBD-BFB2-FA1C2477E0F9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5B069-863F-B3D4-CCA6-0FA4A721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BE73A-BAF1-04FC-A205-EC020736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1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BF0C63-0E0C-8F9B-E0E6-04788DB3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3C3D-598A-4EBD-BFB2-FA1C2477E0F9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A6938-EE6E-71BC-6E4F-3167CECE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A2CD4-F6CA-36A8-D469-E737DF87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72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0087-640A-8BDC-5D6E-E3C8EA1DC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BFDBE-3C27-04EA-756B-315822827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D6062-B63C-D5D3-6C47-EABEB4609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7E3C1-95B4-C492-9CAC-1247E7B6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3C3D-598A-4EBD-BFB2-FA1C2477E0F9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AA4FD-38E8-CEE1-C11D-7EA9CFCE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5F18A-21D3-6D88-22AA-66CDF9AF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42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E7B5-A273-B56E-4FCF-F2B17DD4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05C23-54B6-5E73-9F50-0BB17E167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96AEE-3579-6C4B-3774-856F03A6B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C023E-E269-FF89-1509-F0A71A6B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3C3D-598A-4EBD-BFB2-FA1C2477E0F9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0DFFE-4786-0685-7EED-05661FD7E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4DA22-6D41-A67C-22F0-EA8E72E7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94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C1023F-4DD3-DD73-9D78-E6953FBA0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B80A3-6AA3-B66C-3543-A569CCEFB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FF8E9-905F-5E52-2BF7-30B547EE7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B3C3D-598A-4EBD-BFB2-FA1C2477E0F9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CDB20-5B24-70FC-A08A-854341869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4217E-2AA3-BFEC-3476-40A963310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89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A1A5-58FD-969F-86FE-BA4184F6D3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Music Trends Over 6 Year Period</a:t>
            </a:r>
          </a:p>
        </p:txBody>
      </p:sp>
      <p:pic>
        <p:nvPicPr>
          <p:cNvPr id="1026" name="Picture 2" descr="Musical Note SVG Musical Note SVG Musical Note Cute Musical Heart Cut  Musical Heart Logo Svg Music Musical Clef Quaver Key Notes - Etsy UK">
            <a:extLst>
              <a:ext uri="{FF2B5EF4-FFF2-40B4-BE49-F238E27FC236}">
                <a16:creationId xmlns:a16="http://schemas.microsoft.com/office/drawing/2014/main" id="{E138565E-8FE3-296A-97BA-84AC84789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040" y="4008081"/>
            <a:ext cx="2849919" cy="284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472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601F-561E-28E4-0CC4-BD7FAAADE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few more questions to 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64F28-952D-A5CB-AE89-0C0D15A55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shorter songs more popular?</a:t>
            </a:r>
          </a:p>
          <a:p>
            <a:pPr lvl="1"/>
            <a:r>
              <a:rPr lang="en-US" dirty="0"/>
              <a:t>Scatter plot - Duration Vs. Popularity</a:t>
            </a:r>
          </a:p>
          <a:p>
            <a:pPr lvl="1"/>
            <a:r>
              <a:rPr lang="en-US" dirty="0"/>
              <a:t>-0.06 &lt; </a:t>
            </a:r>
            <a:r>
              <a:rPr lang="en-US" dirty="0" err="1"/>
              <a:t>r-value</a:t>
            </a:r>
            <a:r>
              <a:rPr lang="en-US" dirty="0"/>
              <a:t> &lt; 0.15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CF4EF6-EDBE-E67B-B77C-8AF884FB9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029" y="2714353"/>
            <a:ext cx="6045634" cy="377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43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9F35-6F11-7C3A-3EF6-28938AF7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few more questions to 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34240-3E52-7165-EB42-D90BFE902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Did the rise of TikTok or other short video social media websites contribute to the change in music duration?</a:t>
            </a:r>
          </a:p>
          <a:p>
            <a:pPr lvl="1"/>
            <a:r>
              <a:rPr lang="en-GB" dirty="0"/>
              <a:t>Duration Vs. TikTok users</a:t>
            </a:r>
          </a:p>
          <a:p>
            <a:pPr lvl="1"/>
            <a:r>
              <a:rPr lang="en-GB" dirty="0" err="1"/>
              <a:t>r-value</a:t>
            </a:r>
            <a:r>
              <a:rPr lang="en-GB" dirty="0"/>
              <a:t> ~ - 0.7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Was the COVID-19 pandemic a major factor underlying this trend?</a:t>
            </a:r>
          </a:p>
          <a:p>
            <a:pPr lvl="1"/>
            <a:r>
              <a:rPr lang="en-GB" dirty="0"/>
              <a:t>No conclusions can be drawn based on the analysed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61D9FE-3D8C-F26B-A286-3DDA06C6E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156" y="2364058"/>
            <a:ext cx="3697868" cy="277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87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4E8B-410C-A2EB-7FBA-A148B77C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Have Track Features Changed?</a:t>
            </a:r>
          </a:p>
        </p:txBody>
      </p:sp>
      <p:pic>
        <p:nvPicPr>
          <p:cNvPr id="5" name="Content Placeholder 4" descr="A graph with a line&#10;&#10;Description automatically generated">
            <a:extLst>
              <a:ext uri="{FF2B5EF4-FFF2-40B4-BE49-F238E27FC236}">
                <a16:creationId xmlns:a16="http://schemas.microsoft.com/office/drawing/2014/main" id="{2AE1661D-2DDA-2F14-8807-86CDD433D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372" y="4415630"/>
            <a:ext cx="2075288" cy="1556466"/>
          </a:xfrm>
        </p:spPr>
      </p:pic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75B649C8-586B-ED7D-2EBE-C94750395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45" y="1664137"/>
            <a:ext cx="2981398" cy="2236049"/>
          </a:xfrm>
          <a:prstGeom prst="rect">
            <a:avLst/>
          </a:prstGeom>
        </p:spPr>
      </p:pic>
      <p:pic>
        <p:nvPicPr>
          <p:cNvPr id="9" name="Picture 8" descr="A graph with blue lines&#10;&#10;Description automatically generated">
            <a:extLst>
              <a:ext uri="{FF2B5EF4-FFF2-40B4-BE49-F238E27FC236}">
                <a16:creationId xmlns:a16="http://schemas.microsoft.com/office/drawing/2014/main" id="{AD8D00BF-315B-0F60-2614-24C32AAC4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255" y="4857750"/>
            <a:ext cx="2448623" cy="1836467"/>
          </a:xfrm>
          <a:prstGeom prst="rect">
            <a:avLst/>
          </a:prstGeom>
        </p:spPr>
      </p:pic>
      <p:pic>
        <p:nvPicPr>
          <p:cNvPr id="11" name="Picture 10" descr="A graph with a line&#10;&#10;Description automatically generated">
            <a:extLst>
              <a:ext uri="{FF2B5EF4-FFF2-40B4-BE49-F238E27FC236}">
                <a16:creationId xmlns:a16="http://schemas.microsoft.com/office/drawing/2014/main" id="{51094F9E-65A4-91EB-2D23-072E0924A4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299" y="2811703"/>
            <a:ext cx="2902623" cy="2176967"/>
          </a:xfrm>
          <a:prstGeom prst="rect">
            <a:avLst/>
          </a:prstGeom>
        </p:spPr>
      </p:pic>
      <p:pic>
        <p:nvPicPr>
          <p:cNvPr id="13" name="Picture 12" descr="A graph with a line&#10;&#10;Description automatically generated">
            <a:extLst>
              <a:ext uri="{FF2B5EF4-FFF2-40B4-BE49-F238E27FC236}">
                <a16:creationId xmlns:a16="http://schemas.microsoft.com/office/drawing/2014/main" id="{D14A4D72-34D2-B38A-377B-C602A6F3F4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299" y="552053"/>
            <a:ext cx="3012867" cy="225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36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B5A95-3AF6-65D8-08CD-8D585C5E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2EAFD-CEA7-3D77-824C-7210674B2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88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855E-5534-7AB9-C0E5-2915D1B2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AE68-AE12-6137-1C87-9E5848F54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decided to track music trends over a 6-year period to see how music listening habits have changed </a:t>
            </a:r>
          </a:p>
          <a:p>
            <a:r>
              <a:rPr lang="en-GB" dirty="0"/>
              <a:t>Our 2 main reasons to believe habits have changed are:</a:t>
            </a:r>
          </a:p>
          <a:p>
            <a:pPr lvl="1"/>
            <a:r>
              <a:rPr lang="en-GB" dirty="0"/>
              <a:t>Did COVID have a long-term impact on music trends and listening habits</a:t>
            </a:r>
          </a:p>
          <a:p>
            <a:pPr lvl="1"/>
            <a:r>
              <a:rPr lang="en-GB" dirty="0"/>
              <a:t>Did Tik-Toks rise in popularity change music </a:t>
            </a:r>
          </a:p>
        </p:txBody>
      </p:sp>
    </p:spTree>
    <p:extLst>
      <p:ext uri="{BB962C8B-B14F-4D97-AF65-F5344CB8AC3E}">
        <p14:creationId xmlns:p14="http://schemas.microsoft.com/office/powerpoint/2010/main" val="700307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8F1C5-7B0B-B18E-8F2E-747FE0D83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Spotify every year posts a playlist of their top 100 most streamed songs, and we have used these playlists as our data sets for our testing</a:t>
            </a:r>
          </a:p>
          <a:p>
            <a:r>
              <a:rPr lang="en-GB" dirty="0"/>
              <a:t>Then using the </a:t>
            </a:r>
            <a:r>
              <a:rPr lang="en-GB" dirty="0" err="1"/>
              <a:t>Spotipy</a:t>
            </a:r>
            <a:r>
              <a:rPr lang="en-GB" dirty="0"/>
              <a:t> API we found details of all the songs within the playlists we further analyse</a:t>
            </a:r>
          </a:p>
          <a:p>
            <a:r>
              <a:rPr lang="en-GB" dirty="0"/>
              <a:t>These details were:</a:t>
            </a:r>
          </a:p>
          <a:p>
            <a:pPr lvl="1"/>
            <a:r>
              <a:rPr lang="en-GB" dirty="0"/>
              <a:t>Track Features (Danceability, Energy etc)</a:t>
            </a:r>
          </a:p>
          <a:p>
            <a:pPr lvl="1"/>
            <a:r>
              <a:rPr lang="en-GB" dirty="0"/>
              <a:t>Artist Name</a:t>
            </a:r>
          </a:p>
          <a:p>
            <a:pPr lvl="1"/>
            <a:r>
              <a:rPr lang="en-GB" dirty="0"/>
              <a:t>Genre</a:t>
            </a:r>
          </a:p>
          <a:p>
            <a:pPr lvl="1"/>
            <a:r>
              <a:rPr lang="en-GB" dirty="0"/>
              <a:t>Track Name</a:t>
            </a:r>
          </a:p>
          <a:p>
            <a:pPr lvl="1"/>
            <a:r>
              <a:rPr lang="en-GB" dirty="0"/>
              <a:t>Track Popularity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8DE9D-B956-04CE-857F-3659EF0F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we obtained our data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FEE7266E-8C1F-D5EA-1AE9-DF4D55582B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91199" y="4098720"/>
            <a:ext cx="2195119" cy="219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 descr="A screenshot of a music player&#10;&#10;Description automatically generated">
            <a:extLst>
              <a:ext uri="{FF2B5EF4-FFF2-40B4-BE49-F238E27FC236}">
                <a16:creationId xmlns:a16="http://schemas.microsoft.com/office/drawing/2014/main" id="{5EBFBB73-FFD1-CA68-8382-913000AC4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568" y="4558834"/>
            <a:ext cx="4017432" cy="229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1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1CC8-4B85-7553-87D0-01E38B80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Have Genres Changed?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0C066-9C3B-2A7F-18E3-2C05AD0CF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 descr="A group of blue bars with white text&#10;&#10;Description automatically generated">
            <a:extLst>
              <a:ext uri="{FF2B5EF4-FFF2-40B4-BE49-F238E27FC236}">
                <a16:creationId xmlns:a16="http://schemas.microsoft.com/office/drawing/2014/main" id="{11B89780-BDD7-40E2-6F30-FE6AFFC28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50" y="2699370"/>
            <a:ext cx="3924224" cy="3139380"/>
          </a:xfrm>
          <a:prstGeom prst="rect">
            <a:avLst/>
          </a:prstGeom>
        </p:spPr>
      </p:pic>
      <p:pic>
        <p:nvPicPr>
          <p:cNvPr id="5" name="Picture 4" descr="A graph of different types of music&#10;&#10;Description automatically generated with medium confidence">
            <a:extLst>
              <a:ext uri="{FF2B5EF4-FFF2-40B4-BE49-F238E27FC236}">
                <a16:creationId xmlns:a16="http://schemas.microsoft.com/office/drawing/2014/main" id="{BDDC70B4-C66F-A21E-57D5-C08FC2805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315" y="549381"/>
            <a:ext cx="3043485" cy="228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5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7C7C-5DC7-A674-8610-2A2C05E4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Artist 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DA27F-C57D-C2FD-49DE-D73B22738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Are there Artists that have managed to be in the top 100 multiple times?</a:t>
            </a:r>
          </a:p>
          <a:p>
            <a:endParaRPr lang="en-GB" dirty="0"/>
          </a:p>
          <a:p>
            <a:r>
              <a:rPr lang="en-GB" dirty="0"/>
              <a:t>Are there any artists that have been in the top 100 throughout the sampled years?</a:t>
            </a:r>
          </a:p>
          <a:p>
            <a:endParaRPr lang="en-GB" dirty="0"/>
          </a:p>
          <a:p>
            <a:r>
              <a:rPr lang="en-GB" dirty="0"/>
              <a:t>What could be a factor to their consistency to produce hits?</a:t>
            </a:r>
          </a:p>
        </p:txBody>
      </p:sp>
    </p:spTree>
    <p:extLst>
      <p:ext uri="{BB962C8B-B14F-4D97-AF65-F5344CB8AC3E}">
        <p14:creationId xmlns:p14="http://schemas.microsoft.com/office/powerpoint/2010/main" val="27763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73C2-462F-6E8A-1CF4-968AF431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77" y="3991"/>
            <a:ext cx="10515600" cy="1325563"/>
          </a:xfrm>
        </p:spPr>
        <p:txBody>
          <a:bodyPr/>
          <a:lstStyle/>
          <a:p>
            <a:r>
              <a:rPr lang="en-GB" dirty="0"/>
              <a:t>Multiple Hits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7A7EA-1A69-AC90-C235-E79947F08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157" y="1216356"/>
            <a:ext cx="3046275" cy="1221063"/>
          </a:xfrm>
        </p:spPr>
        <p:txBody>
          <a:bodyPr/>
          <a:lstStyle/>
          <a:p>
            <a:r>
              <a:rPr lang="en-GB" dirty="0"/>
              <a:t>How Many Songs per artist on Average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FA6FAD-1440-CCBD-FE55-E40058BA4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31816" y="1216356"/>
            <a:ext cx="5183188" cy="823912"/>
          </a:xfrm>
        </p:spPr>
        <p:txBody>
          <a:bodyPr/>
          <a:lstStyle/>
          <a:p>
            <a:r>
              <a:rPr lang="en-GB" dirty="0"/>
              <a:t>Sample of 5 Artists with the Most Songs for each Year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675113-32C7-A6B8-918C-02DC0FCE3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196165"/>
              </p:ext>
            </p:extLst>
          </p:nvPr>
        </p:nvGraphicFramePr>
        <p:xfrm>
          <a:off x="194157" y="2131060"/>
          <a:ext cx="29386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197">
                  <a:extLst>
                    <a:ext uri="{9D8B030D-6E8A-4147-A177-3AD203B41FA5}">
                      <a16:colId xmlns:a16="http://schemas.microsoft.com/office/drawing/2014/main" val="1784734919"/>
                    </a:ext>
                  </a:extLst>
                </a:gridCol>
                <a:gridCol w="2160473">
                  <a:extLst>
                    <a:ext uri="{9D8B030D-6E8A-4147-A177-3AD203B41FA5}">
                      <a16:colId xmlns:a16="http://schemas.microsoft.com/office/drawing/2014/main" val="3195205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Song Count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37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3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05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87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684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53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55734"/>
                  </a:ext>
                </a:extLst>
              </a:tr>
            </a:tbl>
          </a:graphicData>
        </a:graphic>
      </p:graphicFrame>
      <p:pic>
        <p:nvPicPr>
          <p:cNvPr id="9" name="Picture 8" descr="A graph of blue bars&#10;&#10;Description automatically generated">
            <a:extLst>
              <a:ext uri="{FF2B5EF4-FFF2-40B4-BE49-F238E27FC236}">
                <a16:creationId xmlns:a16="http://schemas.microsoft.com/office/drawing/2014/main" id="{514EC705-E1D0-4939-79FB-C7D84DA36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031" y="2113193"/>
            <a:ext cx="3393398" cy="1315807"/>
          </a:xfrm>
          <a:prstGeom prst="rect">
            <a:avLst/>
          </a:prstGeom>
        </p:spPr>
      </p:pic>
      <p:pic>
        <p:nvPicPr>
          <p:cNvPr id="11" name="Picture 10" descr="A blue bar graph with text&#10;&#10;Description automatically generated">
            <a:extLst>
              <a:ext uri="{FF2B5EF4-FFF2-40B4-BE49-F238E27FC236}">
                <a16:creationId xmlns:a16="http://schemas.microsoft.com/office/drawing/2014/main" id="{0EBD7174-8E18-EA77-9E17-300386B2C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114" y="2040268"/>
            <a:ext cx="3633703" cy="1408986"/>
          </a:xfrm>
          <a:prstGeom prst="rect">
            <a:avLst/>
          </a:prstGeom>
        </p:spPr>
      </p:pic>
      <p:pic>
        <p:nvPicPr>
          <p:cNvPr id="13" name="Picture 12" descr="A bar graph with text&#10;&#10;Description automatically generated">
            <a:extLst>
              <a:ext uri="{FF2B5EF4-FFF2-40B4-BE49-F238E27FC236}">
                <a16:creationId xmlns:a16="http://schemas.microsoft.com/office/drawing/2014/main" id="{61D65993-F352-EB3D-23AB-DAEF2AA53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075" y="3621269"/>
            <a:ext cx="3724354" cy="1444137"/>
          </a:xfrm>
          <a:prstGeom prst="rect">
            <a:avLst/>
          </a:prstGeom>
        </p:spPr>
      </p:pic>
      <p:pic>
        <p:nvPicPr>
          <p:cNvPr id="15" name="Picture 14" descr="A blue bar graph with white text&#10;&#10;Description automatically generated">
            <a:extLst>
              <a:ext uri="{FF2B5EF4-FFF2-40B4-BE49-F238E27FC236}">
                <a16:creationId xmlns:a16="http://schemas.microsoft.com/office/drawing/2014/main" id="{14687B1B-5A8C-E5DB-4373-DD07F4ECE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429" y="3621269"/>
            <a:ext cx="3996865" cy="1549804"/>
          </a:xfrm>
          <a:prstGeom prst="rect">
            <a:avLst/>
          </a:prstGeom>
        </p:spPr>
      </p:pic>
      <p:pic>
        <p:nvPicPr>
          <p:cNvPr id="17" name="Picture 16" descr="A blue bar graph with white text&#10;&#10;Description automatically generated">
            <a:extLst>
              <a:ext uri="{FF2B5EF4-FFF2-40B4-BE49-F238E27FC236}">
                <a16:creationId xmlns:a16="http://schemas.microsoft.com/office/drawing/2014/main" id="{BF9BCA16-C3E9-25F6-1AE7-93031E0E4F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249" y="5065407"/>
            <a:ext cx="3996865" cy="1549804"/>
          </a:xfrm>
          <a:prstGeom prst="rect">
            <a:avLst/>
          </a:prstGeom>
        </p:spPr>
      </p:pic>
      <p:pic>
        <p:nvPicPr>
          <p:cNvPr id="19" name="Picture 18" descr="A graph with blue bars&#10;&#10;Description automatically generated with medium confidence">
            <a:extLst>
              <a:ext uri="{FF2B5EF4-FFF2-40B4-BE49-F238E27FC236}">
                <a16:creationId xmlns:a16="http://schemas.microsoft.com/office/drawing/2014/main" id="{3FEAB874-BE0F-9714-9F92-8DB1D27912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835" y="5065406"/>
            <a:ext cx="3872459" cy="150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11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D739-ECBB-A8A3-5BBB-38D56817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675273" cy="1600200"/>
          </a:xfrm>
        </p:spPr>
        <p:txBody>
          <a:bodyPr>
            <a:noAutofit/>
          </a:bodyPr>
          <a:lstStyle/>
          <a:p>
            <a:r>
              <a:rPr lang="en-GB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were the consistent artists with multiple hits</a:t>
            </a:r>
          </a:p>
        </p:txBody>
      </p:sp>
      <p:pic>
        <p:nvPicPr>
          <p:cNvPr id="26" name="Content Placeholder 2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21A87855-A928-C06D-51F9-B193808DB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2057400"/>
            <a:ext cx="6172200" cy="3874195"/>
          </a:xfr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470CC4D-D995-FD64-303A-8F419A52D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3462" y="3067878"/>
            <a:ext cx="4248564" cy="280111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Only 5 Artists had a song in the top 100 in every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One of the artists didn’t appear in the top 5 with more than one top 100 song in a single year in this sampled period (Shawn Mendes)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is a noticeable dip in all artists average song duration in 2019</a:t>
            </a:r>
          </a:p>
        </p:txBody>
      </p:sp>
    </p:spTree>
    <p:extLst>
      <p:ext uri="{BB962C8B-B14F-4D97-AF65-F5344CB8AC3E}">
        <p14:creationId xmlns:p14="http://schemas.microsoft.com/office/powerpoint/2010/main" val="369490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9F3F-5118-7E44-65D8-2528515D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Has Song Duration Decreased?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B67B3-3A8F-4211-7F1B-9D38B7403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answer: YES!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How?</a:t>
            </a:r>
          </a:p>
          <a:p>
            <a:r>
              <a:rPr lang="en-US" dirty="0"/>
              <a:t>Line plot &amp; Boxplot</a:t>
            </a:r>
          </a:p>
          <a:p>
            <a:pPr lvl="1"/>
            <a:r>
              <a:rPr lang="en-US" dirty="0"/>
              <a:t>BOTH mean duration and median duration decreased</a:t>
            </a:r>
          </a:p>
          <a:p>
            <a:pPr lvl="1"/>
            <a:r>
              <a:rPr lang="en-US" dirty="0"/>
              <a:t>There are songs with a variety of durations, </a:t>
            </a:r>
          </a:p>
          <a:p>
            <a:pPr marL="914400" lvl="2" indent="0">
              <a:buNone/>
            </a:pPr>
            <a:r>
              <a:rPr lang="en-US" dirty="0"/>
              <a:t>but this does not affect the overall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E3E3B5-94C8-F8A9-838E-F9F1EBC23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852" y="239751"/>
            <a:ext cx="3827099" cy="63784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2E4649-B4AD-2B5C-DC16-EA62B69AD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705" y="1690688"/>
            <a:ext cx="3978147" cy="298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42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43C0-5AA1-7225-FDA7-2F529D87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Song Duration Has Decreased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53673-314B-EEF2-DCA3-FC42351CE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  <a:p>
            <a:pPr lvl="1"/>
            <a:r>
              <a:rPr lang="en-US" dirty="0"/>
              <a:t>Histogram</a:t>
            </a:r>
          </a:p>
          <a:p>
            <a:pPr lvl="2"/>
            <a:r>
              <a:rPr lang="en-US" dirty="0"/>
              <a:t>Shifted left over the years</a:t>
            </a:r>
          </a:p>
          <a:p>
            <a:pPr lvl="2"/>
            <a:r>
              <a:rPr lang="en-US" dirty="0"/>
              <a:t>More shorter songs in 2022 than in 2017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5677A-6990-8C11-E473-0E46FE88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233" y="2776654"/>
            <a:ext cx="5816971" cy="363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5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421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Music Trends Over 6 Year Period</vt:lpstr>
      <vt:lpstr>Our Theory</vt:lpstr>
      <vt:lpstr>How we obtained our data</vt:lpstr>
      <vt:lpstr>Have Genres Changed? </vt:lpstr>
      <vt:lpstr>Artist Behaviour</vt:lpstr>
      <vt:lpstr>Multiple Hits</vt:lpstr>
      <vt:lpstr>Who were the consistent artists with multiple hits</vt:lpstr>
      <vt:lpstr>Has Song Duration Decreased?</vt:lpstr>
      <vt:lpstr>Song Duration Has Decreased</vt:lpstr>
      <vt:lpstr>A few more questions to ask</vt:lpstr>
      <vt:lpstr>A few more questions to ask</vt:lpstr>
      <vt:lpstr>Have Track Features Changed?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Trends Over 6 Year Period</dc:title>
  <dc:creator>Dave Hughes</dc:creator>
  <cp:lastModifiedBy>Tafadzwa Fararira</cp:lastModifiedBy>
  <cp:revision>4</cp:revision>
  <dcterms:created xsi:type="dcterms:W3CDTF">2023-11-29T19:22:30Z</dcterms:created>
  <dcterms:modified xsi:type="dcterms:W3CDTF">2023-12-03T20:08:23Z</dcterms:modified>
</cp:coreProperties>
</file>