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56" r:id="rId4"/>
    <p:sldId id="257" r:id="rId5"/>
    <p:sldId id="258" r:id="rId6"/>
    <p:sldId id="259" r:id="rId7"/>
    <p:sldId id="262" r:id="rId8"/>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7ADEA-30F9-440C-8C70-504DD7CF6E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804749-CE06-4D33-BA91-A3BD2FB004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6FA253-8771-4C1F-9631-002210A7023A}"/>
              </a:ext>
            </a:extLst>
          </p:cNvPr>
          <p:cNvSpPr>
            <a:spLocks noGrp="1"/>
          </p:cNvSpPr>
          <p:nvPr>
            <p:ph type="dt" sz="half" idx="10"/>
          </p:nvPr>
        </p:nvSpPr>
        <p:spPr/>
        <p:txBody>
          <a:bodyPr/>
          <a:lstStyle/>
          <a:p>
            <a:fld id="{2005FE24-3F6B-4668-B535-B569AB61001B}" type="datetimeFigureOut">
              <a:rPr lang="en-US" smtClean="0"/>
              <a:t>1/22/2019</a:t>
            </a:fld>
            <a:endParaRPr lang="en-US"/>
          </a:p>
        </p:txBody>
      </p:sp>
      <p:sp>
        <p:nvSpPr>
          <p:cNvPr id="5" name="Footer Placeholder 4">
            <a:extLst>
              <a:ext uri="{FF2B5EF4-FFF2-40B4-BE49-F238E27FC236}">
                <a16:creationId xmlns:a16="http://schemas.microsoft.com/office/drawing/2014/main" id="{C049E093-FF29-444E-AE76-42037BA143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05CB89-D843-4570-BB8D-A9EC341E99B2}"/>
              </a:ext>
            </a:extLst>
          </p:cNvPr>
          <p:cNvSpPr>
            <a:spLocks noGrp="1"/>
          </p:cNvSpPr>
          <p:nvPr>
            <p:ph type="sldNum" sz="quarter" idx="12"/>
          </p:nvPr>
        </p:nvSpPr>
        <p:spPr/>
        <p:txBody>
          <a:bodyPr/>
          <a:lstStyle/>
          <a:p>
            <a:fld id="{53F3E4D3-2B22-44DA-BD3A-DBE25C958920}" type="slidenum">
              <a:rPr lang="en-US" smtClean="0"/>
              <a:t>‹#›</a:t>
            </a:fld>
            <a:endParaRPr lang="en-US"/>
          </a:p>
        </p:txBody>
      </p:sp>
    </p:spTree>
    <p:extLst>
      <p:ext uri="{BB962C8B-B14F-4D97-AF65-F5344CB8AC3E}">
        <p14:creationId xmlns:p14="http://schemas.microsoft.com/office/powerpoint/2010/main" val="962138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83D00-F3FB-4747-93B3-376ED7A33E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CBCC10-DA40-4A1D-BC66-81B4B44BFF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8A726-E618-486E-A6E8-5AF3A5E3CD51}"/>
              </a:ext>
            </a:extLst>
          </p:cNvPr>
          <p:cNvSpPr>
            <a:spLocks noGrp="1"/>
          </p:cNvSpPr>
          <p:nvPr>
            <p:ph type="dt" sz="half" idx="10"/>
          </p:nvPr>
        </p:nvSpPr>
        <p:spPr/>
        <p:txBody>
          <a:bodyPr/>
          <a:lstStyle/>
          <a:p>
            <a:fld id="{2005FE24-3F6B-4668-B535-B569AB61001B}" type="datetimeFigureOut">
              <a:rPr lang="en-US" smtClean="0"/>
              <a:t>1/22/2019</a:t>
            </a:fld>
            <a:endParaRPr lang="en-US"/>
          </a:p>
        </p:txBody>
      </p:sp>
      <p:sp>
        <p:nvSpPr>
          <p:cNvPr id="5" name="Footer Placeholder 4">
            <a:extLst>
              <a:ext uri="{FF2B5EF4-FFF2-40B4-BE49-F238E27FC236}">
                <a16:creationId xmlns:a16="http://schemas.microsoft.com/office/drawing/2014/main" id="{CFB65628-E52C-4D1C-B716-C185D3DC15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9F93C3-AC6E-41F4-8727-2881E89A5B20}"/>
              </a:ext>
            </a:extLst>
          </p:cNvPr>
          <p:cNvSpPr>
            <a:spLocks noGrp="1"/>
          </p:cNvSpPr>
          <p:nvPr>
            <p:ph type="sldNum" sz="quarter" idx="12"/>
          </p:nvPr>
        </p:nvSpPr>
        <p:spPr/>
        <p:txBody>
          <a:bodyPr/>
          <a:lstStyle/>
          <a:p>
            <a:fld id="{53F3E4D3-2B22-44DA-BD3A-DBE25C958920}" type="slidenum">
              <a:rPr lang="en-US" smtClean="0"/>
              <a:t>‹#›</a:t>
            </a:fld>
            <a:endParaRPr lang="en-US"/>
          </a:p>
        </p:txBody>
      </p:sp>
    </p:spTree>
    <p:extLst>
      <p:ext uri="{BB962C8B-B14F-4D97-AF65-F5344CB8AC3E}">
        <p14:creationId xmlns:p14="http://schemas.microsoft.com/office/powerpoint/2010/main" val="248451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380B46-2A17-4D02-AE99-D40FE90F8A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0BC13B-234A-4CD6-BFDD-434B1B51B97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60B21B-7302-484F-9090-4944BFB49446}"/>
              </a:ext>
            </a:extLst>
          </p:cNvPr>
          <p:cNvSpPr>
            <a:spLocks noGrp="1"/>
          </p:cNvSpPr>
          <p:nvPr>
            <p:ph type="dt" sz="half" idx="10"/>
          </p:nvPr>
        </p:nvSpPr>
        <p:spPr/>
        <p:txBody>
          <a:bodyPr/>
          <a:lstStyle/>
          <a:p>
            <a:fld id="{2005FE24-3F6B-4668-B535-B569AB61001B}" type="datetimeFigureOut">
              <a:rPr lang="en-US" smtClean="0"/>
              <a:t>1/22/2019</a:t>
            </a:fld>
            <a:endParaRPr lang="en-US"/>
          </a:p>
        </p:txBody>
      </p:sp>
      <p:sp>
        <p:nvSpPr>
          <p:cNvPr id="5" name="Footer Placeholder 4">
            <a:extLst>
              <a:ext uri="{FF2B5EF4-FFF2-40B4-BE49-F238E27FC236}">
                <a16:creationId xmlns:a16="http://schemas.microsoft.com/office/drawing/2014/main" id="{C636A124-36C5-4E66-B2AE-20A0D6C974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3FF88-6882-49B5-9F43-0CCDB7BC3731}"/>
              </a:ext>
            </a:extLst>
          </p:cNvPr>
          <p:cNvSpPr>
            <a:spLocks noGrp="1"/>
          </p:cNvSpPr>
          <p:nvPr>
            <p:ph type="sldNum" sz="quarter" idx="12"/>
          </p:nvPr>
        </p:nvSpPr>
        <p:spPr/>
        <p:txBody>
          <a:bodyPr/>
          <a:lstStyle/>
          <a:p>
            <a:fld id="{53F3E4D3-2B22-44DA-BD3A-DBE25C958920}" type="slidenum">
              <a:rPr lang="en-US" smtClean="0"/>
              <a:t>‹#›</a:t>
            </a:fld>
            <a:endParaRPr lang="en-US"/>
          </a:p>
        </p:txBody>
      </p:sp>
    </p:spTree>
    <p:extLst>
      <p:ext uri="{BB962C8B-B14F-4D97-AF65-F5344CB8AC3E}">
        <p14:creationId xmlns:p14="http://schemas.microsoft.com/office/powerpoint/2010/main" val="1016349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12E50-AB60-42E3-960A-77C06720E2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E86495-9908-40F3-854F-47BE5DBCD1D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CC6DCA-18C3-4F7C-8992-5DAF6443A777}"/>
              </a:ext>
            </a:extLst>
          </p:cNvPr>
          <p:cNvSpPr>
            <a:spLocks noGrp="1"/>
          </p:cNvSpPr>
          <p:nvPr>
            <p:ph type="dt" sz="half" idx="10"/>
          </p:nvPr>
        </p:nvSpPr>
        <p:spPr/>
        <p:txBody>
          <a:bodyPr/>
          <a:lstStyle/>
          <a:p>
            <a:fld id="{2005FE24-3F6B-4668-B535-B569AB61001B}" type="datetimeFigureOut">
              <a:rPr lang="en-US" smtClean="0"/>
              <a:t>1/22/2019</a:t>
            </a:fld>
            <a:endParaRPr lang="en-US"/>
          </a:p>
        </p:txBody>
      </p:sp>
      <p:sp>
        <p:nvSpPr>
          <p:cNvPr id="5" name="Footer Placeholder 4">
            <a:extLst>
              <a:ext uri="{FF2B5EF4-FFF2-40B4-BE49-F238E27FC236}">
                <a16:creationId xmlns:a16="http://schemas.microsoft.com/office/drawing/2014/main" id="{94407AD4-E197-469A-9ABD-701F41373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16DAF-8814-4395-9458-E2590429091A}"/>
              </a:ext>
            </a:extLst>
          </p:cNvPr>
          <p:cNvSpPr>
            <a:spLocks noGrp="1"/>
          </p:cNvSpPr>
          <p:nvPr>
            <p:ph type="sldNum" sz="quarter" idx="12"/>
          </p:nvPr>
        </p:nvSpPr>
        <p:spPr/>
        <p:txBody>
          <a:bodyPr/>
          <a:lstStyle/>
          <a:p>
            <a:fld id="{53F3E4D3-2B22-44DA-BD3A-DBE25C958920}" type="slidenum">
              <a:rPr lang="en-US" smtClean="0"/>
              <a:t>‹#›</a:t>
            </a:fld>
            <a:endParaRPr lang="en-US"/>
          </a:p>
        </p:txBody>
      </p:sp>
    </p:spTree>
    <p:extLst>
      <p:ext uri="{BB962C8B-B14F-4D97-AF65-F5344CB8AC3E}">
        <p14:creationId xmlns:p14="http://schemas.microsoft.com/office/powerpoint/2010/main" val="1516051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0C8B-11D0-4DC0-932B-19CA2BBEAF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7249F9-A725-45C5-8F1E-865E57E514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BBC6CC-13BF-461D-9E75-C14E324A5323}"/>
              </a:ext>
            </a:extLst>
          </p:cNvPr>
          <p:cNvSpPr>
            <a:spLocks noGrp="1"/>
          </p:cNvSpPr>
          <p:nvPr>
            <p:ph type="dt" sz="half" idx="10"/>
          </p:nvPr>
        </p:nvSpPr>
        <p:spPr/>
        <p:txBody>
          <a:bodyPr/>
          <a:lstStyle/>
          <a:p>
            <a:fld id="{2005FE24-3F6B-4668-B535-B569AB61001B}" type="datetimeFigureOut">
              <a:rPr lang="en-US" smtClean="0"/>
              <a:t>1/22/2019</a:t>
            </a:fld>
            <a:endParaRPr lang="en-US"/>
          </a:p>
        </p:txBody>
      </p:sp>
      <p:sp>
        <p:nvSpPr>
          <p:cNvPr id="5" name="Footer Placeholder 4">
            <a:extLst>
              <a:ext uri="{FF2B5EF4-FFF2-40B4-BE49-F238E27FC236}">
                <a16:creationId xmlns:a16="http://schemas.microsoft.com/office/drawing/2014/main" id="{E6497AF0-6CB4-45E0-9932-3D91E115EB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1EB038-40B5-4BCE-96DC-C5A20C6EAA06}"/>
              </a:ext>
            </a:extLst>
          </p:cNvPr>
          <p:cNvSpPr>
            <a:spLocks noGrp="1"/>
          </p:cNvSpPr>
          <p:nvPr>
            <p:ph type="sldNum" sz="quarter" idx="12"/>
          </p:nvPr>
        </p:nvSpPr>
        <p:spPr/>
        <p:txBody>
          <a:bodyPr/>
          <a:lstStyle/>
          <a:p>
            <a:fld id="{53F3E4D3-2B22-44DA-BD3A-DBE25C958920}" type="slidenum">
              <a:rPr lang="en-US" smtClean="0"/>
              <a:t>‹#›</a:t>
            </a:fld>
            <a:endParaRPr lang="en-US"/>
          </a:p>
        </p:txBody>
      </p:sp>
    </p:spTree>
    <p:extLst>
      <p:ext uri="{BB962C8B-B14F-4D97-AF65-F5344CB8AC3E}">
        <p14:creationId xmlns:p14="http://schemas.microsoft.com/office/powerpoint/2010/main" val="2934287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BD565-6DB3-4E18-8A4C-B9A61F8E90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6EC553-297E-4159-869D-97C38DC0A5D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7B59FB-F279-48DC-BF70-1DCCDCE3C25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EE3FD3-F3C4-4372-9D40-12AB9FEE6FFD}"/>
              </a:ext>
            </a:extLst>
          </p:cNvPr>
          <p:cNvSpPr>
            <a:spLocks noGrp="1"/>
          </p:cNvSpPr>
          <p:nvPr>
            <p:ph type="dt" sz="half" idx="10"/>
          </p:nvPr>
        </p:nvSpPr>
        <p:spPr/>
        <p:txBody>
          <a:bodyPr/>
          <a:lstStyle/>
          <a:p>
            <a:fld id="{2005FE24-3F6B-4668-B535-B569AB61001B}" type="datetimeFigureOut">
              <a:rPr lang="en-US" smtClean="0"/>
              <a:t>1/22/2019</a:t>
            </a:fld>
            <a:endParaRPr lang="en-US"/>
          </a:p>
        </p:txBody>
      </p:sp>
      <p:sp>
        <p:nvSpPr>
          <p:cNvPr id="6" name="Footer Placeholder 5">
            <a:extLst>
              <a:ext uri="{FF2B5EF4-FFF2-40B4-BE49-F238E27FC236}">
                <a16:creationId xmlns:a16="http://schemas.microsoft.com/office/drawing/2014/main" id="{905622B8-873B-4ECC-B719-99BE5F8D06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8B2B8B-8ED4-4EB8-AF4F-D198C608BD65}"/>
              </a:ext>
            </a:extLst>
          </p:cNvPr>
          <p:cNvSpPr>
            <a:spLocks noGrp="1"/>
          </p:cNvSpPr>
          <p:nvPr>
            <p:ph type="sldNum" sz="quarter" idx="12"/>
          </p:nvPr>
        </p:nvSpPr>
        <p:spPr/>
        <p:txBody>
          <a:bodyPr/>
          <a:lstStyle/>
          <a:p>
            <a:fld id="{53F3E4D3-2B22-44DA-BD3A-DBE25C958920}" type="slidenum">
              <a:rPr lang="en-US" smtClean="0"/>
              <a:t>‹#›</a:t>
            </a:fld>
            <a:endParaRPr lang="en-US"/>
          </a:p>
        </p:txBody>
      </p:sp>
    </p:spTree>
    <p:extLst>
      <p:ext uri="{BB962C8B-B14F-4D97-AF65-F5344CB8AC3E}">
        <p14:creationId xmlns:p14="http://schemas.microsoft.com/office/powerpoint/2010/main" val="4056845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4CDF8-CC8C-4120-85E0-D0FC5BADE7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34A2DA-7289-4DE8-92B6-A0DA56E66C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73AB935-2C65-4801-9DD2-398D36A6107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8D3570-6F34-49C8-9FA1-D3769328F6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962C608-4762-4252-A6A8-D97208A64E1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B8597C-A073-4B8E-9B0F-41906330576A}"/>
              </a:ext>
            </a:extLst>
          </p:cNvPr>
          <p:cNvSpPr>
            <a:spLocks noGrp="1"/>
          </p:cNvSpPr>
          <p:nvPr>
            <p:ph type="dt" sz="half" idx="10"/>
          </p:nvPr>
        </p:nvSpPr>
        <p:spPr/>
        <p:txBody>
          <a:bodyPr/>
          <a:lstStyle/>
          <a:p>
            <a:fld id="{2005FE24-3F6B-4668-B535-B569AB61001B}" type="datetimeFigureOut">
              <a:rPr lang="en-US" smtClean="0"/>
              <a:t>1/22/2019</a:t>
            </a:fld>
            <a:endParaRPr lang="en-US"/>
          </a:p>
        </p:txBody>
      </p:sp>
      <p:sp>
        <p:nvSpPr>
          <p:cNvPr id="8" name="Footer Placeholder 7">
            <a:extLst>
              <a:ext uri="{FF2B5EF4-FFF2-40B4-BE49-F238E27FC236}">
                <a16:creationId xmlns:a16="http://schemas.microsoft.com/office/drawing/2014/main" id="{2FBA5C02-3B01-4D4B-810B-000825239B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BF3A4C-E093-4A21-B714-2970AB56CC37}"/>
              </a:ext>
            </a:extLst>
          </p:cNvPr>
          <p:cNvSpPr>
            <a:spLocks noGrp="1"/>
          </p:cNvSpPr>
          <p:nvPr>
            <p:ph type="sldNum" sz="quarter" idx="12"/>
          </p:nvPr>
        </p:nvSpPr>
        <p:spPr/>
        <p:txBody>
          <a:bodyPr/>
          <a:lstStyle/>
          <a:p>
            <a:fld id="{53F3E4D3-2B22-44DA-BD3A-DBE25C958920}" type="slidenum">
              <a:rPr lang="en-US" smtClean="0"/>
              <a:t>‹#›</a:t>
            </a:fld>
            <a:endParaRPr lang="en-US"/>
          </a:p>
        </p:txBody>
      </p:sp>
    </p:spTree>
    <p:extLst>
      <p:ext uri="{BB962C8B-B14F-4D97-AF65-F5344CB8AC3E}">
        <p14:creationId xmlns:p14="http://schemas.microsoft.com/office/powerpoint/2010/main" val="1601920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E14B2-16C7-430D-82A5-710B1B2AF2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274EB1-13B6-46BA-8C8A-B2B9C2F813F0}"/>
              </a:ext>
            </a:extLst>
          </p:cNvPr>
          <p:cNvSpPr>
            <a:spLocks noGrp="1"/>
          </p:cNvSpPr>
          <p:nvPr>
            <p:ph type="dt" sz="half" idx="10"/>
          </p:nvPr>
        </p:nvSpPr>
        <p:spPr/>
        <p:txBody>
          <a:bodyPr/>
          <a:lstStyle/>
          <a:p>
            <a:fld id="{2005FE24-3F6B-4668-B535-B569AB61001B}" type="datetimeFigureOut">
              <a:rPr lang="en-US" smtClean="0"/>
              <a:t>1/22/2019</a:t>
            </a:fld>
            <a:endParaRPr lang="en-US"/>
          </a:p>
        </p:txBody>
      </p:sp>
      <p:sp>
        <p:nvSpPr>
          <p:cNvPr id="4" name="Footer Placeholder 3">
            <a:extLst>
              <a:ext uri="{FF2B5EF4-FFF2-40B4-BE49-F238E27FC236}">
                <a16:creationId xmlns:a16="http://schemas.microsoft.com/office/drawing/2014/main" id="{40DF8E45-096F-4B1D-BBCB-69C506127A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6B5ED3-02D1-415B-B866-0F59DD6849C4}"/>
              </a:ext>
            </a:extLst>
          </p:cNvPr>
          <p:cNvSpPr>
            <a:spLocks noGrp="1"/>
          </p:cNvSpPr>
          <p:nvPr>
            <p:ph type="sldNum" sz="quarter" idx="12"/>
          </p:nvPr>
        </p:nvSpPr>
        <p:spPr/>
        <p:txBody>
          <a:bodyPr/>
          <a:lstStyle/>
          <a:p>
            <a:fld id="{53F3E4D3-2B22-44DA-BD3A-DBE25C958920}" type="slidenum">
              <a:rPr lang="en-US" smtClean="0"/>
              <a:t>‹#›</a:t>
            </a:fld>
            <a:endParaRPr lang="en-US"/>
          </a:p>
        </p:txBody>
      </p:sp>
    </p:spTree>
    <p:extLst>
      <p:ext uri="{BB962C8B-B14F-4D97-AF65-F5344CB8AC3E}">
        <p14:creationId xmlns:p14="http://schemas.microsoft.com/office/powerpoint/2010/main" val="2232447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449C95-8A5A-4F2E-93AC-1BDB211A088D}"/>
              </a:ext>
            </a:extLst>
          </p:cNvPr>
          <p:cNvSpPr>
            <a:spLocks noGrp="1"/>
          </p:cNvSpPr>
          <p:nvPr>
            <p:ph type="dt" sz="half" idx="10"/>
          </p:nvPr>
        </p:nvSpPr>
        <p:spPr/>
        <p:txBody>
          <a:bodyPr/>
          <a:lstStyle/>
          <a:p>
            <a:fld id="{2005FE24-3F6B-4668-B535-B569AB61001B}" type="datetimeFigureOut">
              <a:rPr lang="en-US" smtClean="0"/>
              <a:t>1/22/2019</a:t>
            </a:fld>
            <a:endParaRPr lang="en-US"/>
          </a:p>
        </p:txBody>
      </p:sp>
      <p:sp>
        <p:nvSpPr>
          <p:cNvPr id="3" name="Footer Placeholder 2">
            <a:extLst>
              <a:ext uri="{FF2B5EF4-FFF2-40B4-BE49-F238E27FC236}">
                <a16:creationId xmlns:a16="http://schemas.microsoft.com/office/drawing/2014/main" id="{DDF72874-17D3-4B68-B021-4216DA010F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ACF5E9-BF56-48BA-ABEC-590F17637A3A}"/>
              </a:ext>
            </a:extLst>
          </p:cNvPr>
          <p:cNvSpPr>
            <a:spLocks noGrp="1"/>
          </p:cNvSpPr>
          <p:nvPr>
            <p:ph type="sldNum" sz="quarter" idx="12"/>
          </p:nvPr>
        </p:nvSpPr>
        <p:spPr/>
        <p:txBody>
          <a:bodyPr/>
          <a:lstStyle/>
          <a:p>
            <a:fld id="{53F3E4D3-2B22-44DA-BD3A-DBE25C958920}" type="slidenum">
              <a:rPr lang="en-US" smtClean="0"/>
              <a:t>‹#›</a:t>
            </a:fld>
            <a:endParaRPr lang="en-US"/>
          </a:p>
        </p:txBody>
      </p:sp>
    </p:spTree>
    <p:extLst>
      <p:ext uri="{BB962C8B-B14F-4D97-AF65-F5344CB8AC3E}">
        <p14:creationId xmlns:p14="http://schemas.microsoft.com/office/powerpoint/2010/main" val="866736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57AE3-182C-4D19-8BFC-8E40EEF977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666F2A-98FB-4548-82DB-959DA84DF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B941A4-1B02-4E4F-AEAC-37DB2675A9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93BE67C-5210-4566-814F-0E16A13ED8B1}"/>
              </a:ext>
            </a:extLst>
          </p:cNvPr>
          <p:cNvSpPr>
            <a:spLocks noGrp="1"/>
          </p:cNvSpPr>
          <p:nvPr>
            <p:ph type="dt" sz="half" idx="10"/>
          </p:nvPr>
        </p:nvSpPr>
        <p:spPr/>
        <p:txBody>
          <a:bodyPr/>
          <a:lstStyle/>
          <a:p>
            <a:fld id="{2005FE24-3F6B-4668-B535-B569AB61001B}" type="datetimeFigureOut">
              <a:rPr lang="en-US" smtClean="0"/>
              <a:t>1/22/2019</a:t>
            </a:fld>
            <a:endParaRPr lang="en-US"/>
          </a:p>
        </p:txBody>
      </p:sp>
      <p:sp>
        <p:nvSpPr>
          <p:cNvPr id="6" name="Footer Placeholder 5">
            <a:extLst>
              <a:ext uri="{FF2B5EF4-FFF2-40B4-BE49-F238E27FC236}">
                <a16:creationId xmlns:a16="http://schemas.microsoft.com/office/drawing/2014/main" id="{7BF51470-D2FD-4F2B-A2B9-2B0C4349D0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3867FA-A205-40EC-9B3B-D280636976C8}"/>
              </a:ext>
            </a:extLst>
          </p:cNvPr>
          <p:cNvSpPr>
            <a:spLocks noGrp="1"/>
          </p:cNvSpPr>
          <p:nvPr>
            <p:ph type="sldNum" sz="quarter" idx="12"/>
          </p:nvPr>
        </p:nvSpPr>
        <p:spPr/>
        <p:txBody>
          <a:bodyPr/>
          <a:lstStyle/>
          <a:p>
            <a:fld id="{53F3E4D3-2B22-44DA-BD3A-DBE25C958920}" type="slidenum">
              <a:rPr lang="en-US" smtClean="0"/>
              <a:t>‹#›</a:t>
            </a:fld>
            <a:endParaRPr lang="en-US"/>
          </a:p>
        </p:txBody>
      </p:sp>
    </p:spTree>
    <p:extLst>
      <p:ext uri="{BB962C8B-B14F-4D97-AF65-F5344CB8AC3E}">
        <p14:creationId xmlns:p14="http://schemas.microsoft.com/office/powerpoint/2010/main" val="448678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FC503-D89C-4389-8634-414D19F6D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15A0A0-9076-4794-BB21-0D70DE8F0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69EC82-0B38-4E31-A95B-32F68329DD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212CC4-F09A-4F8E-807D-0F26D49D88F6}"/>
              </a:ext>
            </a:extLst>
          </p:cNvPr>
          <p:cNvSpPr>
            <a:spLocks noGrp="1"/>
          </p:cNvSpPr>
          <p:nvPr>
            <p:ph type="dt" sz="half" idx="10"/>
          </p:nvPr>
        </p:nvSpPr>
        <p:spPr/>
        <p:txBody>
          <a:bodyPr/>
          <a:lstStyle/>
          <a:p>
            <a:fld id="{2005FE24-3F6B-4668-B535-B569AB61001B}" type="datetimeFigureOut">
              <a:rPr lang="en-US" smtClean="0"/>
              <a:t>1/22/2019</a:t>
            </a:fld>
            <a:endParaRPr lang="en-US"/>
          </a:p>
        </p:txBody>
      </p:sp>
      <p:sp>
        <p:nvSpPr>
          <p:cNvPr id="6" name="Footer Placeholder 5">
            <a:extLst>
              <a:ext uri="{FF2B5EF4-FFF2-40B4-BE49-F238E27FC236}">
                <a16:creationId xmlns:a16="http://schemas.microsoft.com/office/drawing/2014/main" id="{D398562E-8D71-4868-9749-2C7F60D19B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3E9D2E-C225-4983-B532-B517D9D54B64}"/>
              </a:ext>
            </a:extLst>
          </p:cNvPr>
          <p:cNvSpPr>
            <a:spLocks noGrp="1"/>
          </p:cNvSpPr>
          <p:nvPr>
            <p:ph type="sldNum" sz="quarter" idx="12"/>
          </p:nvPr>
        </p:nvSpPr>
        <p:spPr/>
        <p:txBody>
          <a:bodyPr/>
          <a:lstStyle/>
          <a:p>
            <a:fld id="{53F3E4D3-2B22-44DA-BD3A-DBE25C958920}" type="slidenum">
              <a:rPr lang="en-US" smtClean="0"/>
              <a:t>‹#›</a:t>
            </a:fld>
            <a:endParaRPr lang="en-US"/>
          </a:p>
        </p:txBody>
      </p:sp>
    </p:spTree>
    <p:extLst>
      <p:ext uri="{BB962C8B-B14F-4D97-AF65-F5344CB8AC3E}">
        <p14:creationId xmlns:p14="http://schemas.microsoft.com/office/powerpoint/2010/main" val="360890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568C49-63B4-4A1D-9318-0696655D6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102615-0705-4E06-8C4C-E10BAEBD84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2E9D28-B544-4DBC-A3F1-09A2881B64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05FE24-3F6B-4668-B535-B569AB61001B}" type="datetimeFigureOut">
              <a:rPr lang="en-US" smtClean="0"/>
              <a:t>1/22/2019</a:t>
            </a:fld>
            <a:endParaRPr lang="en-US"/>
          </a:p>
        </p:txBody>
      </p:sp>
      <p:sp>
        <p:nvSpPr>
          <p:cNvPr id="5" name="Footer Placeholder 4">
            <a:extLst>
              <a:ext uri="{FF2B5EF4-FFF2-40B4-BE49-F238E27FC236}">
                <a16:creationId xmlns:a16="http://schemas.microsoft.com/office/drawing/2014/main" id="{B3CD05B6-F3E5-4999-9FC8-28B1894D53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EF3D05-D4DB-405D-B369-24F08BDDDF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F3E4D3-2B22-44DA-BD3A-DBE25C958920}" type="slidenum">
              <a:rPr lang="en-US" smtClean="0"/>
              <a:t>‹#›</a:t>
            </a:fld>
            <a:endParaRPr lang="en-US"/>
          </a:p>
        </p:txBody>
      </p:sp>
    </p:spTree>
    <p:extLst>
      <p:ext uri="{BB962C8B-B14F-4D97-AF65-F5344CB8AC3E}">
        <p14:creationId xmlns:p14="http://schemas.microsoft.com/office/powerpoint/2010/main" val="633494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57E70-AA16-4F68-814F-F878CC6FA5EB}"/>
              </a:ext>
            </a:extLst>
          </p:cNvPr>
          <p:cNvSpPr>
            <a:spLocks noGrp="1"/>
          </p:cNvSpPr>
          <p:nvPr>
            <p:ph type="title"/>
          </p:nvPr>
        </p:nvSpPr>
        <p:spPr/>
        <p:txBody>
          <a:bodyPr/>
          <a:lstStyle/>
          <a:p>
            <a:r>
              <a:rPr lang="en-US" dirty="0"/>
              <a:t>Business Development Alternatives</a:t>
            </a:r>
          </a:p>
        </p:txBody>
      </p:sp>
      <p:graphicFrame>
        <p:nvGraphicFramePr>
          <p:cNvPr id="5" name="Content Placeholder 4">
            <a:extLst>
              <a:ext uri="{FF2B5EF4-FFF2-40B4-BE49-F238E27FC236}">
                <a16:creationId xmlns:a16="http://schemas.microsoft.com/office/drawing/2014/main" id="{A8BF580A-37C2-4982-BB81-C63220382CBE}"/>
              </a:ext>
            </a:extLst>
          </p:cNvPr>
          <p:cNvGraphicFramePr>
            <a:graphicFrameLocks noGrp="1"/>
          </p:cNvGraphicFramePr>
          <p:nvPr>
            <p:ph idx="1"/>
            <p:extLst>
              <p:ext uri="{D42A27DB-BD31-4B8C-83A1-F6EECF244321}">
                <p14:modId xmlns:p14="http://schemas.microsoft.com/office/powerpoint/2010/main" val="951115340"/>
              </p:ext>
            </p:extLst>
          </p:nvPr>
        </p:nvGraphicFramePr>
        <p:xfrm>
          <a:off x="838200" y="1825625"/>
          <a:ext cx="10515600" cy="3291840"/>
        </p:xfrm>
        <a:graphic>
          <a:graphicData uri="http://schemas.openxmlformats.org/drawingml/2006/table">
            <a:tbl>
              <a:tblPr firstRow="1" bandRow="1">
                <a:tableStyleId>{5C22544A-7EE6-4342-B048-85BDC9FD1C3A}</a:tableStyleId>
              </a:tblPr>
              <a:tblGrid>
                <a:gridCol w="4678680">
                  <a:extLst>
                    <a:ext uri="{9D8B030D-6E8A-4147-A177-3AD203B41FA5}">
                      <a16:colId xmlns:a16="http://schemas.microsoft.com/office/drawing/2014/main" val="896290710"/>
                    </a:ext>
                  </a:extLst>
                </a:gridCol>
                <a:gridCol w="5836920">
                  <a:extLst>
                    <a:ext uri="{9D8B030D-6E8A-4147-A177-3AD203B41FA5}">
                      <a16:colId xmlns:a16="http://schemas.microsoft.com/office/drawing/2014/main" val="137609309"/>
                    </a:ext>
                  </a:extLst>
                </a:gridCol>
              </a:tblGrid>
              <a:tr h="370840">
                <a:tc>
                  <a:txBody>
                    <a:bodyPr/>
                    <a:lstStyle/>
                    <a:p>
                      <a:r>
                        <a:rPr lang="en-US" sz="2400" dirty="0"/>
                        <a:t>Business Development Alternative Strategy</a:t>
                      </a:r>
                    </a:p>
                  </a:txBody>
                  <a:tcPr/>
                </a:tc>
                <a:tc>
                  <a:txBody>
                    <a:bodyPr/>
                    <a:lstStyle/>
                    <a:p>
                      <a:r>
                        <a:rPr lang="en-US" sz="2400" dirty="0"/>
                        <a:t>Revenue Collection Model</a:t>
                      </a:r>
                    </a:p>
                  </a:txBody>
                  <a:tcPr/>
                </a:tc>
                <a:extLst>
                  <a:ext uri="{0D108BD9-81ED-4DB2-BD59-A6C34878D82A}">
                    <a16:rowId xmlns:a16="http://schemas.microsoft.com/office/drawing/2014/main" val="1613578976"/>
                  </a:ext>
                </a:extLst>
              </a:tr>
              <a:tr h="370840">
                <a:tc>
                  <a:txBody>
                    <a:bodyPr/>
                    <a:lstStyle/>
                    <a:p>
                      <a:r>
                        <a:rPr lang="en-US" sz="2400" dirty="0"/>
                        <a:t>Buy-Implement-Evaluate-Develop Model</a:t>
                      </a:r>
                    </a:p>
                  </a:txBody>
                  <a:tcPr/>
                </a:tc>
                <a:tc>
                  <a:txBody>
                    <a:bodyPr/>
                    <a:lstStyle/>
                    <a:p>
                      <a:r>
                        <a:rPr lang="en-US" sz="2400" dirty="0"/>
                        <a:t>Monthly Subscription (Time Based Revenue Collection)</a:t>
                      </a:r>
                    </a:p>
                  </a:txBody>
                  <a:tcPr/>
                </a:tc>
                <a:extLst>
                  <a:ext uri="{0D108BD9-81ED-4DB2-BD59-A6C34878D82A}">
                    <a16:rowId xmlns:a16="http://schemas.microsoft.com/office/drawing/2014/main" val="1453002342"/>
                  </a:ext>
                </a:extLst>
              </a:tr>
              <a:tr h="370840">
                <a:tc>
                  <a:txBody>
                    <a:bodyPr/>
                    <a:lstStyle/>
                    <a:p>
                      <a:r>
                        <a:rPr lang="en-US" sz="2400" dirty="0"/>
                        <a:t>Research-Implement-Evaluate-Develop Model</a:t>
                      </a:r>
                    </a:p>
                  </a:txBody>
                  <a:tcPr/>
                </a:tc>
                <a:tc>
                  <a:txBody>
                    <a:bodyPr/>
                    <a:lstStyle/>
                    <a:p>
                      <a:r>
                        <a:rPr lang="en-US" sz="2400" dirty="0"/>
                        <a:t>Free Usage (No Revenue for Research and Development Purpose)</a:t>
                      </a:r>
                    </a:p>
                  </a:txBody>
                  <a:tcPr/>
                </a:tc>
                <a:extLst>
                  <a:ext uri="{0D108BD9-81ED-4DB2-BD59-A6C34878D82A}">
                    <a16:rowId xmlns:a16="http://schemas.microsoft.com/office/drawing/2014/main" val="3996523064"/>
                  </a:ext>
                </a:extLst>
              </a:tr>
              <a:tr h="370840">
                <a:tc>
                  <a:txBody>
                    <a:bodyPr/>
                    <a:lstStyle/>
                    <a:p>
                      <a:endParaRPr lang="en-US" sz="2400"/>
                    </a:p>
                  </a:txBody>
                  <a:tcPr/>
                </a:tc>
                <a:tc>
                  <a:txBody>
                    <a:bodyPr/>
                    <a:lstStyle/>
                    <a:p>
                      <a:r>
                        <a:rPr lang="en-US" sz="2400" dirty="0"/>
                        <a:t>Per Trip Pricing (On Usage Revenue Collection)</a:t>
                      </a:r>
                    </a:p>
                  </a:txBody>
                  <a:tcPr/>
                </a:tc>
                <a:extLst>
                  <a:ext uri="{0D108BD9-81ED-4DB2-BD59-A6C34878D82A}">
                    <a16:rowId xmlns:a16="http://schemas.microsoft.com/office/drawing/2014/main" val="3804333233"/>
                  </a:ext>
                </a:extLst>
              </a:tr>
            </a:tbl>
          </a:graphicData>
        </a:graphic>
      </p:graphicFrame>
    </p:spTree>
    <p:extLst>
      <p:ext uri="{BB962C8B-B14F-4D97-AF65-F5344CB8AC3E}">
        <p14:creationId xmlns:p14="http://schemas.microsoft.com/office/powerpoint/2010/main" val="2300210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AF69D1-CB1C-479C-94E7-2D643712E0A6}"/>
              </a:ext>
            </a:extLst>
          </p:cNvPr>
          <p:cNvSpPr>
            <a:spLocks noGrp="1"/>
          </p:cNvSpPr>
          <p:nvPr>
            <p:ph type="ctrTitle"/>
          </p:nvPr>
        </p:nvSpPr>
        <p:spPr>
          <a:xfrm>
            <a:off x="279917" y="1122363"/>
            <a:ext cx="11616613" cy="2387600"/>
          </a:xfrm>
        </p:spPr>
        <p:txBody>
          <a:bodyPr/>
          <a:lstStyle/>
          <a:p>
            <a:r>
              <a:rPr lang="en-US" dirty="0"/>
              <a:t>Buy-Implement-Evaluate-Develop</a:t>
            </a:r>
          </a:p>
        </p:txBody>
      </p:sp>
      <p:sp>
        <p:nvSpPr>
          <p:cNvPr id="5" name="Subtitle 4">
            <a:extLst>
              <a:ext uri="{FF2B5EF4-FFF2-40B4-BE49-F238E27FC236}">
                <a16:creationId xmlns:a16="http://schemas.microsoft.com/office/drawing/2014/main" id="{8DEC0FE9-9699-47D2-B12A-85DBB72AFB4C}"/>
              </a:ext>
            </a:extLst>
          </p:cNvPr>
          <p:cNvSpPr>
            <a:spLocks noGrp="1"/>
          </p:cNvSpPr>
          <p:nvPr>
            <p:ph type="subTitle" idx="1"/>
          </p:nvPr>
        </p:nvSpPr>
        <p:spPr/>
        <p:txBody>
          <a:bodyPr/>
          <a:lstStyle/>
          <a:p>
            <a:r>
              <a:rPr lang="en-US" dirty="0"/>
              <a:t>By Monthly Subscription Revenue Collection Model</a:t>
            </a:r>
          </a:p>
        </p:txBody>
      </p:sp>
    </p:spTree>
    <p:extLst>
      <p:ext uri="{BB962C8B-B14F-4D97-AF65-F5344CB8AC3E}">
        <p14:creationId xmlns:p14="http://schemas.microsoft.com/office/powerpoint/2010/main" val="245450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7AB886-5E7C-4D60-91A6-BAD19E1ACAFD}"/>
              </a:ext>
            </a:extLst>
          </p:cNvPr>
          <p:cNvSpPr>
            <a:spLocks noGrp="1"/>
          </p:cNvSpPr>
          <p:nvPr>
            <p:ph type="title"/>
          </p:nvPr>
        </p:nvSpPr>
        <p:spPr/>
        <p:txBody>
          <a:bodyPr/>
          <a:lstStyle/>
          <a:p>
            <a:r>
              <a:rPr lang="en-US" dirty="0"/>
              <a:t>Revenue and Benefits</a:t>
            </a:r>
          </a:p>
        </p:txBody>
      </p:sp>
      <p:sp>
        <p:nvSpPr>
          <p:cNvPr id="5" name="Content Placeholder 4">
            <a:extLst>
              <a:ext uri="{FF2B5EF4-FFF2-40B4-BE49-F238E27FC236}">
                <a16:creationId xmlns:a16="http://schemas.microsoft.com/office/drawing/2014/main" id="{B2C281B9-8DC0-4878-A971-AA0EE66292AA}"/>
              </a:ext>
            </a:extLst>
          </p:cNvPr>
          <p:cNvSpPr>
            <a:spLocks noGrp="1"/>
          </p:cNvSpPr>
          <p:nvPr>
            <p:ph idx="1"/>
          </p:nvPr>
        </p:nvSpPr>
        <p:spPr>
          <a:xfrm>
            <a:off x="838200" y="1478385"/>
            <a:ext cx="10515600" cy="4351338"/>
          </a:xfrm>
        </p:spPr>
        <p:txBody>
          <a:bodyPr>
            <a:normAutofit fontScale="92500" lnSpcReduction="10000"/>
          </a:bodyPr>
          <a:lstStyle/>
          <a:p>
            <a:pPr marL="0" indent="0">
              <a:buNone/>
            </a:pPr>
            <a:r>
              <a:rPr lang="en-US" dirty="0"/>
              <a:t>Revenue and Quantitative Benefits:</a:t>
            </a:r>
          </a:p>
          <a:p>
            <a:pPr marL="971550" lvl="1" indent="-514350">
              <a:buFont typeface="+mj-lt"/>
              <a:buAutoNum type="alphaUcPeriod"/>
            </a:pPr>
            <a:r>
              <a:rPr lang="en-US" dirty="0"/>
              <a:t>Segway and Station</a:t>
            </a:r>
          </a:p>
          <a:p>
            <a:pPr marL="1428750" lvl="2" indent="-514350">
              <a:buFont typeface="+mj-lt"/>
              <a:buAutoNum type="alphaLcParenR"/>
            </a:pPr>
            <a:r>
              <a:rPr lang="en-US" dirty="0"/>
              <a:t>From specification, each Segway can do 22 trip on one charge, each fully charged 0.3168 kWh.</a:t>
            </a:r>
          </a:p>
          <a:p>
            <a:pPr marL="1428750" lvl="2" indent="-514350">
              <a:buFont typeface="+mj-lt"/>
              <a:buAutoNum type="alphaLcParenR"/>
            </a:pPr>
            <a:r>
              <a:rPr lang="en-US" dirty="0"/>
              <a:t>From approximation with 15 m^2, 16% efficiency, and 4.72 kWh/m^2 insolation in Bandung, each year one station creates 3,101 kWh.</a:t>
            </a:r>
          </a:p>
          <a:p>
            <a:pPr marL="1428750" lvl="2" indent="-514350">
              <a:buFont typeface="+mj-lt"/>
              <a:buAutoNum type="alphaLcParenR"/>
            </a:pPr>
            <a:r>
              <a:rPr lang="en-US" dirty="0"/>
              <a:t>Therefore, by average approximation for five stations, 49000 rides uses solar energy.</a:t>
            </a:r>
            <a:endParaRPr lang="en-US" sz="2100" dirty="0"/>
          </a:p>
          <a:p>
            <a:pPr marL="971550" lvl="1" indent="-514350">
              <a:buAutoNum type="alphaUcPeriod"/>
            </a:pPr>
            <a:r>
              <a:rPr lang="en-US" dirty="0"/>
              <a:t>Mobile Application</a:t>
            </a:r>
          </a:p>
          <a:p>
            <a:pPr marL="1428750" lvl="2" indent="-514350">
              <a:buAutoNum type="alphaLcParenR"/>
            </a:pPr>
            <a:r>
              <a:rPr lang="en-US" dirty="0"/>
              <a:t>From approximation of 1 uses per day for each user, 1k traffic in one day, 365k traffic in one year, This traffic can be used for advertisement.</a:t>
            </a:r>
          </a:p>
          <a:p>
            <a:pPr marL="971550" lvl="1" indent="-514350">
              <a:buAutoNum type="alphaUcPeriod"/>
            </a:pPr>
            <a:r>
              <a:rPr lang="en-US" dirty="0"/>
              <a:t>Monthly Subscription</a:t>
            </a:r>
          </a:p>
          <a:p>
            <a:pPr marL="1428750" lvl="2" indent="-514350">
              <a:buAutoNum type="alphaLcParenR"/>
            </a:pPr>
            <a:r>
              <a:rPr lang="en-US" dirty="0"/>
              <a:t>From assumption of 1000 users for first year and growing 20% each month and </a:t>
            </a:r>
            <a:r>
              <a:rPr lang="en-US" dirty="0" err="1"/>
              <a:t>Rp</a:t>
            </a:r>
            <a:r>
              <a:rPr lang="en-US" dirty="0"/>
              <a:t> 10.000,00 subscription per user each month, revenue would be r=120,000*(1+0.2)^n for n-</a:t>
            </a:r>
            <a:r>
              <a:rPr lang="en-US" dirty="0" err="1"/>
              <a:t>th</a:t>
            </a:r>
            <a:r>
              <a:rPr lang="en-US" dirty="0"/>
              <a:t> year until saturation when users amount reach 2000.</a:t>
            </a:r>
          </a:p>
          <a:p>
            <a:pPr marL="1428750" lvl="2" indent="-514350">
              <a:buAutoNum type="alphaLcParenR"/>
            </a:pPr>
            <a:endParaRPr lang="en-US" dirty="0"/>
          </a:p>
          <a:p>
            <a:pPr marL="1428750" lvl="2" indent="-514350">
              <a:buFont typeface="+mj-lt"/>
              <a:buAutoNum type="alphaLcParenR"/>
            </a:pPr>
            <a:endParaRPr lang="en-US" dirty="0"/>
          </a:p>
          <a:p>
            <a:pPr marL="971550" lvl="1" indent="-514350">
              <a:buAutoNum type="alphaUcPeriod"/>
            </a:pPr>
            <a:endParaRPr lang="en-US" dirty="0"/>
          </a:p>
          <a:p>
            <a:pPr marL="971550" lvl="1" indent="-514350">
              <a:buFont typeface="+mj-lt"/>
              <a:buAutoNum type="alphaUcPeriod"/>
            </a:pPr>
            <a:endParaRPr lang="en-US" dirty="0"/>
          </a:p>
        </p:txBody>
      </p:sp>
    </p:spTree>
    <p:extLst>
      <p:ext uri="{BB962C8B-B14F-4D97-AF65-F5344CB8AC3E}">
        <p14:creationId xmlns:p14="http://schemas.microsoft.com/office/powerpoint/2010/main" val="4037033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2C27-0A98-4530-AD70-7A4E2C17009C}"/>
              </a:ext>
            </a:extLst>
          </p:cNvPr>
          <p:cNvSpPr>
            <a:spLocks noGrp="1"/>
          </p:cNvSpPr>
          <p:nvPr>
            <p:ph type="title"/>
          </p:nvPr>
        </p:nvSpPr>
        <p:spPr/>
        <p:txBody>
          <a:bodyPr/>
          <a:lstStyle/>
          <a:p>
            <a:r>
              <a:rPr lang="en-US" dirty="0"/>
              <a:t>Revenue and Benefits</a:t>
            </a:r>
          </a:p>
        </p:txBody>
      </p:sp>
      <p:sp>
        <p:nvSpPr>
          <p:cNvPr id="3" name="Content Placeholder 2">
            <a:extLst>
              <a:ext uri="{FF2B5EF4-FFF2-40B4-BE49-F238E27FC236}">
                <a16:creationId xmlns:a16="http://schemas.microsoft.com/office/drawing/2014/main" id="{66F8655D-406B-4A19-8E20-90901F6A1E8E}"/>
              </a:ext>
            </a:extLst>
          </p:cNvPr>
          <p:cNvSpPr>
            <a:spLocks noGrp="1"/>
          </p:cNvSpPr>
          <p:nvPr>
            <p:ph idx="1"/>
          </p:nvPr>
        </p:nvSpPr>
        <p:spPr/>
        <p:txBody>
          <a:bodyPr/>
          <a:lstStyle/>
          <a:p>
            <a:pPr marL="0" indent="0">
              <a:buNone/>
            </a:pPr>
            <a:r>
              <a:rPr lang="en-US" dirty="0"/>
              <a:t>Qualitative Benefits:</a:t>
            </a:r>
          </a:p>
          <a:p>
            <a:pPr marL="971550" lvl="1" indent="-514350">
              <a:buFont typeface="Arial" panose="020B0604020202020204" pitchFamily="34" charset="0"/>
              <a:buAutoNum type="alphaUcPeriod"/>
            </a:pPr>
            <a:r>
              <a:rPr lang="en-US" dirty="0"/>
              <a:t>Futuristic marketable idea proof that SMI is a catalyst for national infrastructure acceleration through SDG Climate Action </a:t>
            </a:r>
          </a:p>
          <a:p>
            <a:pPr marL="971550" lvl="1" indent="-514350">
              <a:buAutoNum type="alphaUcPeriod"/>
            </a:pPr>
            <a:r>
              <a:rPr lang="en-US" dirty="0"/>
              <a:t>Research and Development for another system in Indonesia (ex. Airport, Train Station, Government Institution, </a:t>
            </a:r>
            <a:r>
              <a:rPr lang="en-US" dirty="0" err="1"/>
              <a:t>etc</a:t>
            </a:r>
            <a:r>
              <a:rPr lang="en-US" dirty="0"/>
              <a:t>)</a:t>
            </a:r>
          </a:p>
          <a:p>
            <a:pPr marL="971550" lvl="1" indent="-514350">
              <a:buAutoNum type="alphaUcPeriod"/>
            </a:pPr>
            <a:r>
              <a:rPr lang="en-US" dirty="0"/>
              <a:t>Reduction of gasoline usage inside campus</a:t>
            </a:r>
          </a:p>
          <a:p>
            <a:pPr marL="971550" lvl="1" indent="-514350">
              <a:buAutoNum type="alphaUcPeriod"/>
            </a:pPr>
            <a:r>
              <a:rPr lang="en-US" dirty="0"/>
              <a:t>Branding for ITB</a:t>
            </a:r>
          </a:p>
          <a:p>
            <a:pPr marL="971550" lvl="1" indent="-514350">
              <a:buAutoNum type="alphaUcPeriod"/>
            </a:pPr>
            <a:r>
              <a:rPr lang="en-US" dirty="0"/>
              <a:t>Mobility for academic civilian (especially professors and lecturers)</a:t>
            </a:r>
          </a:p>
          <a:p>
            <a:pPr marL="971550" lvl="1" indent="-514350">
              <a:buAutoNum type="alphaUcPeriod"/>
            </a:pPr>
            <a:r>
              <a:rPr lang="en-US" dirty="0"/>
              <a:t>High probability of sustainability and no emission for huge number of usage</a:t>
            </a:r>
          </a:p>
          <a:p>
            <a:pPr marL="971550" lvl="1" indent="-514350">
              <a:buAutoNum type="alphaUcPeriod"/>
            </a:pPr>
            <a:endParaRPr lang="en-US" dirty="0"/>
          </a:p>
          <a:p>
            <a:pPr marL="971550" lvl="1" indent="-514350">
              <a:buAutoNum type="alphaUcPeriod"/>
            </a:pPr>
            <a:endParaRPr lang="en-US" dirty="0"/>
          </a:p>
          <a:p>
            <a:endParaRPr lang="en-US" dirty="0"/>
          </a:p>
        </p:txBody>
      </p:sp>
    </p:spTree>
    <p:extLst>
      <p:ext uri="{BB962C8B-B14F-4D97-AF65-F5344CB8AC3E}">
        <p14:creationId xmlns:p14="http://schemas.microsoft.com/office/powerpoint/2010/main" val="2429826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5BA0D-1F67-4273-88EA-83247F8D9040}"/>
              </a:ext>
            </a:extLst>
          </p:cNvPr>
          <p:cNvSpPr>
            <a:spLocks noGrp="1"/>
          </p:cNvSpPr>
          <p:nvPr>
            <p:ph type="title"/>
          </p:nvPr>
        </p:nvSpPr>
        <p:spPr>
          <a:xfrm>
            <a:off x="838200" y="365125"/>
            <a:ext cx="10515600" cy="1325563"/>
          </a:xfrm>
        </p:spPr>
        <p:txBody>
          <a:bodyPr/>
          <a:lstStyle/>
          <a:p>
            <a:r>
              <a:rPr lang="en-US" dirty="0"/>
              <a:t>Cost</a:t>
            </a:r>
          </a:p>
        </p:txBody>
      </p:sp>
      <p:sp>
        <p:nvSpPr>
          <p:cNvPr id="3" name="Content Placeholder 2">
            <a:extLst>
              <a:ext uri="{FF2B5EF4-FFF2-40B4-BE49-F238E27FC236}">
                <a16:creationId xmlns:a16="http://schemas.microsoft.com/office/drawing/2014/main" id="{A02C81EB-5940-4059-A6ED-C954FE8289D5}"/>
              </a:ext>
            </a:extLst>
          </p:cNvPr>
          <p:cNvSpPr>
            <a:spLocks noGrp="1"/>
          </p:cNvSpPr>
          <p:nvPr>
            <p:ph idx="1"/>
          </p:nvPr>
        </p:nvSpPr>
        <p:spPr>
          <a:xfrm>
            <a:off x="838200" y="1825625"/>
            <a:ext cx="10515600" cy="4351338"/>
          </a:xfrm>
        </p:spPr>
        <p:txBody>
          <a:bodyPr>
            <a:normAutofit fontScale="77500" lnSpcReduction="20000"/>
          </a:bodyPr>
          <a:lstStyle/>
          <a:p>
            <a:pPr marL="0" indent="0">
              <a:buNone/>
            </a:pPr>
            <a:r>
              <a:rPr lang="en-US" dirty="0"/>
              <a:t>Fixed Cost:</a:t>
            </a:r>
          </a:p>
          <a:p>
            <a:pPr marL="971550" lvl="1" indent="-514350">
              <a:buFont typeface="+mj-lt"/>
              <a:buAutoNum type="alphaUcPeriod"/>
            </a:pPr>
            <a:r>
              <a:rPr lang="en-US" dirty="0"/>
              <a:t>Workforce (Total </a:t>
            </a:r>
            <a:r>
              <a:rPr lang="en-US" dirty="0" err="1"/>
              <a:t>Rp</a:t>
            </a:r>
            <a:r>
              <a:rPr lang="en-US" dirty="0"/>
              <a:t> 30.000.000,00) one time, (Total </a:t>
            </a:r>
            <a:r>
              <a:rPr lang="en-US" dirty="0" err="1"/>
              <a:t>Rp</a:t>
            </a:r>
            <a:r>
              <a:rPr lang="en-US" dirty="0"/>
              <a:t> 5.000.000,00) each year</a:t>
            </a:r>
          </a:p>
          <a:p>
            <a:pPr marL="1428750" lvl="2" indent="-514350">
              <a:buFont typeface="+mj-lt"/>
              <a:buAutoNum type="alphaLcParenR"/>
            </a:pPr>
            <a:r>
              <a:rPr lang="en-US" dirty="0"/>
              <a:t>First Year Development </a:t>
            </a:r>
            <a:r>
              <a:rPr lang="en-US" dirty="0" err="1"/>
              <a:t>Rp</a:t>
            </a:r>
            <a:r>
              <a:rPr lang="en-US" dirty="0"/>
              <a:t> 30.000.000,00 one time</a:t>
            </a:r>
          </a:p>
          <a:p>
            <a:pPr marL="1428750" lvl="2" indent="-514350">
              <a:buFont typeface="+mj-lt"/>
              <a:buAutoNum type="alphaLcParenR"/>
            </a:pPr>
            <a:r>
              <a:rPr lang="en-US" dirty="0"/>
              <a:t>Maintenance Overwatch </a:t>
            </a:r>
            <a:r>
              <a:rPr lang="en-US" dirty="0" err="1"/>
              <a:t>Rp</a:t>
            </a:r>
            <a:r>
              <a:rPr lang="en-US" dirty="0"/>
              <a:t> 5.000.000,00 each year</a:t>
            </a:r>
          </a:p>
          <a:p>
            <a:pPr marL="971550" lvl="1" indent="-514350">
              <a:buFont typeface="+mj-lt"/>
              <a:buAutoNum type="alphaUcPeriod"/>
            </a:pPr>
            <a:r>
              <a:rPr lang="en-US" dirty="0"/>
              <a:t>Segway (Total </a:t>
            </a:r>
            <a:r>
              <a:rPr lang="en-US" dirty="0" err="1"/>
              <a:t>Rp</a:t>
            </a:r>
            <a:r>
              <a:rPr lang="en-US" dirty="0"/>
              <a:t> 380.000.000,00) one time</a:t>
            </a:r>
          </a:p>
          <a:p>
            <a:pPr marL="1428750" lvl="2" indent="-514350">
              <a:buFont typeface="+mj-lt"/>
              <a:buAutoNum type="alphaLcParenR"/>
            </a:pPr>
            <a:r>
              <a:rPr lang="en-US" dirty="0"/>
              <a:t>25 Segway at average price </a:t>
            </a:r>
            <a:r>
              <a:rPr lang="en-US" dirty="0" err="1"/>
              <a:t>Rp</a:t>
            </a:r>
            <a:r>
              <a:rPr lang="en-US" dirty="0"/>
              <a:t> 15.000.000,00</a:t>
            </a:r>
          </a:p>
          <a:p>
            <a:pPr marL="1428750" lvl="2" indent="-514350">
              <a:buFont typeface="+mj-lt"/>
              <a:buAutoNum type="alphaLcParenR"/>
            </a:pPr>
            <a:r>
              <a:rPr lang="en-US" dirty="0"/>
              <a:t>25 Container at average price </a:t>
            </a:r>
            <a:r>
              <a:rPr lang="en-US" dirty="0" err="1"/>
              <a:t>Rp</a:t>
            </a:r>
            <a:r>
              <a:rPr lang="en-US" dirty="0"/>
              <a:t> 100.000,00</a:t>
            </a:r>
          </a:p>
          <a:p>
            <a:pPr marL="1428750" lvl="2" indent="-514350">
              <a:buFont typeface="+mj-lt"/>
              <a:buAutoNum type="alphaLcParenR"/>
            </a:pPr>
            <a:r>
              <a:rPr lang="en-US" dirty="0"/>
              <a:t>25 RF Transceiver at average price </a:t>
            </a:r>
            <a:r>
              <a:rPr lang="en-US" dirty="0" err="1"/>
              <a:t>Rp</a:t>
            </a:r>
            <a:r>
              <a:rPr lang="en-US" dirty="0"/>
              <a:t> 100.000,00 </a:t>
            </a:r>
          </a:p>
          <a:p>
            <a:pPr marL="971550" lvl="1" indent="-514350">
              <a:buFont typeface="+mj-lt"/>
              <a:buAutoNum type="alphaUcPeriod"/>
            </a:pPr>
            <a:r>
              <a:rPr lang="en-US" dirty="0"/>
              <a:t>Station (Total </a:t>
            </a:r>
            <a:r>
              <a:rPr lang="en-US" dirty="0" err="1"/>
              <a:t>Rp</a:t>
            </a:r>
            <a:r>
              <a:rPr lang="en-US" dirty="0"/>
              <a:t> 169.000.000,00) one time</a:t>
            </a:r>
          </a:p>
          <a:p>
            <a:pPr marL="1428750" lvl="2" indent="-514350">
              <a:buFont typeface="+mj-lt"/>
              <a:buAutoNum type="alphaLcParenR"/>
            </a:pPr>
            <a:r>
              <a:rPr lang="en-US" dirty="0"/>
              <a:t>9*5 Conventional 16% efficiency solar panel at </a:t>
            </a:r>
          </a:p>
          <a:p>
            <a:pPr marL="1428750" lvl="2" indent="-514350">
              <a:buFont typeface="+mj-lt"/>
              <a:buAutoNum type="alphaLcParenR"/>
            </a:pPr>
            <a:r>
              <a:rPr lang="en-US" dirty="0"/>
              <a:t>5 Mechanical structure + workforce </a:t>
            </a:r>
            <a:r>
              <a:rPr lang="en-US" dirty="0" err="1"/>
              <a:t>Rp</a:t>
            </a:r>
            <a:r>
              <a:rPr lang="en-US" dirty="0"/>
              <a:t> 15.000.000,00</a:t>
            </a:r>
          </a:p>
          <a:p>
            <a:pPr marL="1428750" lvl="2" indent="-514350">
              <a:buFont typeface="+mj-lt"/>
              <a:buAutoNum type="alphaLcParenR"/>
            </a:pPr>
            <a:r>
              <a:rPr lang="en-US" dirty="0"/>
              <a:t>5 </a:t>
            </a:r>
            <a:r>
              <a:rPr lang="en-US" dirty="0" err="1"/>
              <a:t>Wiring+Powerwall+Inverter</a:t>
            </a:r>
            <a:r>
              <a:rPr lang="en-US" dirty="0"/>
              <a:t> </a:t>
            </a:r>
            <a:r>
              <a:rPr lang="en-US" dirty="0" err="1"/>
              <a:t>Rectifier+RF</a:t>
            </a:r>
            <a:r>
              <a:rPr lang="en-US" dirty="0"/>
              <a:t> Transceiver </a:t>
            </a:r>
            <a:r>
              <a:rPr lang="en-US" dirty="0" err="1"/>
              <a:t>Rp</a:t>
            </a:r>
            <a:r>
              <a:rPr lang="en-US" dirty="0"/>
              <a:t> 5.000.000,00</a:t>
            </a:r>
          </a:p>
          <a:p>
            <a:pPr marL="971550" lvl="1" indent="-514350">
              <a:buFont typeface="+mj-lt"/>
              <a:buAutoNum type="alphaUcPeriod"/>
            </a:pPr>
            <a:r>
              <a:rPr lang="en-US" dirty="0"/>
              <a:t>Application (Total 12.000.000,00) each year</a:t>
            </a:r>
          </a:p>
          <a:p>
            <a:pPr marL="1428750" lvl="2" indent="-514350">
              <a:buFont typeface="+mj-lt"/>
              <a:buAutoNum type="alphaLcParenR"/>
            </a:pPr>
            <a:r>
              <a:rPr lang="en-US" dirty="0"/>
              <a:t>12 month Cloud services </a:t>
            </a:r>
            <a:r>
              <a:rPr lang="en-US" dirty="0" err="1"/>
              <a:t>Rp</a:t>
            </a:r>
            <a:r>
              <a:rPr lang="en-US" dirty="0"/>
              <a:t> 1.000.000,00 </a:t>
            </a:r>
          </a:p>
          <a:p>
            <a:pPr marL="914400" lvl="1" indent="-457200">
              <a:buFont typeface="+mj-lt"/>
              <a:buAutoNum type="alphaUcPeriod"/>
            </a:pPr>
            <a:r>
              <a:rPr lang="en-US" dirty="0"/>
              <a:t>Marketing Campaign (Total 10.000.000,00) each year</a:t>
            </a:r>
          </a:p>
          <a:p>
            <a:pPr marL="1371600" lvl="2" indent="-457200">
              <a:buFont typeface="+mj-lt"/>
              <a:buAutoNum type="alphaLcParenR"/>
            </a:pPr>
            <a:r>
              <a:rPr lang="en-US" dirty="0"/>
              <a:t>Digital marketing </a:t>
            </a:r>
            <a:r>
              <a:rPr lang="en-US" dirty="0" err="1"/>
              <a:t>Rp</a:t>
            </a:r>
            <a:r>
              <a:rPr lang="en-US" dirty="0"/>
              <a:t> 5.000.000 each year</a:t>
            </a:r>
          </a:p>
          <a:p>
            <a:pPr marL="1371600" lvl="2" indent="-457200">
              <a:buFont typeface="+mj-lt"/>
              <a:buAutoNum type="alphaLcParenR"/>
            </a:pPr>
            <a:r>
              <a:rPr lang="en-US" dirty="0"/>
              <a:t>Offline peer-to-peer marketing </a:t>
            </a:r>
            <a:r>
              <a:rPr lang="en-US" dirty="0" err="1"/>
              <a:t>Rp</a:t>
            </a:r>
            <a:r>
              <a:rPr lang="en-US" dirty="0"/>
              <a:t> 5.000.000 each year</a:t>
            </a:r>
          </a:p>
          <a:p>
            <a:pPr marL="1371600" lvl="2" indent="-457200">
              <a:buFont typeface="+mj-lt"/>
              <a:buAutoNum type="alphaLcParenR"/>
            </a:pPr>
            <a:endParaRPr lang="en-US" dirty="0"/>
          </a:p>
        </p:txBody>
      </p:sp>
    </p:spTree>
    <p:extLst>
      <p:ext uri="{BB962C8B-B14F-4D97-AF65-F5344CB8AC3E}">
        <p14:creationId xmlns:p14="http://schemas.microsoft.com/office/powerpoint/2010/main" val="2446096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23CD1-4817-45F4-B992-D51DFEF3D360}"/>
              </a:ext>
            </a:extLst>
          </p:cNvPr>
          <p:cNvSpPr>
            <a:spLocks noGrp="1"/>
          </p:cNvSpPr>
          <p:nvPr>
            <p:ph type="title"/>
          </p:nvPr>
        </p:nvSpPr>
        <p:spPr>
          <a:xfrm>
            <a:off x="838200" y="365125"/>
            <a:ext cx="10515600" cy="1325563"/>
          </a:xfrm>
        </p:spPr>
        <p:txBody>
          <a:bodyPr/>
          <a:lstStyle/>
          <a:p>
            <a:r>
              <a:rPr lang="en-US" dirty="0"/>
              <a:t>Cost</a:t>
            </a:r>
          </a:p>
        </p:txBody>
      </p:sp>
      <p:sp>
        <p:nvSpPr>
          <p:cNvPr id="3" name="Content Placeholder 2">
            <a:extLst>
              <a:ext uri="{FF2B5EF4-FFF2-40B4-BE49-F238E27FC236}">
                <a16:creationId xmlns:a16="http://schemas.microsoft.com/office/drawing/2014/main" id="{A76B75FA-6608-459C-9E67-CA930EA375F5}"/>
              </a:ext>
            </a:extLst>
          </p:cNvPr>
          <p:cNvSpPr>
            <a:spLocks noGrp="1"/>
          </p:cNvSpPr>
          <p:nvPr>
            <p:ph idx="1"/>
          </p:nvPr>
        </p:nvSpPr>
        <p:spPr>
          <a:xfrm>
            <a:off x="838200" y="1690688"/>
            <a:ext cx="10515600" cy="4351338"/>
          </a:xfrm>
        </p:spPr>
        <p:txBody>
          <a:bodyPr>
            <a:normAutofit fontScale="85000" lnSpcReduction="20000"/>
          </a:bodyPr>
          <a:lstStyle/>
          <a:p>
            <a:pPr marL="0" indent="0">
              <a:buNone/>
            </a:pPr>
            <a:r>
              <a:rPr lang="en-US" dirty="0"/>
              <a:t>Assumptions:</a:t>
            </a:r>
          </a:p>
          <a:p>
            <a:pPr marL="971550" lvl="1" indent="-514350">
              <a:buFont typeface="+mj-lt"/>
              <a:buAutoNum type="alphaUcPeriod"/>
            </a:pPr>
            <a:r>
              <a:rPr lang="en-US" dirty="0"/>
              <a:t>Assuming each year growth on users increases 20%</a:t>
            </a:r>
          </a:p>
          <a:p>
            <a:pPr marL="971550" lvl="1" indent="-514350">
              <a:buFont typeface="+mj-lt"/>
              <a:buAutoNum type="alphaUcPeriod"/>
            </a:pPr>
            <a:r>
              <a:rPr lang="en-US" dirty="0"/>
              <a:t>Assuming 2 minutes tolerable waiting time</a:t>
            </a:r>
          </a:p>
          <a:p>
            <a:pPr marL="0" indent="0">
              <a:buNone/>
            </a:pPr>
            <a:r>
              <a:rPr lang="en-US" dirty="0"/>
              <a:t>Variable Cost:</a:t>
            </a:r>
          </a:p>
          <a:p>
            <a:pPr marL="971550" lvl="1" indent="-514350">
              <a:buFont typeface="+mj-lt"/>
              <a:buAutoNum type="alphaUcPeriod"/>
            </a:pPr>
            <a:r>
              <a:rPr lang="en-US" dirty="0"/>
              <a:t>Application Expansion</a:t>
            </a:r>
          </a:p>
          <a:p>
            <a:pPr marL="1428750" lvl="2" indent="-514350">
              <a:buFont typeface="+mj-lt"/>
              <a:buAutoNum type="alphaLcParenR"/>
            </a:pPr>
            <a:r>
              <a:rPr lang="en-US" dirty="0"/>
              <a:t>Server expansion will cost linear according to traffic increase from half of the first year cost (</a:t>
            </a:r>
            <a:r>
              <a:rPr lang="en-US" dirty="0" err="1"/>
              <a:t>Rp</a:t>
            </a:r>
            <a:r>
              <a:rPr lang="en-US" dirty="0"/>
              <a:t> 12.000.000,00). Therefore it will cost c=12,000,000*(1+(0.5*0.2))^n or c=12,000,000*(1.1)^n for n-</a:t>
            </a:r>
            <a:r>
              <a:rPr lang="en-US" dirty="0" err="1"/>
              <a:t>th</a:t>
            </a:r>
            <a:r>
              <a:rPr lang="en-US" dirty="0"/>
              <a:t> year</a:t>
            </a:r>
          </a:p>
          <a:p>
            <a:pPr marL="971550" lvl="1" indent="-514350">
              <a:buFont typeface="+mj-lt"/>
              <a:buAutoNum type="alphaUcPeriod"/>
            </a:pPr>
            <a:r>
              <a:rPr lang="en-US" dirty="0"/>
              <a:t>Segway Expansion</a:t>
            </a:r>
          </a:p>
          <a:p>
            <a:pPr marL="1428750" lvl="2" indent="-514350">
              <a:buFont typeface="+mj-lt"/>
              <a:buAutoNum type="alphaLcParenR"/>
            </a:pPr>
            <a:r>
              <a:rPr lang="en-US" dirty="0"/>
              <a:t>The consumer needs will increase according to amount of consumer. From approximation that each user will use Segway for average of 3 times a day (from daily lecture activity), 3000 usage a day will be accumulated and distributed in 07.00-17.00 (10 hours) which gets averaged at 300 usage/hour. This usage average per hour grows linearly, which 25 </a:t>
            </a:r>
            <a:r>
              <a:rPr lang="en-US" dirty="0" err="1"/>
              <a:t>segways</a:t>
            </a:r>
            <a:r>
              <a:rPr lang="en-US" dirty="0"/>
              <a:t> will handle at average usage 12 usage/hour, with each usage of 5 minute on average. Tolerable waiting time assumed to be 2 minutes, therefore can be approximated linearly that 20% growth will grow the waiting rate. Calculation will give that the amount of Segway will need to increase by two for the first three years and two each year after the first three years.</a:t>
            </a:r>
          </a:p>
        </p:txBody>
      </p:sp>
    </p:spTree>
    <p:extLst>
      <p:ext uri="{BB962C8B-B14F-4D97-AF65-F5344CB8AC3E}">
        <p14:creationId xmlns:p14="http://schemas.microsoft.com/office/powerpoint/2010/main" val="1986153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9294797A-742C-4CDB-9957-EAD155E8A12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BIED with Monthly Subscription Financial Analysis </a:t>
            </a:r>
          </a:p>
        </p:txBody>
      </p:sp>
      <p:pic>
        <p:nvPicPr>
          <p:cNvPr id="8" name="Picture 7">
            <a:extLst>
              <a:ext uri="{FF2B5EF4-FFF2-40B4-BE49-F238E27FC236}">
                <a16:creationId xmlns:a16="http://schemas.microsoft.com/office/drawing/2014/main" id="{C0DEF79A-1FD4-4EB6-BA81-DD62B301CE8A}"/>
              </a:ext>
            </a:extLst>
          </p:cNvPr>
          <p:cNvPicPr>
            <a:picLocks noChangeAspect="1"/>
          </p:cNvPicPr>
          <p:nvPr/>
        </p:nvPicPr>
        <p:blipFill>
          <a:blip r:embed="rId2"/>
          <a:stretch>
            <a:fillRect/>
          </a:stretch>
        </p:blipFill>
        <p:spPr>
          <a:xfrm>
            <a:off x="983226" y="1537575"/>
            <a:ext cx="10707329" cy="5245276"/>
          </a:xfrm>
          <a:prstGeom prst="rect">
            <a:avLst/>
          </a:prstGeom>
        </p:spPr>
      </p:pic>
    </p:spTree>
    <p:extLst>
      <p:ext uri="{BB962C8B-B14F-4D97-AF65-F5344CB8AC3E}">
        <p14:creationId xmlns:p14="http://schemas.microsoft.com/office/powerpoint/2010/main" val="959180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625</Words>
  <Application>Microsoft Office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Business Development Alternatives</vt:lpstr>
      <vt:lpstr>Buy-Implement-Evaluate-Develop</vt:lpstr>
      <vt:lpstr>Revenue and Benefits</vt:lpstr>
      <vt:lpstr>Revenue and Benefits</vt:lpstr>
      <vt:lpstr>Cost</vt:lpstr>
      <vt:lpstr>Cost</vt:lpstr>
      <vt:lpstr>BIED with Monthly Subscription Financial Analysis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Model</dc:title>
  <dc:creator>Bernardus Rendy</dc:creator>
  <cp:lastModifiedBy>Bernardus Rendy</cp:lastModifiedBy>
  <cp:revision>8</cp:revision>
  <dcterms:created xsi:type="dcterms:W3CDTF">2019-01-11T04:53:50Z</dcterms:created>
  <dcterms:modified xsi:type="dcterms:W3CDTF">2019-01-21T23:59:55Z</dcterms:modified>
</cp:coreProperties>
</file>