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0" r:id="rId7"/>
    <p:sldId id="269" r:id="rId8"/>
    <p:sldId id="270" r:id="rId9"/>
    <p:sldId id="279" r:id="rId10"/>
    <p:sldId id="273" r:id="rId11"/>
    <p:sldId id="283" r:id="rId12"/>
    <p:sldId id="284" r:id="rId13"/>
    <p:sldId id="277" r:id="rId14"/>
    <p:sldId id="278" r:id="rId15"/>
    <p:sldId id="261" r:id="rId16"/>
    <p:sldId id="271" r:id="rId17"/>
    <p:sldId id="272" r:id="rId18"/>
    <p:sldId id="280" r:id="rId19"/>
    <p:sldId id="285" r:id="rId20"/>
    <p:sldId id="286" r:id="rId21"/>
    <p:sldId id="287" r:id="rId22"/>
    <p:sldId id="281" r:id="rId23"/>
    <p:sldId id="288" r:id="rId24"/>
    <p:sldId id="289" r:id="rId25"/>
    <p:sldId id="263" r:id="rId26"/>
    <p:sldId id="264" r:id="rId27"/>
    <p:sldId id="266" r:id="rId28"/>
    <p:sldId id="265" r:id="rId29"/>
    <p:sldId id="290" r:id="rId30"/>
    <p:sldId id="295" r:id="rId31"/>
    <p:sldId id="291" r:id="rId32"/>
    <p:sldId id="292" r:id="rId33"/>
    <p:sldId id="294" r:id="rId34"/>
    <p:sldId id="293" r:id="rId35"/>
    <p:sldId id="296" r:id="rId36"/>
    <p:sldId id="297" r:id="rId37"/>
    <p:sldId id="298" r:id="rId38"/>
    <p:sldId id="299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41C9-BF2F-4D17-81F3-805336543BC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uml" TargetMode="External"/><Relationship Id="rId2" Type="http://schemas.openxmlformats.org/officeDocument/2006/relationships/hyperlink" Target="http://www.sparxsystems.com/uml-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-paradigm.com/VPGallery/index.html" TargetMode="External"/><Relationship Id="rId4" Type="http://schemas.openxmlformats.org/officeDocument/2006/relationships/hyperlink" Target="http://www.sparxsystems.com/resources/uml2_tutori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927225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Gambaran</a:t>
            </a:r>
            <a:r>
              <a:rPr lang="en-US" sz="6600" dirty="0" smtClean="0"/>
              <a:t> </a:t>
            </a:r>
            <a:r>
              <a:rPr lang="en-US" sz="6600" dirty="0" err="1" smtClean="0"/>
              <a:t>Umum</a:t>
            </a:r>
            <a:r>
              <a:rPr lang="en-US" sz="6600" dirty="0" smtClean="0"/>
              <a:t> UML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25780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dirty="0" err="1" smtClean="0"/>
              <a:t>Sistem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1026" name="Picture 2" descr="U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61" y="389112"/>
            <a:ext cx="304800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9" name="Picture 5" descr="http://www.sparxsystems.com/images/screenshots/uml2_tutorial/cl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1"/>
            <a:ext cx="7369277" cy="51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1994"/>
            <a:ext cx="6019800" cy="52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23856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124" name="Picture 4" descr="http://www.sparxsystems.com/images/screenshots/uml2_tutorial/cd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7747"/>
            <a:ext cx="5486400" cy="54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8100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22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Behavior diagrams </a:t>
            </a:r>
            <a:r>
              <a:rPr lang="en-US" dirty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status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seketika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seperti</a:t>
            </a:r>
            <a:r>
              <a:rPr lang="en-US" dirty="0" smtClean="0"/>
              <a:t> ‘</a:t>
            </a:r>
            <a:r>
              <a:rPr lang="en-US" dirty="0" err="1" smtClean="0"/>
              <a:t>jalankan</a:t>
            </a:r>
            <a:r>
              <a:rPr lang="en-US" dirty="0" smtClean="0"/>
              <a:t>’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;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hasil-hasilnya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u="sng" dirty="0"/>
              <a:t>Diagram </a:t>
            </a:r>
            <a:r>
              <a:rPr lang="en-US" sz="2300" u="sng" dirty="0" err="1"/>
              <a:t>ini</a:t>
            </a:r>
            <a:r>
              <a:rPr lang="en-US" sz="2300" u="sng" dirty="0"/>
              <a:t> </a:t>
            </a:r>
            <a:r>
              <a:rPr lang="en-US" sz="2300" u="sng" dirty="0" err="1"/>
              <a:t>terdiri</a:t>
            </a:r>
            <a:r>
              <a:rPr lang="en-US" sz="2300" u="sng" dirty="0"/>
              <a:t> </a:t>
            </a:r>
            <a:r>
              <a:rPr lang="en-US" sz="2300" u="sng" dirty="0" err="1"/>
              <a:t>dari</a:t>
            </a:r>
            <a:r>
              <a:rPr lang="en-US" sz="2300" u="sng" dirty="0"/>
              <a:t>:</a:t>
            </a:r>
          </a:p>
          <a:p>
            <a:r>
              <a:rPr lang="en-US" sz="2300" b="1" dirty="0" smtClean="0"/>
              <a:t>Use </a:t>
            </a:r>
            <a:r>
              <a:rPr lang="en-US" sz="2300" b="1" dirty="0"/>
              <a:t>Case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 smtClean="0"/>
              <a:t>memodelkan</a:t>
            </a:r>
            <a:r>
              <a:rPr lang="en-US" sz="2300" dirty="0" smtClean="0"/>
              <a:t> </a:t>
            </a:r>
            <a:r>
              <a:rPr lang="en-US" sz="2300" dirty="0" err="1"/>
              <a:t>interaksi</a:t>
            </a:r>
            <a:r>
              <a:rPr lang="en-US" sz="2300" dirty="0"/>
              <a:t> </a:t>
            </a:r>
            <a:r>
              <a:rPr lang="en-US" sz="2300" dirty="0" err="1"/>
              <a:t>pengguna</a:t>
            </a:r>
            <a:r>
              <a:rPr lang="en-US" sz="2300" dirty="0"/>
              <a:t> / </a:t>
            </a:r>
            <a:r>
              <a:rPr lang="en-US" sz="2300" dirty="0" err="1"/>
              <a:t>sistem</a:t>
            </a:r>
            <a:r>
              <a:rPr lang="en-US" sz="2300" dirty="0"/>
              <a:t>. </a:t>
            </a:r>
            <a:r>
              <a:rPr lang="en-US" sz="2300" dirty="0" smtClean="0"/>
              <a:t>Diagram </a:t>
            </a:r>
            <a:r>
              <a:rPr lang="en-US" sz="2300" dirty="0" err="1" smtClean="0"/>
              <a:t>ini</a:t>
            </a:r>
            <a:r>
              <a:rPr lang="en-US" sz="2300" dirty="0" smtClean="0"/>
              <a:t>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/>
              <a:t>mendefinisikan</a:t>
            </a:r>
            <a:r>
              <a:rPr lang="en-US" sz="2300" dirty="0"/>
              <a:t> </a:t>
            </a:r>
            <a:r>
              <a:rPr lang="en-US" sz="2300" dirty="0" err="1"/>
              <a:t>perilaku</a:t>
            </a:r>
            <a:r>
              <a:rPr lang="en-US" sz="2300" dirty="0"/>
              <a:t>, </a:t>
            </a:r>
            <a:r>
              <a:rPr lang="en-US" sz="2300" dirty="0" err="1"/>
              <a:t>kebutuhan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kendala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bentuk</a:t>
            </a:r>
            <a:r>
              <a:rPr lang="en-US" sz="2300" dirty="0"/>
              <a:t> </a:t>
            </a:r>
            <a:r>
              <a:rPr lang="en-US" sz="2300" dirty="0" err="1"/>
              <a:t>skrip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skenario</a:t>
            </a:r>
            <a:r>
              <a:rPr lang="en-US" sz="2300" dirty="0"/>
              <a:t>. </a:t>
            </a:r>
          </a:p>
          <a:p>
            <a:r>
              <a:rPr lang="en-US" sz="2300" b="1" dirty="0"/>
              <a:t>Activity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memiliki</a:t>
            </a:r>
            <a:r>
              <a:rPr lang="en-US" sz="2300" dirty="0"/>
              <a:t> </a:t>
            </a:r>
            <a:r>
              <a:rPr lang="en-US" sz="2300" dirty="0" err="1"/>
              <a:t>beberapa</a:t>
            </a:r>
            <a:r>
              <a:rPr lang="en-US" sz="2300" dirty="0"/>
              <a:t> </a:t>
            </a:r>
            <a:r>
              <a:rPr lang="en-US" sz="2300" dirty="0" err="1"/>
              <a:t>macam</a:t>
            </a:r>
            <a:r>
              <a:rPr lang="en-US" sz="2300" dirty="0"/>
              <a:t> </a:t>
            </a:r>
            <a:r>
              <a:rPr lang="en-US" sz="2300" dirty="0" err="1"/>
              <a:t>penggunaan</a:t>
            </a:r>
            <a:r>
              <a:rPr lang="en-US" sz="2300" dirty="0"/>
              <a:t>,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menentukan</a:t>
            </a:r>
            <a:r>
              <a:rPr lang="en-US" sz="2300" dirty="0"/>
              <a:t> </a:t>
            </a:r>
            <a:r>
              <a:rPr lang="en-US" sz="2300" dirty="0" err="1"/>
              <a:t>aliran</a:t>
            </a:r>
            <a:r>
              <a:rPr lang="en-US" sz="2300" dirty="0"/>
              <a:t> program </a:t>
            </a:r>
            <a:r>
              <a:rPr lang="en-US" sz="2300" dirty="0" err="1"/>
              <a:t>dasar</a:t>
            </a:r>
            <a:r>
              <a:rPr lang="en-US" sz="2300" dirty="0"/>
              <a:t>,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menangkap</a:t>
            </a:r>
            <a:r>
              <a:rPr lang="en-US" sz="2300" dirty="0"/>
              <a:t> </a:t>
            </a:r>
            <a:r>
              <a:rPr lang="en-US" sz="2300" dirty="0" err="1"/>
              <a:t>poin</a:t>
            </a:r>
            <a:r>
              <a:rPr lang="en-US" sz="2300" dirty="0"/>
              <a:t> </a:t>
            </a:r>
            <a:r>
              <a:rPr lang="en-US" sz="2300" dirty="0" err="1"/>
              <a:t>keputusan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 smtClean="0"/>
              <a:t>aksi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proses </a:t>
            </a:r>
            <a:endParaRPr lang="en-US" sz="2300" dirty="0" smtClean="0"/>
          </a:p>
          <a:p>
            <a:r>
              <a:rPr lang="en-US" sz="2300" b="1" dirty="0" smtClean="0"/>
              <a:t>State Machine diagrams,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memahami</a:t>
            </a:r>
            <a:r>
              <a:rPr lang="en-US" sz="2300" dirty="0" smtClean="0"/>
              <a:t> </a:t>
            </a:r>
            <a:r>
              <a:rPr lang="en-US" sz="2300" dirty="0" err="1" smtClean="0"/>
              <a:t>kondisi</a:t>
            </a:r>
            <a:r>
              <a:rPr lang="en-US" sz="2300" dirty="0" smtClean="0"/>
              <a:t>  </a:t>
            </a:r>
            <a:r>
              <a:rPr lang="en-US" sz="2300" dirty="0" err="1" smtClean="0"/>
              <a:t>instan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dirty="0" err="1" smtClean="0"/>
              <a:t>instan</a:t>
            </a:r>
            <a:r>
              <a:rPr lang="en-US" sz="2300" dirty="0" smtClean="0"/>
              <a:t>, </a:t>
            </a:r>
            <a:r>
              <a:rPr lang="en-US" sz="2300" dirty="0" err="1" smtClean="0"/>
              <a:t>atau</a:t>
            </a:r>
            <a:r>
              <a:rPr lang="en-US" sz="2300" dirty="0" smtClean="0"/>
              <a:t> “status’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sebuah</a:t>
            </a:r>
            <a:r>
              <a:rPr lang="en-US" sz="2300" dirty="0" smtClean="0"/>
              <a:t> model </a:t>
            </a:r>
            <a:r>
              <a:rPr lang="en-US" sz="2300" dirty="0" err="1" smtClean="0"/>
              <a:t>ketika</a:t>
            </a:r>
            <a:r>
              <a:rPr lang="en-US" sz="2300" dirty="0" smtClean="0"/>
              <a:t> </a:t>
            </a:r>
            <a:r>
              <a:rPr lang="en-US" sz="2300" dirty="0" err="1" smtClean="0"/>
              <a:t>dijalankan</a:t>
            </a:r>
            <a:r>
              <a:rPr lang="en-US" sz="2300" dirty="0" smtClean="0"/>
              <a:t>.</a:t>
            </a:r>
          </a:p>
          <a:p>
            <a:r>
              <a:rPr lang="en-US" sz="2300" b="1" dirty="0" smtClean="0"/>
              <a:t>Communication diagrams</a:t>
            </a:r>
            <a:r>
              <a:rPr lang="en-US" sz="2300" dirty="0"/>
              <a:t>, </a:t>
            </a:r>
            <a:r>
              <a:rPr lang="en-US" sz="2300" dirty="0" err="1"/>
              <a:t>menunjukkan</a:t>
            </a:r>
            <a:r>
              <a:rPr lang="en-US" sz="2300" dirty="0"/>
              <a:t> </a:t>
            </a:r>
            <a:r>
              <a:rPr lang="en-US" sz="2300" dirty="0" err="1"/>
              <a:t>jaringan</a:t>
            </a:r>
            <a:r>
              <a:rPr lang="en-US" sz="2300" dirty="0"/>
              <a:t>,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urutan</a:t>
            </a:r>
            <a:r>
              <a:rPr lang="en-US" sz="2300" dirty="0"/>
              <a:t>, </a:t>
            </a:r>
            <a:r>
              <a:rPr lang="en-US" sz="2300" dirty="0" err="1"/>
              <a:t>pesan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komunikasi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objek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saat</a:t>
            </a:r>
            <a:r>
              <a:rPr lang="en-US" sz="2300" dirty="0"/>
              <a:t> run-time, </a:t>
            </a:r>
            <a:r>
              <a:rPr lang="en-US" sz="2300" dirty="0" err="1"/>
              <a:t>selama</a:t>
            </a:r>
            <a:r>
              <a:rPr lang="en-US" sz="2300" dirty="0"/>
              <a:t> </a:t>
            </a:r>
            <a:r>
              <a:rPr lang="en-US" sz="2300" dirty="0" err="1" smtClean="0"/>
              <a:t>kolaborasi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contoh</a:t>
            </a:r>
            <a:r>
              <a:rPr lang="en-US" sz="2300" dirty="0" smtClean="0"/>
              <a:t> </a:t>
            </a:r>
            <a:r>
              <a:rPr lang="en-US" sz="2300" dirty="0" err="1" smtClean="0"/>
              <a:t>elemen</a:t>
            </a:r>
            <a:r>
              <a:rPr lang="en-US" sz="23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Diagram </a:t>
            </a:r>
            <a:r>
              <a:rPr lang="en-US" sz="2400" u="sng" dirty="0" err="1"/>
              <a:t>ini</a:t>
            </a:r>
            <a:r>
              <a:rPr lang="en-US" sz="2400" u="sng" dirty="0"/>
              <a:t> </a:t>
            </a:r>
            <a:r>
              <a:rPr lang="en-US" sz="2400" u="sng" dirty="0" err="1"/>
              <a:t>terdiri</a:t>
            </a:r>
            <a:r>
              <a:rPr lang="en-US" sz="2400" u="sng" dirty="0"/>
              <a:t> </a:t>
            </a:r>
            <a:r>
              <a:rPr lang="en-US" sz="2400" u="sng" dirty="0" err="1"/>
              <a:t>dari</a:t>
            </a:r>
            <a:r>
              <a:rPr lang="en-US" sz="2400" u="sng" dirty="0"/>
              <a:t>:</a:t>
            </a:r>
          </a:p>
          <a:p>
            <a:r>
              <a:rPr lang="en-US" sz="2400" b="1" dirty="0" smtClean="0"/>
              <a:t>Sequence diagrams</a:t>
            </a:r>
            <a:r>
              <a:rPr lang="en-US" sz="2400" dirty="0"/>
              <a:t>,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diagram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/>
              <a:t>dilewatkan</a:t>
            </a:r>
            <a:r>
              <a:rPr lang="en-US" sz="2400" dirty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smtClean="0"/>
              <a:t>timeline.</a:t>
            </a:r>
            <a:endParaRPr lang="en-US" sz="2400" dirty="0"/>
          </a:p>
          <a:p>
            <a:r>
              <a:rPr lang="en-US" sz="2400" b="1" dirty="0"/>
              <a:t>Timing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sequence </a:t>
            </a:r>
            <a:r>
              <a:rPr lang="en-US" sz="2400" dirty="0" err="1" smtClean="0"/>
              <a:t>dan</a:t>
            </a:r>
            <a:r>
              <a:rPr lang="en-US" sz="2400" dirty="0" smtClean="0"/>
              <a:t> state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/>
              <a:t>Interaction Overview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activity </a:t>
            </a:r>
            <a:r>
              <a:rPr lang="en-US" sz="2400" dirty="0" err="1" smtClean="0"/>
              <a:t>dan</a:t>
            </a:r>
            <a:r>
              <a:rPr lang="en-US" sz="2400" dirty="0" smtClean="0"/>
              <a:t> sequence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fragmen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dikombinasikan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poin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 smtClean="0"/>
              <a:t>. </a:t>
            </a:r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19200"/>
            <a:ext cx="6282655" cy="499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94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6562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6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UML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b="1" dirty="0"/>
              <a:t>Object Management Group </a:t>
            </a:r>
            <a:r>
              <a:rPr lang="en-US" b="1" dirty="0" smtClean="0"/>
              <a:t> (OMG)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8738" indent="0" algn="ctr">
              <a:lnSpc>
                <a:spcPct val="120000"/>
              </a:lnSpc>
              <a:buNone/>
            </a:pPr>
            <a:r>
              <a:rPr lang="en-US" sz="3400" i="1" dirty="0"/>
              <a:t>"The Unified Modeling Language (UML) is a graphical </a:t>
            </a:r>
            <a:r>
              <a:rPr lang="en-US" sz="3400" b="1" i="1" u="sng" dirty="0"/>
              <a:t>language</a:t>
            </a:r>
            <a:r>
              <a:rPr lang="en-US" sz="3400" i="1" dirty="0"/>
              <a:t> for </a:t>
            </a:r>
            <a:r>
              <a:rPr lang="en-US" sz="3400" i="1" dirty="0" smtClean="0"/>
              <a:t>visualizing, specifying</a:t>
            </a:r>
            <a:r>
              <a:rPr lang="en-US" sz="3400" i="1" dirty="0"/>
              <a:t>, constructing, and </a:t>
            </a:r>
            <a:r>
              <a:rPr lang="en-US" sz="3400" i="1" dirty="0" smtClean="0"/>
              <a:t>documenting </a:t>
            </a:r>
            <a:r>
              <a:rPr lang="en-US" sz="3400" i="1" dirty="0"/>
              <a:t>the artifacts of a software-intensive system.</a:t>
            </a:r>
            <a:br>
              <a:rPr lang="en-US" sz="3400" i="1" dirty="0"/>
            </a:br>
            <a:r>
              <a:rPr lang="en-US" sz="3400" i="1" dirty="0" smtClean="0"/>
              <a:t>The </a:t>
            </a:r>
            <a:r>
              <a:rPr lang="en-US" sz="3400" i="1" dirty="0"/>
              <a:t>UML offers a standard way to write a system's </a:t>
            </a:r>
            <a:r>
              <a:rPr lang="en-US" sz="3400" i="1" dirty="0" smtClean="0"/>
              <a:t>blueprints</a:t>
            </a:r>
            <a:r>
              <a:rPr lang="en-US" sz="3400" i="1" dirty="0"/>
              <a:t>, including </a:t>
            </a:r>
            <a:r>
              <a:rPr lang="en-US" sz="3400" i="1" dirty="0" smtClean="0"/>
              <a:t>conceptual things </a:t>
            </a:r>
            <a:r>
              <a:rPr lang="en-US" sz="3400" i="1" dirty="0"/>
              <a:t>such as business processes and system functions as well as concrete things </a:t>
            </a:r>
            <a:r>
              <a:rPr lang="en-US" sz="3400" i="1" dirty="0" smtClean="0"/>
              <a:t>such as </a:t>
            </a:r>
            <a:r>
              <a:rPr lang="en-US" sz="3400" i="1" dirty="0"/>
              <a:t>programming language statements, database schemas, and reusable </a:t>
            </a:r>
            <a:r>
              <a:rPr lang="en-US" sz="3400" i="1" dirty="0" smtClean="0"/>
              <a:t>software components</a:t>
            </a:r>
            <a:r>
              <a:rPr lang="en-US" sz="3400" i="1" dirty="0"/>
              <a:t>."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2" y="2057400"/>
            <a:ext cx="76196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673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13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83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5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2087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Overview diagrams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663"/>
            <a:ext cx="427672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7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views of a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8" y="1371600"/>
            <a:ext cx="879629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3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 </a:t>
            </a:r>
            <a:r>
              <a:rPr lang="en-US" b="1" dirty="0"/>
              <a:t>C</a:t>
            </a:r>
            <a:r>
              <a:rPr lang="en-US" b="1" dirty="0" smtClean="0"/>
              <a:t>ara </a:t>
            </a:r>
            <a:r>
              <a:rPr lang="en-US" b="1" dirty="0"/>
              <a:t>P</a:t>
            </a:r>
            <a:r>
              <a:rPr lang="en-US" b="1" dirty="0" smtClean="0"/>
              <a:t>andang </a:t>
            </a:r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b="1" dirty="0" err="1" smtClean="0"/>
              <a:t>Sistem</a:t>
            </a:r>
            <a:r>
              <a:rPr lang="en-US" b="1" dirty="0" smtClean="0"/>
              <a:t> 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External </a:t>
            </a:r>
            <a:r>
              <a:rPr lang="en-US" sz="3600" b="1" dirty="0"/>
              <a:t>View</a:t>
            </a:r>
            <a:r>
              <a:rPr lang="en-US" sz="3600" dirty="0"/>
              <a:t>—Use case diagram and use case sequence diagram</a:t>
            </a:r>
          </a:p>
          <a:p>
            <a:r>
              <a:rPr lang="en-US" sz="3600" b="1" dirty="0"/>
              <a:t>Structural View</a:t>
            </a:r>
            <a:r>
              <a:rPr lang="en-US" sz="3600" dirty="0"/>
              <a:t>—Class diagram</a:t>
            </a:r>
          </a:p>
          <a:p>
            <a:r>
              <a:rPr lang="en-US" sz="3600" b="1" dirty="0"/>
              <a:t>Interaction View</a:t>
            </a:r>
            <a:r>
              <a:rPr lang="en-US" sz="3600" dirty="0"/>
              <a:t>—Sequence diagram and communication diagram</a:t>
            </a:r>
          </a:p>
          <a:p>
            <a:r>
              <a:rPr lang="en-US" sz="3600" b="1" dirty="0"/>
              <a:t>Behavioral View</a:t>
            </a:r>
            <a:r>
              <a:rPr lang="en-US" sz="3600" dirty="0"/>
              <a:t>—</a:t>
            </a:r>
            <a:r>
              <a:rPr lang="en-US" sz="3600" dirty="0" err="1"/>
              <a:t>Statechart</a:t>
            </a:r>
            <a:r>
              <a:rPr lang="en-US" sz="3600" dirty="0"/>
              <a:t> diagram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yang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100" b="1" cap="all" dirty="0" smtClean="0"/>
              <a:t>The external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use case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use case diagram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prototipe</a:t>
            </a:r>
            <a:r>
              <a:rPr lang="en-US" sz="2100" dirty="0" smtClean="0"/>
              <a:t> </a:t>
            </a:r>
            <a:r>
              <a:rPr lang="en-US" sz="2100" dirty="0" err="1" smtClean="0"/>
              <a:t>antarmuka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fungsi-fungsi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disediakan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 </a:t>
            </a:r>
            <a:r>
              <a:rPr lang="en-US" sz="2100" dirty="0" err="1" smtClean="0"/>
              <a:t>pengguna</a:t>
            </a:r>
            <a:r>
              <a:rPr lang="en-US" sz="2100" dirty="0" smtClean="0"/>
              <a:t>.</a:t>
            </a:r>
          </a:p>
          <a:p>
            <a:pPr algn="just"/>
            <a:r>
              <a:rPr lang="en-US" sz="2100" b="1" cap="all" dirty="0" smtClean="0"/>
              <a:t>The structural view</a:t>
            </a:r>
            <a:r>
              <a:rPr lang="en-US" sz="2100" b="1" dirty="0" smtClean="0"/>
              <a:t>, </a:t>
            </a:r>
            <a:r>
              <a:rPr lang="en-US" sz="2100" dirty="0" smtClean="0"/>
              <a:t>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kelas-kelas</a:t>
            </a:r>
            <a:r>
              <a:rPr lang="en-US" sz="2100" dirty="0" smtClean="0"/>
              <a:t> yang </a:t>
            </a:r>
            <a:r>
              <a:rPr lang="en-US" sz="2100" dirty="0" err="1" smtClean="0"/>
              <a:t>relevan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class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tentang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behavioral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perilaku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</a:t>
            </a:r>
            <a:r>
              <a:rPr lang="en-US" sz="2100" b="1" u="sng" dirty="0" err="1" smtClean="0"/>
              <a:t>statechart</a:t>
            </a:r>
            <a:r>
              <a:rPr lang="en-US" sz="2100" b="1" u="sng" dirty="0" smtClean="0"/>
              <a:t>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segala</a:t>
            </a:r>
            <a:r>
              <a:rPr lang="en-US" sz="2100" dirty="0" smtClean="0"/>
              <a:t> </a:t>
            </a:r>
            <a:r>
              <a:rPr lang="en-US" sz="2100" dirty="0" err="1" smtClean="0"/>
              <a:t>sesuatu</a:t>
            </a:r>
            <a:r>
              <a:rPr lang="en-US" sz="2100" dirty="0" smtClean="0"/>
              <a:t> yang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interaction </a:t>
            </a:r>
            <a:r>
              <a:rPr lang="en-US" sz="2100" b="1" cap="all" dirty="0"/>
              <a:t>view</a:t>
            </a:r>
            <a:r>
              <a:rPr lang="en-US" sz="2100" b="1" dirty="0"/>
              <a:t>,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arus</a:t>
            </a:r>
            <a:r>
              <a:rPr lang="en-US" sz="2100" dirty="0"/>
              <a:t> yang </a:t>
            </a:r>
            <a:r>
              <a:rPr lang="en-US" sz="2100" dirty="0" err="1"/>
              <a:t>berlangsung</a:t>
            </a:r>
            <a:r>
              <a:rPr lang="en-US" sz="2100" dirty="0"/>
              <a:t> </a:t>
            </a:r>
            <a:r>
              <a:rPr lang="en-US" sz="2100" dirty="0" err="1"/>
              <a:t>selama</a:t>
            </a:r>
            <a:r>
              <a:rPr lang="en-US" sz="2100" dirty="0"/>
              <a:t> </a:t>
            </a:r>
            <a:r>
              <a:rPr lang="en-US" sz="2100" dirty="0" err="1"/>
              <a:t>mutasi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kueri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IT,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bentuk</a:t>
            </a:r>
            <a:r>
              <a:rPr lang="en-US" sz="2100" dirty="0"/>
              <a:t> </a:t>
            </a:r>
            <a:r>
              <a:rPr lang="en-US" sz="2100" b="1" u="sng" dirty="0" smtClean="0"/>
              <a:t>UML sequence diagram </a:t>
            </a:r>
            <a:r>
              <a:rPr lang="en-US" sz="2100" b="1" u="sng" dirty="0" err="1"/>
              <a:t>dan</a:t>
            </a:r>
            <a:r>
              <a:rPr lang="en-US" sz="2100" b="1" u="sng" dirty="0"/>
              <a:t> </a:t>
            </a:r>
            <a:r>
              <a:rPr lang="en-US" sz="2100" b="1" u="sng" dirty="0" smtClean="0"/>
              <a:t>communication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/>
              <a:t>membuat</a:t>
            </a:r>
            <a:r>
              <a:rPr lang="en-US" sz="2100" dirty="0"/>
              <a:t> </a:t>
            </a:r>
            <a:r>
              <a:rPr lang="en-US" sz="2100" dirty="0" err="1"/>
              <a:t>jelas</a:t>
            </a:r>
            <a:r>
              <a:rPr lang="en-US" sz="2100" dirty="0"/>
              <a:t> </a:t>
            </a:r>
            <a:r>
              <a:rPr lang="en-US" sz="2100" dirty="0" err="1"/>
              <a:t>apa</a:t>
            </a:r>
            <a:r>
              <a:rPr lang="en-US" sz="2100" dirty="0"/>
              <a:t> yang </a:t>
            </a:r>
            <a:r>
              <a:rPr lang="en-US" sz="2100" dirty="0" err="1"/>
              <a:t>terjadi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 </a:t>
            </a:r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pengguna</a:t>
            </a:r>
            <a:r>
              <a:rPr lang="en-US" sz="2100" dirty="0"/>
              <a:t> </a:t>
            </a:r>
            <a:r>
              <a:rPr lang="en-US" sz="2100" dirty="0" err="1" smtClean="0"/>
              <a:t>memanfaatkannya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00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279"/>
            <a:ext cx="6705600" cy="665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err="1" smtClean="0"/>
              <a:t>Eksternal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6600" dirty="0"/>
              <a:t>The User View 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"I don't care how it works, as long as it works.“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 ”black-box view”</a:t>
            </a:r>
          </a:p>
        </p:txBody>
      </p:sp>
    </p:spTree>
    <p:extLst>
      <p:ext uri="{BB962C8B-B14F-4D97-AF65-F5344CB8AC3E}">
        <p14:creationId xmlns:p14="http://schemas.microsoft.com/office/powerpoint/2010/main" val="2288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User Interaction </a:t>
            </a:r>
            <a:r>
              <a:rPr lang="en-US" b="1" dirty="0" err="1" smtClean="0"/>
              <a:t>atau</a:t>
            </a:r>
            <a:r>
              <a:rPr lang="en-US" b="1" dirty="0"/>
              <a:t> Use Case Model</a:t>
            </a:r>
            <a:r>
              <a:rPr lang="en-US" dirty="0"/>
              <a:t> -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/>
              <a:t>The Interaction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Communication Model</a:t>
            </a:r>
            <a:r>
              <a:rPr lang="en-US" b="1" i="1" dirty="0"/>
              <a:t> </a:t>
            </a:r>
            <a:r>
              <a:rPr lang="en-US" dirty="0"/>
              <a:t>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State </a:t>
            </a:r>
            <a:r>
              <a:rPr lang="en-US" b="1" dirty="0" err="1" smtClean="0"/>
              <a:t>atau</a:t>
            </a:r>
            <a:r>
              <a:rPr lang="en-US" b="1" dirty="0"/>
              <a:t> Dynamic Model</a:t>
            </a:r>
            <a:r>
              <a:rPr lang="en-US" dirty="0"/>
              <a:t> - </a:t>
            </a:r>
            <a:r>
              <a:rPr lang="en-US" u="sng" dirty="0" smtClean="0"/>
              <a:t>Diagram state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status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class </a:t>
            </a:r>
            <a:r>
              <a:rPr lang="en-US" dirty="0" err="1" smtClean="0"/>
              <a:t>selama</a:t>
            </a:r>
            <a:r>
              <a:rPr lang="en-US" dirty="0" smtClean="0"/>
              <a:t> proses.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u="sng" dirty="0" smtClean="0"/>
              <a:t>diagram Activity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view of a system as black box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0" y="2362200"/>
            <a:ext cx="883757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err="1" smtClean="0"/>
              <a:t>-fungsi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smtClean="0"/>
              <a:t>(hardware/software)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smtClean="0"/>
              <a:t>Structural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0544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Objects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and </a:t>
            </a:r>
          </a:p>
          <a:p>
            <a:pPr marL="0" indent="0" algn="ctr">
              <a:buNone/>
            </a:pPr>
            <a:r>
              <a:rPr lang="en-US" sz="8800" dirty="0" smtClean="0"/>
              <a:t>Classes</a:t>
            </a:r>
            <a:endParaRPr lang="en-US" sz="8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44" y="2362200"/>
            <a:ext cx="486905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6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ourcemaking.com/files/sm/images/uml/img_11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48400" cy="49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and Class formation</a:t>
            </a:r>
          </a:p>
        </p:txBody>
      </p:sp>
    </p:spTree>
    <p:extLst>
      <p:ext uri="{BB962C8B-B14F-4D97-AF65-F5344CB8AC3E}">
        <p14:creationId xmlns:p14="http://schemas.microsoft.com/office/powerpoint/2010/main" val="28153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Acuan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Behavioral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The Life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of </a:t>
            </a:r>
          </a:p>
          <a:p>
            <a:pPr marL="0" indent="0" algn="ctr">
              <a:buNone/>
            </a:pPr>
            <a:r>
              <a:rPr lang="en-US" sz="8800" dirty="0" smtClean="0"/>
              <a:t>an </a:t>
            </a:r>
            <a:r>
              <a:rPr lang="en-US" sz="8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521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15000" cy="55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plane</a:t>
            </a:r>
          </a:p>
        </p:txBody>
      </p:sp>
    </p:spTree>
    <p:extLst>
      <p:ext uri="{BB962C8B-B14F-4D97-AF65-F5344CB8AC3E}">
        <p14:creationId xmlns:p14="http://schemas.microsoft.com/office/powerpoint/2010/main" val="3557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Interaction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Seeing What Happens Inside the IT System</a:t>
            </a:r>
          </a:p>
        </p:txBody>
      </p:sp>
    </p:spTree>
    <p:extLst>
      <p:ext uri="{BB962C8B-B14F-4D97-AF65-F5344CB8AC3E}">
        <p14:creationId xmlns:p14="http://schemas.microsoft.com/office/powerpoint/2010/main" val="2375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7638"/>
            <a:ext cx="571500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http://www.sparxsystems.com/uml-tutorial.html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http://sourcemaking.com/uml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http://www.sparxsystems.com/resources/uml2_tutorial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www.visual-paradigm.com/VPGallery/index.html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lanjut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</a:t>
            </a:r>
            <a:r>
              <a:rPr lang="en-US" b="1" dirty="0"/>
              <a:t> Logical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Class Model</a:t>
            </a:r>
            <a:r>
              <a:rPr lang="en-US" dirty="0"/>
              <a:t> 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Physical Component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hardware)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</a:t>
            </a:r>
            <a:r>
              <a:rPr lang="en-US" b="1" dirty="0"/>
              <a:t> Physical Deployment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smtClean="0"/>
              <a:t>hardware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Hierarchy of diagrams in UML 2.2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42300" cy="4495800"/>
          </a:xfrm>
        </p:spPr>
      </p:pic>
      <p:sp>
        <p:nvSpPr>
          <p:cNvPr id="2" name="TextBox 1"/>
          <p:cNvSpPr txBox="1"/>
          <p:nvPr/>
        </p:nvSpPr>
        <p:spPr>
          <a:xfrm>
            <a:off x="3429000" y="5697342"/>
            <a:ext cx="506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Sumber</a:t>
            </a:r>
            <a:r>
              <a:rPr lang="en-US" sz="1400" i="1" dirty="0"/>
              <a:t>: http://en.wikipedia.org/wiki/Unified_Modeling_Language</a:t>
            </a:r>
          </a:p>
        </p:txBody>
      </p:sp>
    </p:spTree>
    <p:extLst>
      <p:ext uri="{BB962C8B-B14F-4D97-AF65-F5344CB8AC3E}">
        <p14:creationId xmlns:p14="http://schemas.microsoft.com/office/powerpoint/2010/main" val="144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 smtClean="0"/>
              <a:t>Structural diagram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model. 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‘</a:t>
            </a:r>
            <a:r>
              <a:rPr lang="en-US" dirty="0" err="1" smtClean="0"/>
              <a:t>hal-hal</a:t>
            </a:r>
            <a:r>
              <a:rPr lang="en-US" dirty="0" smtClean="0"/>
              <a:t>’ yang </a:t>
            </a:r>
            <a:r>
              <a:rPr lang="en-US" dirty="0" err="1" smtClean="0"/>
              <a:t>membentuk</a:t>
            </a:r>
            <a:r>
              <a:rPr lang="en-US" dirty="0" smtClean="0"/>
              <a:t> model,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obyek</a:t>
            </a:r>
            <a:r>
              <a:rPr lang="en-US" dirty="0" smtClean="0"/>
              <a:t>,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/>
              <a:t>Package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model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wadah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'</a:t>
            </a:r>
            <a:r>
              <a:rPr lang="en-US" sz="2400" dirty="0" err="1"/>
              <a:t>paket</a:t>
            </a:r>
            <a:r>
              <a:rPr lang="en-US" sz="2400" dirty="0"/>
              <a:t>',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level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/>
              <a:t>tinggi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Class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Structural diagrams</a:t>
            </a:r>
            <a:r>
              <a:rPr lang="en-US" sz="2400" dirty="0"/>
              <a:t>,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bangunan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model: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model yang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Object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run-time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marL="285750" indent="-285750"/>
            <a:r>
              <a:rPr lang="en-US" sz="2400" b="1" dirty="0"/>
              <a:t>Composite Structure </a:t>
            </a:r>
            <a:r>
              <a:rPr lang="en-US" sz="2400" b="1" dirty="0" smtClean="0"/>
              <a:t>diagrams,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detil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, </a:t>
            </a:r>
            <a:r>
              <a:rPr lang="en-US" sz="2400" dirty="0" err="1" smtClean="0"/>
              <a:t>konstruksi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keterkaitan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Structural Modeling Diagrams (</a:t>
            </a:r>
            <a:r>
              <a:rPr lang="en-US" b="1" dirty="0" err="1" smtClean="0"/>
              <a:t>lanjut</a:t>
            </a:r>
            <a:r>
              <a:rPr lang="en-US" b="1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 smtClean="0"/>
              <a:t>Component 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model </a:t>
            </a:r>
            <a:r>
              <a:rPr lang="en-US" sz="2400" dirty="0" err="1"/>
              <a:t>tingkat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,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Deployment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disposisi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 yang </a:t>
            </a:r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/>
              <a:t>nyata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Profile diagrams</a:t>
            </a:r>
            <a:r>
              <a:rPr lang="en-US" sz="2400" dirty="0"/>
              <a:t>,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visual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</a:t>
            </a:r>
            <a:r>
              <a:rPr lang="en-US" sz="2400" dirty="0" err="1"/>
              <a:t>ringan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UML. </a:t>
            </a:r>
            <a:r>
              <a:rPr lang="en-US" sz="2400" dirty="0"/>
              <a:t>UML Profiles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</a:t>
            </a:r>
            <a:r>
              <a:rPr lang="en-US" sz="2400" dirty="0" err="1"/>
              <a:t>konstruksi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-domain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platform-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kendalanya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7172" name="Picture 4" descr="http://www.sparxsystems.com/images/screenshots/uml2_tutorial/enterprise-architect-packag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1492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835</Words>
  <Application>Microsoft Office PowerPoint</Application>
  <PresentationFormat>On-screen Show (4:3)</PresentationFormat>
  <Paragraphs>111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Gambaran Umum UML</vt:lpstr>
      <vt:lpstr>Definisi</vt:lpstr>
      <vt:lpstr>UML terdiri dari:</vt:lpstr>
      <vt:lpstr>UML terdiri dari (lanjut..)</vt:lpstr>
      <vt:lpstr>Hierarchy of diagrams in UML 2.2</vt:lpstr>
      <vt:lpstr>Structural Modeling Diagrams</vt:lpstr>
      <vt:lpstr>Structural Modeling Diagrams</vt:lpstr>
      <vt:lpstr>Structural Modeling Diagrams (lanjut..)</vt:lpstr>
      <vt:lpstr>Package Diagram</vt:lpstr>
      <vt:lpstr>Class Diagram</vt:lpstr>
      <vt:lpstr>Object Diagram</vt:lpstr>
      <vt:lpstr>Composite Diagram</vt:lpstr>
      <vt:lpstr>Component Diagram</vt:lpstr>
      <vt:lpstr>Deployment Diagram</vt:lpstr>
      <vt:lpstr>Behavioral Modeling Diagrams</vt:lpstr>
      <vt:lpstr>Behavioral Modeling Diagrams</vt:lpstr>
      <vt:lpstr>Behavioral Modeling Diagrams</vt:lpstr>
      <vt:lpstr>Use Case Diagram</vt:lpstr>
      <vt:lpstr>Activity Diagram</vt:lpstr>
      <vt:lpstr>State Diagram</vt:lpstr>
      <vt:lpstr>Communication Diagram</vt:lpstr>
      <vt:lpstr>Sequence Diagram</vt:lpstr>
      <vt:lpstr>Timing Diagram</vt:lpstr>
      <vt:lpstr>Interaction Overview diagrams</vt:lpstr>
      <vt:lpstr>Different views of a system</vt:lpstr>
      <vt:lpstr>4 Cara Pandang Model Sistem IT</vt:lpstr>
      <vt:lpstr>Aspek yang terdapat pada setiap view</vt:lpstr>
      <vt:lpstr>PowerPoint Presentation</vt:lpstr>
      <vt:lpstr>Eksternal View</vt:lpstr>
      <vt:lpstr>External view of a system as black box</vt:lpstr>
      <vt:lpstr>Latihan</vt:lpstr>
      <vt:lpstr>Structural View</vt:lpstr>
      <vt:lpstr>Object and Class formation</vt:lpstr>
      <vt:lpstr>Latihan</vt:lpstr>
      <vt:lpstr>Behavioral View</vt:lpstr>
      <vt:lpstr>The life of a plane</vt:lpstr>
      <vt:lpstr>Interaction View</vt:lpstr>
      <vt:lpstr>PowerPoint Presentation</vt:lpstr>
      <vt:lpstr>Sumber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Umum UML</dc:title>
  <dc:creator>lenovo</dc:creator>
  <cp:lastModifiedBy>very</cp:lastModifiedBy>
  <cp:revision>104</cp:revision>
  <dcterms:created xsi:type="dcterms:W3CDTF">2014-02-27T17:57:52Z</dcterms:created>
  <dcterms:modified xsi:type="dcterms:W3CDTF">2015-10-13T09:47:02Z</dcterms:modified>
</cp:coreProperties>
</file>