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33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C739BB-5110-48CA-AB49-6D335F58220A}" type="datetimeFigureOut">
              <a:rPr lang="en-US" smtClean="0"/>
              <a:t>21/08/2012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9F284D8-4BB8-4506-9B7B-6D6B0AE11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1-</a:t>
            </a:r>
          </a:p>
          <a:p>
            <a:r>
              <a:rPr lang="en-US" b="1" dirty="0" smtClean="0"/>
              <a:t>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Program </a:t>
            </a:r>
            <a:r>
              <a:rPr lang="en-US" dirty="0" err="1" smtClean="0"/>
              <a:t>Berbasis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merancang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suatu</a:t>
            </a:r>
            <a:r>
              <a:rPr lang="en-US" dirty="0" smtClean="0">
                <a:solidFill>
                  <a:srgbClr val="FF0000"/>
                </a:solidFill>
              </a:rPr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BANK:</a:t>
            </a:r>
          </a:p>
          <a:p>
            <a:pPr lvl="1"/>
            <a:r>
              <a:rPr lang="en-US" dirty="0" smtClean="0"/>
              <a:t>Di </a:t>
            </a:r>
            <a:r>
              <a:rPr lang="en-US" dirty="0" err="1" smtClean="0"/>
              <a:t>aplikasi</a:t>
            </a:r>
            <a:r>
              <a:rPr lang="en-US" dirty="0" smtClean="0"/>
              <a:t> BANK,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namanya</a:t>
            </a:r>
            <a:r>
              <a:rPr lang="en-US" dirty="0" smtClean="0"/>
              <a:t> REKENING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smtClean="0"/>
              <a:t>yang </a:t>
            </a:r>
            <a:r>
              <a:rPr lang="en-US" dirty="0" err="1" smtClean="0"/>
              <a:t>merepresentasikan</a:t>
            </a:r>
            <a:r>
              <a:rPr lang="en-US" dirty="0" smtClean="0"/>
              <a:t> REKENING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REKENING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smtClean="0"/>
              <a:t>METHOD,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METHOD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(</a:t>
            </a:r>
            <a:r>
              <a:rPr lang="en-US" dirty="0" err="1" smtClean="0"/>
              <a:t>tabung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METHOD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(</a:t>
            </a:r>
            <a:r>
              <a:rPr lang="en-US" dirty="0" err="1" smtClean="0"/>
              <a:t>tarik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METHOD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(</a:t>
            </a:r>
            <a:r>
              <a:rPr lang="en-US" dirty="0" err="1" smtClean="0"/>
              <a:t>cek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Analogi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Pabrik</a:t>
            </a:r>
            <a:r>
              <a:rPr lang="en-US" dirty="0" smtClean="0"/>
              <a:t> MOBIL &amp; Program BANK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00" t="36000" r="46250" b="14000"/>
          <a:stretch>
            <a:fillRect/>
          </a:stretch>
        </p:blipFill>
        <p:spPr bwMode="auto">
          <a:xfrm>
            <a:off x="1447800" y="19812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br>
              <a:rPr lang="en-US" dirty="0" smtClean="0"/>
            </a:br>
            <a:r>
              <a:rPr lang="en-US" dirty="0" smtClean="0"/>
              <a:t>Class Rekening.java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ublic class </a:t>
            </a:r>
            <a:r>
              <a:rPr lang="en-US" b="1" dirty="0" err="1" smtClean="0"/>
              <a:t>Rekening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//end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Rekening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Note:class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selalu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diawali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huruf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KAPITAL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4343400"/>
            <a:ext cx="647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Rekening</a:t>
            </a:r>
            <a:r>
              <a:rPr lang="en-US" dirty="0" smtClean="0"/>
              <a:t> +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public class </a:t>
            </a:r>
            <a:r>
              <a:rPr lang="en-US" sz="2000" b="1" dirty="0" err="1" smtClean="0"/>
              <a:t>Rekening</a:t>
            </a: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</a:rPr>
              <a:t>Method </a:t>
            </a:r>
            <a:r>
              <a:rPr lang="en-US" sz="2000" b="1" dirty="0" err="1" smtClean="0">
                <a:solidFill>
                  <a:srgbClr val="FF0000"/>
                </a:solidFill>
              </a:rPr>
              <a:t>untuk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mengecek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saldo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/>
              <a:t>public </a:t>
            </a:r>
            <a:r>
              <a:rPr lang="en-US" sz="2000" b="1" dirty="0" smtClean="0"/>
              <a:t>void </a:t>
            </a:r>
            <a:r>
              <a:rPr lang="en-US" sz="2000" b="1" dirty="0" err="1" smtClean="0"/>
              <a:t>cekSaldo</a:t>
            </a:r>
            <a:r>
              <a:rPr lang="en-US" sz="2000" b="1" dirty="0" smtClean="0"/>
              <a:t>() {</a:t>
            </a: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Selamat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Rekening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Anda</a:t>
            </a:r>
            <a:r>
              <a:rPr lang="en-US" sz="2000" b="1" dirty="0" smtClean="0"/>
              <a:t>!" );</a:t>
            </a:r>
          </a:p>
          <a:p>
            <a:pPr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Saldo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" + 150000);</a:t>
            </a:r>
          </a:p>
          <a:p>
            <a:pPr>
              <a:buNone/>
            </a:pPr>
            <a:r>
              <a:rPr lang="en-US" sz="2000" b="1" dirty="0" smtClean="0"/>
              <a:t>	} </a:t>
            </a:r>
            <a:r>
              <a:rPr lang="en-US" sz="2000" b="1" dirty="0" smtClean="0">
                <a:solidFill>
                  <a:srgbClr val="FF0000"/>
                </a:solidFill>
              </a:rPr>
              <a:t>// end method </a:t>
            </a:r>
            <a:r>
              <a:rPr lang="en-US" sz="2000" b="1" dirty="0" err="1" smtClean="0">
                <a:solidFill>
                  <a:srgbClr val="FF0000"/>
                </a:solidFill>
              </a:rPr>
              <a:t>cekSaldo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} </a:t>
            </a:r>
            <a:r>
              <a:rPr lang="en-US" sz="2000" b="1" dirty="0" smtClean="0">
                <a:solidFill>
                  <a:srgbClr val="FF0000"/>
                </a:solidFill>
              </a:rPr>
              <a:t>// end class </a:t>
            </a:r>
            <a:r>
              <a:rPr lang="en-US" sz="2000" b="1" dirty="0" err="1" smtClean="0">
                <a:solidFill>
                  <a:srgbClr val="FF0000"/>
                </a:solidFill>
              </a:rPr>
              <a:t>Rekening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NOTE</a:t>
            </a:r>
            <a:r>
              <a:rPr lang="en-US" sz="2000" b="1" dirty="0" smtClean="0">
                <a:solidFill>
                  <a:schemeClr val="bg1"/>
                </a:solidFill>
              </a:rPr>
              <a:t>:  </a:t>
            </a:r>
            <a:r>
              <a:rPr lang="en-US" sz="2000" dirty="0" smtClean="0">
                <a:solidFill>
                  <a:schemeClr val="bg1"/>
                </a:solidFill>
              </a:rPr>
              <a:t>class REKENING </a:t>
            </a:r>
            <a:r>
              <a:rPr lang="en-US" sz="2000" b="1" dirty="0" err="1" smtClean="0">
                <a:solidFill>
                  <a:srgbClr val="FFFF00"/>
                </a:solidFill>
              </a:rPr>
              <a:t>hanya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bisa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di</a:t>
            </a:r>
            <a:r>
              <a:rPr lang="en-US" sz="2000" b="1" dirty="0" smtClean="0">
                <a:solidFill>
                  <a:srgbClr val="FFFF00"/>
                </a:solidFill>
              </a:rPr>
              <a:t>-compile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tidak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</a:t>
            </a:r>
            <a:r>
              <a:rPr lang="en-US" sz="2000" dirty="0" smtClean="0">
                <a:solidFill>
                  <a:schemeClr val="bg1"/>
                </a:solidFill>
              </a:rPr>
              <a:t>-run</a:t>
            </a:r>
          </a:p>
          <a:p>
            <a:pPr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Hal </a:t>
            </a:r>
            <a:r>
              <a:rPr lang="en-US" sz="2000" dirty="0" err="1" smtClean="0">
                <a:solidFill>
                  <a:schemeClr val="bg1"/>
                </a:solidFill>
              </a:rPr>
              <a:t>ini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dikarenakan</a:t>
            </a:r>
            <a:r>
              <a:rPr lang="en-US" sz="2000" dirty="0" smtClean="0">
                <a:solidFill>
                  <a:schemeClr val="bg1"/>
                </a:solidFill>
              </a:rPr>
              <a:t> class </a:t>
            </a:r>
            <a:r>
              <a:rPr lang="en-US" sz="2000" dirty="0" err="1" smtClean="0">
                <a:solidFill>
                  <a:schemeClr val="bg1"/>
                </a:solidFill>
              </a:rPr>
              <a:t>Rekening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bukanlah</a:t>
            </a:r>
            <a:r>
              <a:rPr lang="en-US" sz="2000" dirty="0" smtClean="0">
                <a:solidFill>
                  <a:schemeClr val="bg1"/>
                </a:solidFill>
              </a:rPr>
              <a:t> program </a:t>
            </a:r>
            <a:r>
              <a:rPr lang="en-US" sz="2000" dirty="0" err="1" smtClean="0">
                <a:solidFill>
                  <a:schemeClr val="bg1"/>
                </a:solidFill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tidak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</a:rPr>
              <a:t> main </a:t>
            </a:r>
            <a:r>
              <a:rPr lang="en-US" sz="2000" dirty="0" smtClean="0">
                <a:solidFill>
                  <a:schemeClr val="bg1"/>
                </a:solidFill>
              </a:rPr>
              <a:t>method)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250" t="26000" r="46875" b="31000"/>
          <a:stretch>
            <a:fillRect/>
          </a:stretch>
        </p:blipFill>
        <p:spPr bwMode="auto">
          <a:xfrm>
            <a:off x="1371600" y="1447800"/>
            <a:ext cx="688635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2500" t="24000" r="48750" b="31000"/>
          <a:stretch>
            <a:fillRect/>
          </a:stretch>
        </p:blipFill>
        <p:spPr bwMode="auto">
          <a:xfrm>
            <a:off x="1295400" y="914400"/>
            <a:ext cx="682413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1250" t="19000" r="46875" b="33000"/>
          <a:stretch>
            <a:fillRect/>
          </a:stretch>
        </p:blipFill>
        <p:spPr bwMode="auto">
          <a:xfrm>
            <a:off x="1295400" y="1143000"/>
            <a:ext cx="6934200" cy="496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2500" t="25000" r="47500" b="31000"/>
          <a:stretch>
            <a:fillRect/>
          </a:stretch>
        </p:blipFill>
        <p:spPr bwMode="auto">
          <a:xfrm>
            <a:off x="1295400" y="990600"/>
            <a:ext cx="66501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500" t="25000" r="48750" b="32000"/>
          <a:stretch>
            <a:fillRect/>
          </a:stretch>
        </p:blipFill>
        <p:spPr bwMode="auto">
          <a:xfrm>
            <a:off x="1676400" y="1219200"/>
            <a:ext cx="626257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3750" t="25000" r="46875" b="33000"/>
          <a:stretch>
            <a:fillRect/>
          </a:stretch>
        </p:blipFill>
        <p:spPr bwMode="auto">
          <a:xfrm>
            <a:off x="1066800" y="10668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OOP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Object (OOP) </a:t>
            </a:r>
            <a:r>
              <a:rPr lang="en-US" dirty="0" err="1" smtClean="0"/>
              <a:t>adalah</a:t>
            </a:r>
            <a:r>
              <a:rPr lang="en-US" dirty="0" smtClean="0"/>
              <a:t> model </a:t>
            </a:r>
            <a:r>
              <a:rPr lang="en-US" dirty="0" err="1" smtClean="0"/>
              <a:t>pemrograman</a:t>
            </a:r>
            <a:r>
              <a:rPr lang="en-US" dirty="0" smtClean="0"/>
              <a:t>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OOP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1970-an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paham</a:t>
            </a:r>
            <a:r>
              <a:rPr lang="en-US" dirty="0" smtClean="0"/>
              <a:t> OOP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Java.</a:t>
            </a:r>
          </a:p>
          <a:p>
            <a:r>
              <a:rPr lang="en-US" dirty="0" smtClean="0"/>
              <a:t>Program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.</a:t>
            </a:r>
          </a:p>
          <a:p>
            <a:r>
              <a:rPr lang="nn-NO" dirty="0" smtClean="0"/>
              <a:t>Objek-objek ini seringkali merepresentasikan apa yang ada di dunia nyata.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9375" t="19000" r="16250" b="7000"/>
          <a:stretch>
            <a:fillRect/>
          </a:stretch>
        </p:blipFill>
        <p:spPr bwMode="auto">
          <a:xfrm>
            <a:off x="609600" y="5334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9375" t="24000" r="22500" b="10000"/>
          <a:stretch>
            <a:fillRect/>
          </a:stretch>
        </p:blipFill>
        <p:spPr bwMode="auto">
          <a:xfrm>
            <a:off x="1066800" y="838200"/>
            <a:ext cx="7086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20625" t="25000" r="25000" b="10000"/>
          <a:stretch>
            <a:fillRect/>
          </a:stretch>
        </p:blipFill>
        <p:spPr bwMode="auto">
          <a:xfrm>
            <a:off x="1295400" y="762000"/>
            <a:ext cx="662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20625" t="23000" r="23125" b="7000"/>
          <a:stretch>
            <a:fillRect/>
          </a:stretch>
        </p:blipFill>
        <p:spPr bwMode="auto">
          <a:xfrm>
            <a:off x="1295400" y="6096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20000" t="25000" r="21250" b="10000"/>
          <a:stretch>
            <a:fillRect/>
          </a:stretch>
        </p:blipFill>
        <p:spPr bwMode="auto">
          <a:xfrm>
            <a:off x="990600" y="838200"/>
            <a:ext cx="716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8750" t="25000" r="20625" b="10000"/>
          <a:stretch>
            <a:fillRect/>
          </a:stretch>
        </p:blipFill>
        <p:spPr bwMode="auto">
          <a:xfrm>
            <a:off x="990600" y="914400"/>
            <a:ext cx="7391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0000" t="18000" r="19375" b="7000"/>
          <a:stretch>
            <a:fillRect/>
          </a:stretch>
        </p:blipFill>
        <p:spPr bwMode="auto">
          <a:xfrm>
            <a:off x="990600" y="533400"/>
            <a:ext cx="7391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14800"/>
          </a:xfrm>
        </p:spPr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representasi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abstraksi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entitas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car, soda machine, ATM machine</a:t>
            </a:r>
          </a:p>
          <a:p>
            <a:r>
              <a:rPr lang="en-US" dirty="0" smtClean="0">
                <a:sym typeface="Wingdings" pitchFamily="2" charset="2"/>
              </a:rPr>
              <a:t>Class, </a:t>
            </a:r>
            <a:r>
              <a:rPr lang="en-US" dirty="0" err="1" smtClean="0">
                <a:sym typeface="Wingdings" pitchFamily="2" charset="2"/>
              </a:rPr>
              <a:t>terdiri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Data/Attribute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Methods/</a:t>
            </a:r>
            <a:r>
              <a:rPr lang="en-US" dirty="0" err="1" smtClean="0">
                <a:sym typeface="Wingdings" pitchFamily="2" charset="2"/>
              </a:rPr>
              <a:t>behaviour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: Remote </a:t>
            </a:r>
            <a:r>
              <a:rPr lang="en-US" dirty="0" err="1" smtClean="0">
                <a:sym typeface="Wingdings" pitchFamily="2" charset="2"/>
              </a:rPr>
              <a:t>tv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objek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Data/attribute : channel, volume, menu, switch on/off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Methods/</a:t>
            </a:r>
            <a:r>
              <a:rPr lang="en-US" dirty="0" err="1" smtClean="0">
                <a:sym typeface="Wingdings" pitchFamily="2" charset="2"/>
              </a:rPr>
              <a:t>behaviour</a:t>
            </a:r>
            <a:r>
              <a:rPr lang="en-US" dirty="0" smtClean="0">
                <a:sym typeface="Wingdings" pitchFamily="2" charset="2"/>
              </a:rPr>
              <a:t> : </a:t>
            </a:r>
            <a:r>
              <a:rPr lang="en-US" dirty="0" err="1" smtClean="0">
                <a:sym typeface="Wingdings" pitchFamily="2" charset="2"/>
              </a:rPr>
              <a:t>memperbesar</a:t>
            </a:r>
            <a:r>
              <a:rPr lang="en-US" dirty="0" smtClean="0">
                <a:sym typeface="Wingdings" pitchFamily="2" charset="2"/>
              </a:rPr>
              <a:t> volume, </a:t>
            </a:r>
            <a:r>
              <a:rPr lang="en-US" dirty="0" err="1" smtClean="0">
                <a:sym typeface="Wingdings" pitchFamily="2" charset="2"/>
              </a:rPr>
              <a:t>mengecilkan</a:t>
            </a:r>
            <a:r>
              <a:rPr lang="en-US" dirty="0" smtClean="0">
                <a:sym typeface="Wingdings" pitchFamily="2" charset="2"/>
              </a:rPr>
              <a:t> volume, </a:t>
            </a:r>
            <a:r>
              <a:rPr lang="en-US" dirty="0" err="1" smtClean="0">
                <a:sym typeface="Wingdings" pitchFamily="2" charset="2"/>
              </a:rPr>
              <a:t>menghidupkan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mematikan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95400" y="1905000"/>
            <a:ext cx="3048000" cy="419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2590800"/>
            <a:ext cx="2514600" cy="3429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276600"/>
            <a:ext cx="2057400" cy="2514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4038600"/>
            <a:ext cx="1143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4800600"/>
            <a:ext cx="11430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3581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Objek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13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429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myWindow</a:t>
            </a:r>
            <a:r>
              <a:rPr lang="en-US" dirty="0" smtClean="0"/>
              <a:t> = new </a:t>
            </a:r>
            <a:r>
              <a:rPr lang="en-US" dirty="0" err="1" smtClean="0"/>
              <a:t>JFrame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 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4947166" y="2977635"/>
            <a:ext cx="92606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</p:cNvCxnSpPr>
          <p:nvPr/>
        </p:nvCxnSpPr>
        <p:spPr>
          <a:xfrm rot="5400000">
            <a:off x="6185416" y="2642116"/>
            <a:ext cx="849868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 rot="5400000">
            <a:off x="7696200" y="3810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Benda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Diawali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huruf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Kapital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Mahasiswa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Mobil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Barang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Access Modifier 4P 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Public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Private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Package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Protected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Body of class 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Attribute : </a:t>
            </a:r>
            <a:r>
              <a:rPr lang="en-US" dirty="0" err="1" smtClean="0">
                <a:sym typeface="Wingdings" pitchFamily="2" charset="2"/>
              </a:rPr>
              <a:t>Variabel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Contstanta</a:t>
            </a:r>
            <a:r>
              <a:rPr lang="en-US" dirty="0" smtClean="0">
                <a:sym typeface="Wingdings" pitchFamily="2" charset="2"/>
              </a:rPr>
              <a:t>, Field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Relationship (</a:t>
            </a:r>
            <a:r>
              <a:rPr lang="en-US" dirty="0" err="1" smtClean="0"/>
              <a:t>antar</a:t>
            </a:r>
            <a:r>
              <a:rPr lang="en-US" dirty="0" smtClean="0"/>
              <a:t> class)</a:t>
            </a:r>
          </a:p>
          <a:p>
            <a:pPr lvl="1"/>
            <a:r>
              <a:rPr lang="en-US" dirty="0" smtClean="0"/>
              <a:t>Dependence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Instantiation &amp; Instance</a:t>
            </a:r>
          </a:p>
          <a:p>
            <a:r>
              <a:rPr lang="en-US" dirty="0" smtClean="0"/>
              <a:t>Instance Variable</a:t>
            </a:r>
          </a:p>
          <a:p>
            <a:r>
              <a:rPr lang="en-US" dirty="0" smtClean="0"/>
              <a:t>Method (</a:t>
            </a:r>
            <a:r>
              <a:rPr lang="en-US" dirty="0" err="1" smtClean="0"/>
              <a:t>mutator</a:t>
            </a:r>
            <a:r>
              <a:rPr lang="en-US" dirty="0" smtClean="0"/>
              <a:t> &amp; </a:t>
            </a:r>
            <a:r>
              <a:rPr lang="en-US" dirty="0" err="1" smtClean="0"/>
              <a:t>accessor</a:t>
            </a:r>
            <a:r>
              <a:rPr lang="en-US" dirty="0" smtClean="0"/>
              <a:t> method)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Cara </a:t>
            </a:r>
            <a:r>
              <a:rPr lang="en-US" b="1" dirty="0" err="1" smtClean="0"/>
              <a:t>Penulisan</a:t>
            </a:r>
            <a:r>
              <a:rPr lang="en-US" b="1" dirty="0" smtClean="0"/>
              <a:t> Attribute </a:t>
            </a:r>
            <a:r>
              <a:rPr lang="en-US" dirty="0" smtClean="0"/>
              <a:t>(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class)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Benda :</a:t>
            </a:r>
          </a:p>
          <a:p>
            <a:pPr lvl="2"/>
            <a:r>
              <a:rPr lang="en-US" dirty="0" err="1" smtClean="0"/>
              <a:t>n</a:t>
            </a:r>
            <a:r>
              <a:rPr lang="en-US" dirty="0" err="1" smtClean="0"/>
              <a:t>im</a:t>
            </a:r>
            <a:endParaRPr lang="en-US" dirty="0" smtClean="0"/>
          </a:p>
          <a:p>
            <a:pPr lvl="2"/>
            <a:r>
              <a:rPr lang="en-US" dirty="0" err="1" smtClean="0"/>
              <a:t>n</a:t>
            </a:r>
            <a:r>
              <a:rPr lang="en-US" dirty="0" err="1" smtClean="0"/>
              <a:t>ama</a:t>
            </a:r>
            <a:endParaRPr lang="en-US" dirty="0" smtClean="0"/>
          </a:p>
          <a:p>
            <a:pPr lvl="2"/>
            <a:r>
              <a:rPr lang="en-US" dirty="0" err="1" smtClean="0"/>
              <a:t>alamat</a:t>
            </a:r>
            <a:endParaRPr lang="en-US" dirty="0" smtClean="0"/>
          </a:p>
          <a:p>
            <a:pPr lvl="1"/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Camel Case :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namaBarang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nilaiMaksimum</a:t>
            </a:r>
            <a:endParaRPr lang="en-US" dirty="0" smtClean="0"/>
          </a:p>
          <a:p>
            <a:pPr lvl="1"/>
            <a:r>
              <a:rPr lang="en-US" dirty="0" smtClean="0"/>
              <a:t>Access Modifier 4P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rivate string </a:t>
            </a:r>
            <a:r>
              <a:rPr lang="en-US" dirty="0" err="1" smtClean="0"/>
              <a:t>nim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max=100;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Cara </a:t>
            </a:r>
            <a:r>
              <a:rPr lang="en-US" b="1" dirty="0" err="1" smtClean="0"/>
              <a:t>penulisan</a:t>
            </a:r>
            <a:r>
              <a:rPr lang="en-US" b="1" dirty="0" smtClean="0"/>
              <a:t> Operations :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/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h</a:t>
            </a:r>
            <a:r>
              <a:rPr lang="en-US" dirty="0" err="1" smtClean="0"/>
              <a:t>itung</a:t>
            </a:r>
            <a:endParaRPr lang="en-US" dirty="0" smtClean="0"/>
          </a:p>
          <a:p>
            <a:pPr lvl="2"/>
            <a:r>
              <a:rPr lang="en-US" dirty="0" err="1" smtClean="0"/>
              <a:t>c</a:t>
            </a:r>
            <a:r>
              <a:rPr lang="en-US" dirty="0" err="1" smtClean="0"/>
              <a:t>ari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camel case :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pendaftaranNasabahBaru</a:t>
            </a:r>
            <a:r>
              <a:rPr lang="en-US" dirty="0" smtClean="0">
                <a:sym typeface="Wingdings" pitchFamily="2" charset="2"/>
              </a:rPr>
              <a:t>();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deleteCustomer</a:t>
            </a:r>
            <a:r>
              <a:rPr lang="en-US" dirty="0" smtClean="0">
                <a:sym typeface="Wingdings" pitchFamily="2" charset="2"/>
              </a:rPr>
              <a:t>();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Access Modifier 4P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pabrik</a:t>
            </a:r>
            <a:r>
              <a:rPr lang="en-US" dirty="0" smtClean="0"/>
              <a:t> 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mengendarai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375" t="48000" r="38125" b="14000"/>
          <a:stretch>
            <a:fillRect/>
          </a:stretch>
        </p:blipFill>
        <p:spPr bwMode="auto">
          <a:xfrm>
            <a:off x="2057400" y="2819400"/>
            <a:ext cx="5181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/>
          <a:lstStyle/>
          <a:p>
            <a:r>
              <a:rPr lang="en-US" b="1" dirty="0" err="1" smtClean="0"/>
              <a:t>Langkah</a:t>
            </a:r>
            <a:r>
              <a:rPr lang="en-US" b="1" dirty="0" smtClean="0"/>
              <a:t> 1 :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Langkah</a:t>
            </a:r>
            <a:r>
              <a:rPr lang="en-US" b="1" dirty="0" smtClean="0"/>
              <a:t> 2 :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pedal gas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endParaRPr lang="en-US" dirty="0" smtClean="0"/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endParaRPr lang="en-US" dirty="0" smtClean="0"/>
          </a:p>
          <a:p>
            <a:pPr lvl="1"/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setir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/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Langkah</a:t>
            </a:r>
            <a:r>
              <a:rPr lang="en-US" b="1" dirty="0" smtClean="0"/>
              <a:t> 3 :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750" t="71000" r="45625" b="12000"/>
          <a:stretch>
            <a:fillRect/>
          </a:stretch>
        </p:blipFill>
        <p:spPr bwMode="auto">
          <a:xfrm>
            <a:off x="1524000" y="46482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pedal gas </a:t>
            </a:r>
            <a:r>
              <a:rPr lang="en-US" dirty="0" err="1" smtClean="0"/>
              <a:t>bekerja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Apayang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mesin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pedal </a:t>
            </a:r>
            <a:r>
              <a:rPr lang="en-US" dirty="0" smtClean="0"/>
              <a:t>gas </a:t>
            </a:r>
            <a:r>
              <a:rPr lang="en-US" dirty="0" err="1" smtClean="0"/>
              <a:t>diinjak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pengendara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kerja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pedal </a:t>
            </a:r>
            <a:r>
              <a:rPr lang="en-US" dirty="0" smtClean="0"/>
              <a:t>gas?</a:t>
            </a:r>
          </a:p>
          <a:p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pedal </a:t>
            </a:r>
            <a:r>
              <a:rPr lang="en-US" dirty="0" smtClean="0"/>
              <a:t>gas </a:t>
            </a:r>
            <a:r>
              <a:rPr lang="en-US" dirty="0" err="1" smtClean="0"/>
              <a:t>diinjak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Artinya</a:t>
            </a:r>
            <a:r>
              <a:rPr lang="en-US" dirty="0" smtClean="0"/>
              <a:t>,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pedal </a:t>
            </a:r>
            <a:r>
              <a:rPr lang="en-US" dirty="0" err="1" smtClean="0">
                <a:solidFill>
                  <a:srgbClr val="FF0000"/>
                </a:solidFill>
              </a:rPr>
              <a:t>disembunyikan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</a:t>
            </a:r>
          </a:p>
          <a:p>
            <a:r>
              <a:rPr lang="sv-SE" dirty="0" smtClean="0"/>
              <a:t>Anda cukup tahu aturan dan fungsinya saja: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Injak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pedal gas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sebelah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tengah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maka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mobil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akan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melaju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Mobil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Mobil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43200"/>
          </a:xfrm>
        </p:spPr>
        <p:txBody>
          <a:bodyPr/>
          <a:lstStyle/>
          <a:p>
            <a:r>
              <a:rPr lang="sv-SE" dirty="0" smtClean="0"/>
              <a:t>Jadi kesimpulannya, sebelum Anda membuat objek mobil, seseorang </a:t>
            </a:r>
            <a:r>
              <a:rPr lang="sv-SE" dirty="0" smtClean="0">
                <a:solidFill>
                  <a:srgbClr val="FF0000"/>
                </a:solidFill>
              </a:rPr>
              <a:t>harus merancang </a:t>
            </a:r>
            <a:r>
              <a:rPr lang="sv-SE" dirty="0" smtClean="0"/>
              <a:t>terlebih dahulu.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kerja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mobil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disembunyikan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 </a:t>
            </a:r>
            <a:r>
              <a:rPr lang="en-US" dirty="0" err="1" smtClean="0"/>
              <a:t>kelak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membuat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berbagai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mobil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75" t="64000" r="56250" b="13000"/>
          <a:stretch>
            <a:fillRect/>
          </a:stretch>
        </p:blipFill>
        <p:spPr bwMode="auto">
          <a:xfrm>
            <a:off x="2133600" y="44196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657600"/>
          </a:xfrm>
        </p:spPr>
        <p:txBody>
          <a:bodyPr/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penyembunyian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detil</a:t>
            </a:r>
            <a:r>
              <a:rPr lang="en-US" dirty="0" smtClean="0">
                <a:solidFill>
                  <a:srgbClr val="FF0000"/>
                </a:solidFill>
              </a:rPr>
              <a:t> PEDAL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MOBIL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OOP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(FUNGSI)</a:t>
            </a:r>
          </a:p>
          <a:p>
            <a:r>
              <a:rPr lang="en-US" dirty="0" smtClean="0"/>
              <a:t>METHOD-METHOD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METHOD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injak</a:t>
            </a:r>
            <a:r>
              <a:rPr lang="en-US" dirty="0" smtClean="0"/>
              <a:t> gas</a:t>
            </a:r>
            <a:r>
              <a:rPr lang="en-US" dirty="0" smtClean="0"/>
              <a:t>, </a:t>
            </a:r>
            <a:r>
              <a:rPr lang="en-US" dirty="0" err="1" smtClean="0"/>
              <a:t>injak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, </a:t>
            </a:r>
            <a:r>
              <a:rPr lang="en-US" dirty="0" err="1" smtClean="0"/>
              <a:t>belok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belok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43200"/>
          </a:xfrm>
        </p:spPr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template/blueprint/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object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OBJECT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Analogi</a:t>
            </a:r>
            <a:r>
              <a:rPr lang="en-US" dirty="0" smtClean="0"/>
              <a:t> lain :</a:t>
            </a:r>
          </a:p>
          <a:p>
            <a:pPr lvl="1"/>
            <a:r>
              <a:rPr lang="en-US" dirty="0" smtClean="0"/>
              <a:t>Class = </a:t>
            </a:r>
            <a:r>
              <a:rPr lang="en-US" dirty="0" err="1" smtClean="0"/>
              <a:t>cetakan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endParaRPr lang="en-US" dirty="0" smtClean="0"/>
          </a:p>
          <a:p>
            <a:pPr lvl="1"/>
            <a:r>
              <a:rPr lang="en-US" dirty="0" smtClean="0"/>
              <a:t>Object = </a:t>
            </a:r>
            <a:r>
              <a:rPr lang="en-US" dirty="0" err="1" smtClean="0"/>
              <a:t>kue-nya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750" t="67000" r="83750" b="14000"/>
          <a:stretch>
            <a:fillRect/>
          </a:stretch>
        </p:blipFill>
        <p:spPr bwMode="auto">
          <a:xfrm>
            <a:off x="990600" y="4648200"/>
            <a:ext cx="152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1250" t="64000" r="43750" b="14000"/>
          <a:stretch>
            <a:fillRect/>
          </a:stretch>
        </p:blipFill>
        <p:spPr bwMode="auto">
          <a:xfrm>
            <a:off x="3200400" y="4572000"/>
            <a:ext cx="426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657</Words>
  <Application>Microsoft Office PowerPoint</Application>
  <PresentationFormat>On-screen Show (4:3)</PresentationFormat>
  <Paragraphs>138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PBO</vt:lpstr>
      <vt:lpstr>Apa sih OOP itu ?</vt:lpstr>
      <vt:lpstr>Istilah-istilah baru di OOP</vt:lpstr>
      <vt:lpstr>Di pabrik Mobil</vt:lpstr>
      <vt:lpstr>Bagaimana cara membuat mobil ?</vt:lpstr>
      <vt:lpstr>Bagaimana pedal gas bekerja ?</vt:lpstr>
      <vt:lpstr>Desain Mobil  Objek Mobil</vt:lpstr>
      <vt:lpstr>Apa hubungannya dengan OOP ?</vt:lpstr>
      <vt:lpstr>Class &amp; Object</vt:lpstr>
      <vt:lpstr>Merancang Aplikasi Program Berbasis OOP</vt:lpstr>
      <vt:lpstr>Analogi Pabrik MOBIL &amp; Program BANK</vt:lpstr>
      <vt:lpstr>Membuat Class di Java Class Rekening.java</vt:lpstr>
      <vt:lpstr>CLASS Rekening + Method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Catatan Tambahan</vt:lpstr>
      <vt:lpstr>Catatan Tambahan</vt:lpstr>
      <vt:lpstr>Catatan Tambahan</vt:lpstr>
      <vt:lpstr>Catatan Tambahan</vt:lpstr>
      <vt:lpstr>Catatan Tambahan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14</cp:revision>
  <dcterms:created xsi:type="dcterms:W3CDTF">2012-08-21T01:39:37Z</dcterms:created>
  <dcterms:modified xsi:type="dcterms:W3CDTF">2012-08-21T03:23:20Z</dcterms:modified>
</cp:coreProperties>
</file>