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93" r:id="rId3"/>
    <p:sldId id="257" r:id="rId4"/>
    <p:sldId id="297" r:id="rId5"/>
    <p:sldId id="284" r:id="rId6"/>
    <p:sldId id="258" r:id="rId7"/>
    <p:sldId id="259" r:id="rId8"/>
    <p:sldId id="260" r:id="rId9"/>
    <p:sldId id="271" r:id="rId10"/>
    <p:sldId id="261" r:id="rId11"/>
    <p:sldId id="267" r:id="rId12"/>
    <p:sldId id="268" r:id="rId13"/>
    <p:sldId id="269" r:id="rId14"/>
    <p:sldId id="270" r:id="rId15"/>
    <p:sldId id="285" r:id="rId16"/>
    <p:sldId id="288" r:id="rId17"/>
    <p:sldId id="262" r:id="rId18"/>
    <p:sldId id="265" r:id="rId19"/>
    <p:sldId id="264" r:id="rId20"/>
    <p:sldId id="263" r:id="rId21"/>
    <p:sldId id="272" r:id="rId22"/>
    <p:sldId id="273" r:id="rId23"/>
    <p:sldId id="274" r:id="rId24"/>
    <p:sldId id="275" r:id="rId25"/>
    <p:sldId id="276" r:id="rId26"/>
    <p:sldId id="277" r:id="rId27"/>
    <p:sldId id="286" r:id="rId28"/>
    <p:sldId id="289" r:id="rId29"/>
    <p:sldId id="290" r:id="rId30"/>
    <p:sldId id="291" r:id="rId31"/>
    <p:sldId id="292" r:id="rId32"/>
    <p:sldId id="294" r:id="rId33"/>
    <p:sldId id="295" r:id="rId34"/>
    <p:sldId id="296" r:id="rId35"/>
    <p:sldId id="287" r:id="rId36"/>
    <p:sldId id="309" r:id="rId37"/>
    <p:sldId id="298" r:id="rId38"/>
    <p:sldId id="307" r:id="rId39"/>
    <p:sldId id="300" r:id="rId40"/>
    <p:sldId id="306" r:id="rId41"/>
    <p:sldId id="302" r:id="rId42"/>
    <p:sldId id="308" r:id="rId43"/>
    <p:sldId id="303" r:id="rId44"/>
    <p:sldId id="304" r:id="rId45"/>
    <p:sldId id="310" r:id="rId46"/>
    <p:sldId id="305" r:id="rId47"/>
    <p:sldId id="316" r:id="rId48"/>
    <p:sldId id="317" r:id="rId49"/>
    <p:sldId id="315" r:id="rId50"/>
    <p:sldId id="311" r:id="rId51"/>
    <p:sldId id="313" r:id="rId52"/>
    <p:sldId id="31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33457-4714-4544-9809-6D0B969A1F99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E4B26-714C-4EB3-855A-F57F9C49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8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D87F-96E7-4F6E-894A-3A151671DF9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903-DA05-4EF4-B4FA-11DBC1C3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D87F-96E7-4F6E-894A-3A151671DF9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903-DA05-4EF4-B4FA-11DBC1C3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9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D87F-96E7-4F6E-894A-3A151671DF9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903-DA05-4EF4-B4FA-11DBC1C3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0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D87F-96E7-4F6E-894A-3A151671DF9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903-DA05-4EF4-B4FA-11DBC1C3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3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D87F-96E7-4F6E-894A-3A151671DF9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903-DA05-4EF4-B4FA-11DBC1C3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D87F-96E7-4F6E-894A-3A151671DF9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903-DA05-4EF4-B4FA-11DBC1C3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D87F-96E7-4F6E-894A-3A151671DF9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903-DA05-4EF4-B4FA-11DBC1C3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5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D87F-96E7-4F6E-894A-3A151671DF9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903-DA05-4EF4-B4FA-11DBC1C3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D87F-96E7-4F6E-894A-3A151671DF9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903-DA05-4EF4-B4FA-11DBC1C3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2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D87F-96E7-4F6E-894A-3A151671DF9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903-DA05-4EF4-B4FA-11DBC1C3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D87F-96E7-4F6E-894A-3A151671DF9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903-DA05-4EF4-B4FA-11DBC1C3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3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ED87F-96E7-4F6E-894A-3A151671DF9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3903-DA05-4EF4-B4FA-11DBC1C3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1.a. </a:t>
            </a:r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i="1" dirty="0" smtClean="0"/>
              <a:t>(Actor) </a:t>
            </a:r>
            <a:r>
              <a:rPr lang="en-US" dirty="0" smtClean="0"/>
              <a:t>[</a:t>
            </a:r>
            <a:r>
              <a:rPr lang="en-US" dirty="0" err="1" smtClean="0"/>
              <a:t>Lanjut</a:t>
            </a:r>
            <a:r>
              <a:rPr lang="en-US" dirty="0" smtClean="0"/>
              <a:t>…]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 err="1" smtClean="0"/>
              <a:t>Aktor-waktu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400050"/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memicu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pPr marL="400050"/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800100" lvl="1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jam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email </a:t>
            </a:r>
            <a:r>
              <a:rPr lang="en-US" dirty="0" err="1" smtClean="0"/>
              <a:t>tagihan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.</a:t>
            </a:r>
          </a:p>
          <a:p>
            <a:pPr marL="400050"/>
            <a:endParaRPr lang="en-US" dirty="0" smtClean="0"/>
          </a:p>
          <a:p>
            <a:pPr marL="4000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74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Actor </a:t>
            </a:r>
            <a:r>
              <a:rPr lang="id-ID" dirty="0" smtClean="0">
                <a:sym typeface="Wingdings" pitchFamily="2" charset="2"/>
              </a:rPr>
              <a:t> Aktor Bisnis Utama [1]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Pengertian </a:t>
            </a:r>
            <a:r>
              <a:rPr lang="id-ID" dirty="0" smtClean="0">
                <a:sym typeface="Wingdings" pitchFamily="2" charset="2"/>
              </a:rPr>
              <a:t> Stakeholder yang terutama mendapatkan keuntungan dari pelaksanaan Use-Case dengan menerima nilai yang terukur atau terobservasi.</a:t>
            </a:r>
          </a:p>
          <a:p>
            <a:r>
              <a:rPr lang="id-ID" dirty="0" smtClean="0">
                <a:sym typeface="Wingdings" pitchFamily="2" charset="2"/>
              </a:rPr>
              <a:t>Contoh: </a:t>
            </a:r>
          </a:p>
          <a:p>
            <a:pPr marL="400050" lvl="1" indent="0">
              <a:buNone/>
            </a:pPr>
            <a:r>
              <a:rPr lang="id-ID" dirty="0" smtClean="0">
                <a:sym typeface="Wingdings" pitchFamily="2" charset="2"/>
              </a:rPr>
              <a:t>Karyawan (Stakeholder) yang menerima Gaji (nilai terukur) akibat dari pelaksanaan Use-Case/Sistem </a:t>
            </a:r>
            <a:r>
              <a:rPr lang="id-ID" sz="2000" i="1" dirty="0" smtClean="0">
                <a:sym typeface="Wingdings" pitchFamily="2" charset="2"/>
              </a:rPr>
              <a:t>(catatan: aktor Karyawan tidak berhubungan langsung dengan Sistem Penggajian).</a:t>
            </a:r>
          </a:p>
        </p:txBody>
      </p:sp>
    </p:spTree>
    <p:extLst>
      <p:ext uri="{BB962C8B-B14F-4D97-AF65-F5344CB8AC3E}">
        <p14:creationId xmlns:p14="http://schemas.microsoft.com/office/powerpoint/2010/main" val="18283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Actor </a:t>
            </a:r>
            <a:r>
              <a:rPr lang="id-ID" dirty="0" smtClean="0">
                <a:sym typeface="Wingdings" pitchFamily="2" charset="2"/>
              </a:rPr>
              <a:t> Aktor Sistem Utama [1]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r>
              <a:rPr lang="id-ID" dirty="0" smtClean="0"/>
              <a:t>Pengertian </a:t>
            </a:r>
            <a:r>
              <a:rPr lang="id-ID" dirty="0" smtClean="0">
                <a:sym typeface="Wingdings" pitchFamily="2" charset="2"/>
              </a:rPr>
              <a:t> Stakeholder yang secara langsung berhadapan dengan sistem untuk menginisialisasi atau memicu kegiatan atau sistem.</a:t>
            </a:r>
          </a:p>
          <a:p>
            <a:r>
              <a:rPr lang="id-ID" dirty="0" smtClean="0">
                <a:sym typeface="Wingdings" pitchFamily="2" charset="2"/>
              </a:rPr>
              <a:t>Aktor Sistem Utama dapat berinteraksi dengan Aktor Bisnis Utama untuk menggunakan sistem Aktual. Contoh:</a:t>
            </a:r>
          </a:p>
          <a:p>
            <a:pPr lvl="1"/>
            <a:r>
              <a:rPr lang="id-ID" dirty="0" smtClean="0">
                <a:sym typeface="Wingdings" pitchFamily="2" charset="2"/>
              </a:rPr>
              <a:t>Operator Telepon dengan pelanggan </a:t>
            </a:r>
            <a:r>
              <a:rPr lang="id-ID" i="1" dirty="0" smtClean="0">
                <a:sym typeface="Wingdings" pitchFamily="2" charset="2"/>
              </a:rPr>
              <a:t>(informasi)</a:t>
            </a:r>
          </a:p>
          <a:p>
            <a:pPr lvl="1"/>
            <a:r>
              <a:rPr lang="id-ID" dirty="0" smtClean="0">
                <a:sym typeface="Wingdings" pitchFamily="2" charset="2"/>
              </a:rPr>
              <a:t>Kasir Bank dengan Nasabah </a:t>
            </a:r>
            <a:r>
              <a:rPr lang="id-ID" i="1" dirty="0" smtClean="0">
                <a:sym typeface="Wingdings" pitchFamily="2" charset="2"/>
              </a:rPr>
              <a:t>(transaksi perbankan)</a:t>
            </a:r>
          </a:p>
          <a:p>
            <a:r>
              <a:rPr lang="id-ID" dirty="0" smtClean="0">
                <a:sym typeface="Wingdings" pitchFamily="2" charset="2"/>
              </a:rPr>
              <a:t>Aktor Sistem Utama dan Aktor Bisnis Utama terkadang dapat menjadi pelaku bisnis yang sama-sama berhadapan langsung dengan sistem. Contoh:</a:t>
            </a:r>
          </a:p>
          <a:p>
            <a:pPr lvl="1"/>
            <a:r>
              <a:rPr lang="id-ID" dirty="0" smtClean="0">
                <a:sym typeface="Wingdings" pitchFamily="2" charset="2"/>
              </a:rPr>
              <a:t>Jasa Pelayanan melalui Website</a:t>
            </a:r>
          </a:p>
          <a:p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7234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Actor </a:t>
            </a:r>
            <a:r>
              <a:rPr lang="id-ID" dirty="0" smtClean="0">
                <a:sym typeface="Wingdings" pitchFamily="2" charset="2"/>
              </a:rPr>
              <a:t>Aktor Pelayan Eskternal [1]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Pengertian </a:t>
            </a:r>
            <a:r>
              <a:rPr lang="id-ID" dirty="0" smtClean="0">
                <a:sym typeface="Wingdings" pitchFamily="2" charset="2"/>
              </a:rPr>
              <a:t> Stakeholder yang melayani kebutuhan pengguna Use-Case di luar sistem/Use-Case.</a:t>
            </a:r>
          </a:p>
          <a:p>
            <a:r>
              <a:rPr lang="id-ID" dirty="0" smtClean="0">
                <a:sym typeface="Wingdings" pitchFamily="2" charset="2"/>
              </a:rPr>
              <a:t>Contoh:</a:t>
            </a:r>
          </a:p>
          <a:p>
            <a:pPr lvl="1"/>
            <a:r>
              <a:rPr lang="id-ID" dirty="0" smtClean="0">
                <a:sym typeface="Wingdings" pitchFamily="2" charset="2"/>
              </a:rPr>
              <a:t>Biro Kredit yang memiliki kuasa atas perubahan Kartu Kredit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71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Actor </a:t>
            </a:r>
            <a:r>
              <a:rPr lang="id-ID" dirty="0" smtClean="0">
                <a:sym typeface="Wingdings" pitchFamily="2" charset="2"/>
              </a:rPr>
              <a:t> Aktor Penerima Eksternal [1]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Pengertian </a:t>
            </a:r>
            <a:r>
              <a:rPr lang="id-ID" dirty="0" smtClean="0">
                <a:sym typeface="Wingdings" pitchFamily="2" charset="2"/>
              </a:rPr>
              <a:t> Stakeholder yang bukan pelaku utama (aktor bisnis utama &amp; aktor sistem utama) tapi menerima nilai yang terukur atau teramati dari Use-Case.</a:t>
            </a:r>
          </a:p>
          <a:p>
            <a:r>
              <a:rPr lang="id-ID" dirty="0" smtClean="0">
                <a:sym typeface="Wingdings" pitchFamily="2" charset="2"/>
              </a:rPr>
              <a:t>Contoh:</a:t>
            </a:r>
          </a:p>
          <a:p>
            <a:pPr lvl="1"/>
            <a:r>
              <a:rPr lang="id-ID" dirty="0" smtClean="0">
                <a:sym typeface="Wingdings" pitchFamily="2" charset="2"/>
              </a:rPr>
              <a:t>Gudang/Kurir yang menerima permintaan untuk menyiapkan pengiriman setelah seorang pelanggan memesan.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13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37338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 err="1" smtClean="0"/>
              <a:t>Pendekatan</a:t>
            </a:r>
            <a:r>
              <a:rPr lang="en-US" sz="4000" dirty="0" smtClean="0"/>
              <a:t> </a:t>
            </a:r>
            <a:r>
              <a:rPr lang="en-US" sz="4000" dirty="0" err="1" smtClean="0"/>
              <a:t>terstruktur</a:t>
            </a:r>
            <a:r>
              <a:rPr lang="en-US" sz="4000" dirty="0" smtClean="0"/>
              <a:t>/</a:t>
            </a:r>
            <a:r>
              <a:rPr lang="en-US" sz="4000" dirty="0" err="1" smtClean="0"/>
              <a:t>tradisional</a:t>
            </a:r>
            <a:r>
              <a:rPr lang="en-US" sz="4000" dirty="0" smtClean="0"/>
              <a:t> </a:t>
            </a:r>
            <a:r>
              <a:rPr lang="en-US" sz="4000" dirty="0" err="1" smtClean="0"/>
              <a:t>berfokus</a:t>
            </a:r>
            <a:r>
              <a:rPr lang="en-US" sz="4000" dirty="0" smtClean="0"/>
              <a:t> </a:t>
            </a:r>
            <a:r>
              <a:rPr lang="en-US" sz="4000" dirty="0" err="1" smtClean="0"/>
              <a:t>pada</a:t>
            </a:r>
            <a:r>
              <a:rPr lang="en-US" sz="4000" dirty="0" smtClean="0"/>
              <a:t> </a:t>
            </a:r>
            <a:r>
              <a:rPr lang="en-US" sz="4000" dirty="0" err="1" smtClean="0"/>
              <a:t>bagaimana</a:t>
            </a:r>
            <a:r>
              <a:rPr lang="en-US" sz="4000" dirty="0" smtClean="0"/>
              <a:t> </a:t>
            </a:r>
            <a:r>
              <a:rPr lang="en-US" sz="4000" dirty="0" err="1" smtClean="0"/>
              <a:t>memecah</a:t>
            </a:r>
            <a:r>
              <a:rPr lang="en-US" sz="4000" dirty="0" smtClean="0"/>
              <a:t> </a:t>
            </a:r>
            <a:r>
              <a:rPr lang="en-US" sz="4000" dirty="0" err="1" smtClean="0"/>
              <a:t>persoalan</a:t>
            </a:r>
            <a:r>
              <a:rPr lang="en-US" sz="4000" dirty="0" smtClean="0"/>
              <a:t> </a:t>
            </a:r>
            <a:r>
              <a:rPr lang="en-US" sz="4000" dirty="0" err="1" smtClean="0"/>
              <a:t>besar</a:t>
            </a:r>
            <a:r>
              <a:rPr lang="en-US" sz="4000" dirty="0" smtClean="0"/>
              <a:t> </a:t>
            </a:r>
            <a:r>
              <a:rPr lang="en-US" sz="4000" dirty="0" err="1" smtClean="0"/>
              <a:t>menjadi</a:t>
            </a:r>
            <a:r>
              <a:rPr lang="en-US" sz="4000" dirty="0" smtClean="0"/>
              <a:t> </a:t>
            </a:r>
            <a:r>
              <a:rPr lang="en-US" sz="4000" dirty="0" err="1" smtClean="0"/>
              <a:t>persoalan-persoalan</a:t>
            </a:r>
            <a:r>
              <a:rPr lang="en-US" sz="4000" dirty="0" smtClean="0"/>
              <a:t> yang </a:t>
            </a:r>
            <a:r>
              <a:rPr lang="en-US" sz="4000" dirty="0" err="1" smtClean="0"/>
              <a:t>lebih</a:t>
            </a:r>
            <a:r>
              <a:rPr lang="en-US" sz="4000" dirty="0" smtClean="0"/>
              <a:t> </a:t>
            </a:r>
            <a:r>
              <a:rPr lang="en-US" sz="4000" dirty="0" err="1" smtClean="0"/>
              <a:t>kecil</a:t>
            </a:r>
            <a:r>
              <a:rPr lang="en-US" sz="4000" dirty="0" smtClean="0"/>
              <a:t>, </a:t>
            </a:r>
            <a:r>
              <a:rPr lang="en-US" sz="4000" dirty="0" err="1" smtClean="0"/>
              <a:t>sedankan</a:t>
            </a:r>
            <a:r>
              <a:rPr lang="en-US" sz="4000" dirty="0" smtClean="0"/>
              <a:t> </a:t>
            </a:r>
            <a:r>
              <a:rPr lang="en-US" sz="4000" dirty="0" err="1" smtClean="0"/>
              <a:t>pendekatan</a:t>
            </a:r>
            <a:r>
              <a:rPr lang="en-US" sz="4000" dirty="0" smtClean="0"/>
              <a:t> use case </a:t>
            </a:r>
            <a:r>
              <a:rPr lang="en-US" sz="4000" dirty="0" err="1" smtClean="0"/>
              <a:t>berfokus</a:t>
            </a:r>
            <a:r>
              <a:rPr lang="en-US" sz="4000" dirty="0" smtClean="0"/>
              <a:t> </a:t>
            </a:r>
            <a:r>
              <a:rPr lang="en-US" sz="4000" dirty="0" err="1" smtClean="0"/>
              <a:t>pada</a:t>
            </a:r>
            <a:r>
              <a:rPr lang="en-US" sz="4000" dirty="0" smtClean="0"/>
              <a:t> </a:t>
            </a:r>
            <a:r>
              <a:rPr lang="en-US" sz="4000" dirty="0" err="1" smtClean="0"/>
              <a:t>apa</a:t>
            </a:r>
            <a:r>
              <a:rPr lang="en-US" sz="4000" dirty="0" smtClean="0"/>
              <a:t> </a:t>
            </a:r>
            <a:r>
              <a:rPr lang="en-US" sz="4000" dirty="0" err="1" smtClean="0"/>
              <a:t>yan</a:t>
            </a:r>
            <a:r>
              <a:rPr lang="en-US" sz="4000" dirty="0" smtClean="0"/>
              <a:t> </a:t>
            </a:r>
            <a:r>
              <a:rPr lang="en-US" sz="4000" dirty="0" err="1" smtClean="0"/>
              <a:t>pemakai</a:t>
            </a:r>
            <a:r>
              <a:rPr lang="en-US" sz="4000" dirty="0" smtClean="0"/>
              <a:t> </a:t>
            </a:r>
            <a:r>
              <a:rPr lang="en-US" sz="4000" dirty="0" err="1" smtClean="0"/>
              <a:t>harapkan</a:t>
            </a:r>
            <a:r>
              <a:rPr lang="en-US" sz="4000" dirty="0" smtClean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</a:t>
            </a:r>
            <a:r>
              <a:rPr lang="en-US" sz="4000" dirty="0" err="1" smtClean="0"/>
              <a:t>sistem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51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1.b.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Independen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 smtClean="0"/>
          </a:p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/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fungsionalitas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harapkan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mengerjakannya</a:t>
            </a:r>
            <a:r>
              <a:rPr lang="en-US" dirty="0"/>
              <a:t>.</a:t>
            </a:r>
          </a:p>
          <a:p>
            <a:r>
              <a:rPr lang="en-US" dirty="0" smtClean="0"/>
              <a:t>Use case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endParaRPr lang="en-US" dirty="0" smtClean="0"/>
          </a:p>
          <a:p>
            <a:r>
              <a:rPr lang="en-US" dirty="0" smtClean="0"/>
              <a:t>Use case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diturunkan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7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Pemodelan</a:t>
            </a:r>
            <a:r>
              <a:rPr lang="en-US" dirty="0" smtClean="0"/>
              <a:t> use case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kritis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use case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kemauan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kehati-hatian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, </a:t>
            </a:r>
            <a:r>
              <a:rPr lang="en-US" dirty="0" err="1" smtClean="0"/>
              <a:t>bersabarlah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memakan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.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(</a:t>
            </a:r>
            <a:r>
              <a:rPr lang="en-US" dirty="0" err="1" smtClean="0"/>
              <a:t>Sholiq</a:t>
            </a:r>
            <a:r>
              <a:rPr lang="en-US" dirty="0" smtClean="0"/>
              <a:t>, 2006)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Simbol</a:t>
            </a:r>
            <a:r>
              <a:rPr lang="en-US" dirty="0" smtClean="0"/>
              <a:t> Use Case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6131760" cy="244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6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5407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7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/>
              <a:t>I</a:t>
            </a:r>
            <a:r>
              <a:rPr lang="en-US" dirty="0" err="1" smtClean="0"/>
              <a:t>dentifikasi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harapkan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Fungsionalitas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stakeholder </a:t>
            </a:r>
            <a:r>
              <a:rPr lang="en-US" dirty="0" err="1" smtClean="0"/>
              <a:t>harapkan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Cara Menghasilkan Use Case yang baik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Pilihlah nama yang baik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Ilustrasikan &amp; identifikasi perilaku dengan lengkap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Sediakan use case lawan (inverse)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Batasi use case hingga satu perilaku saja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Nyatakan Use case dari sudut pandang Aktor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92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Use Case </a:t>
            </a:r>
            <a:r>
              <a:rPr lang="id-ID" dirty="0" smtClean="0">
                <a:sym typeface="Wingdings" pitchFamily="2" charset="2"/>
              </a:rPr>
              <a:t> </a:t>
            </a:r>
            <a:r>
              <a:rPr lang="id-ID" dirty="0"/>
              <a:t>Pilihlah nama yang baik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Use case adalah sebuah behaviour (perilaku), jadi sebaiknya dalam frase kata kerja.</a:t>
            </a:r>
          </a:p>
          <a:p>
            <a:r>
              <a:rPr lang="id-ID" dirty="0" smtClean="0"/>
              <a:t>Untuk membuat namanya lebih detil, tambahkan kata benda yang meengindikasikan dampak aksinya terhadap suatu kelas objek.</a:t>
            </a:r>
          </a:p>
          <a:p>
            <a:r>
              <a:rPr lang="id-ID" dirty="0" smtClean="0"/>
              <a:t>Use Case seharusnya berhubungan dengan diagram kelas.</a:t>
            </a:r>
          </a:p>
          <a:p>
            <a:r>
              <a:rPr lang="id-ID" dirty="0" smtClean="0"/>
              <a:t>Contoh:</a:t>
            </a:r>
          </a:p>
          <a:p>
            <a:pPr lvl="1"/>
            <a:r>
              <a:rPr lang="id-ID" dirty="0" smtClean="0"/>
              <a:t>Pemesanan Kamar</a:t>
            </a:r>
          </a:p>
          <a:p>
            <a:pPr lvl="1"/>
            <a:r>
              <a:rPr lang="id-ID" dirty="0" smtClean="0"/>
              <a:t>Pembukaan Kartu</a:t>
            </a:r>
          </a:p>
          <a:p>
            <a:pPr lvl="1"/>
            <a:r>
              <a:rPr lang="id-ID" dirty="0" smtClean="0"/>
              <a:t>Mereplikasi Database</a:t>
            </a:r>
          </a:p>
        </p:txBody>
      </p:sp>
    </p:spTree>
    <p:extLst>
      <p:ext uri="{BB962C8B-B14F-4D97-AF65-F5344CB8AC3E}">
        <p14:creationId xmlns:p14="http://schemas.microsoft.com/office/powerpoint/2010/main" val="4680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 fontScale="90000"/>
          </a:bodyPr>
          <a:lstStyle/>
          <a:p>
            <a:r>
              <a:rPr lang="id-ID" dirty="0"/>
              <a:t>Use Case </a:t>
            </a:r>
            <a:r>
              <a:rPr lang="id-ID" dirty="0">
                <a:sym typeface="Wingdings" pitchFamily="2" charset="2"/>
              </a:rPr>
              <a:t> </a:t>
            </a:r>
            <a:r>
              <a:rPr lang="id-ID" dirty="0"/>
              <a:t>Ilustrasikan &amp; identifikasi perilaku dengan </a:t>
            </a:r>
            <a:r>
              <a:rPr lang="id-ID" dirty="0" smtClean="0"/>
              <a:t>lengkap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Use case </a:t>
            </a:r>
            <a:r>
              <a:rPr lang="id-ID" b="1" dirty="0" smtClean="0"/>
              <a:t>diinisiasi oleh aktor primer </a:t>
            </a:r>
            <a:r>
              <a:rPr lang="id-ID" dirty="0" smtClean="0"/>
              <a:t>dan </a:t>
            </a:r>
            <a:r>
              <a:rPr lang="id-ID" b="1" dirty="0" smtClean="0"/>
              <a:t>berakhir pada aktor, mencapai tujuan dan menghasilkan nilai tertentu.</a:t>
            </a:r>
          </a:p>
          <a:p>
            <a:r>
              <a:rPr lang="id-ID" dirty="0" smtClean="0"/>
              <a:t>Pilihlah frase kata kerja yang implikasinya hingga selesai. Contoh: </a:t>
            </a:r>
          </a:p>
          <a:p>
            <a:pPr lvl="1"/>
            <a:r>
              <a:rPr lang="id-ID" dirty="0" smtClean="0"/>
              <a:t>‘pemesanan kamar’ bukan ‘memesan kamar’</a:t>
            </a:r>
          </a:p>
          <a:p>
            <a:r>
              <a:rPr lang="id-ID" dirty="0" smtClean="0"/>
              <a:t>Jangan membuat Use Case yang merupakan bagian skenario dari Use Case lain. Contoh:</a:t>
            </a:r>
          </a:p>
          <a:p>
            <a:pPr lvl="1"/>
            <a:r>
              <a:rPr lang="id-ID" dirty="0" smtClean="0"/>
              <a:t>Use Case ‘Memilih tempat tidur’ tidak dapat dijadikan sebagai Use Case yang mandiri, karena merupakan bagian dari Use Case ‘Pemesanan Kamar’ </a:t>
            </a:r>
            <a:r>
              <a:rPr lang="id-ID" i="1" dirty="0" smtClean="0"/>
              <a:t>(tidak mungkin tamu memilih tempat tidur tanpa memesan kamar hotel).</a:t>
            </a:r>
          </a:p>
          <a:p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9796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Use Case </a:t>
            </a:r>
            <a:r>
              <a:rPr lang="id-ID" dirty="0">
                <a:sym typeface="Wingdings" pitchFamily="2" charset="2"/>
              </a:rPr>
              <a:t> </a:t>
            </a:r>
            <a:r>
              <a:rPr lang="id-ID" dirty="0"/>
              <a:t>Sediakan use case lawan (inverse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Sediakan Use Case lawan untuk membatalkan tujuan.</a:t>
            </a:r>
          </a:p>
          <a:p>
            <a:r>
              <a:rPr lang="id-ID" dirty="0" smtClean="0"/>
              <a:t>Contoh:</a:t>
            </a:r>
          </a:p>
          <a:p>
            <a:pPr lvl="1"/>
            <a:r>
              <a:rPr lang="id-ID" dirty="0" smtClean="0"/>
              <a:t>Use Case ‘Pemesanan Kamar’</a:t>
            </a:r>
          </a:p>
          <a:p>
            <a:pPr lvl="1"/>
            <a:r>
              <a:rPr lang="id-ID" dirty="0" smtClean="0"/>
              <a:t>Use Case lawan ‘Pembatalan pesanan kamar’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37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Use Case </a:t>
            </a:r>
            <a:r>
              <a:rPr lang="id-ID" dirty="0">
                <a:sym typeface="Wingdings" pitchFamily="2" charset="2"/>
              </a:rPr>
              <a:t> </a:t>
            </a:r>
            <a:r>
              <a:rPr lang="id-ID" dirty="0"/>
              <a:t>Batasi use case hingga satu </a:t>
            </a:r>
            <a:r>
              <a:rPr lang="id-ID" dirty="0" smtClean="0"/>
              <a:t>perilaku/tujuan </a:t>
            </a:r>
            <a:r>
              <a:rPr lang="id-ID" dirty="0"/>
              <a:t>saja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Buatlah use case yang hanya fokus pada satu perilaku/tujuan saja supaya tidak terjadi kerancuan.</a:t>
            </a:r>
          </a:p>
          <a:p>
            <a:r>
              <a:rPr lang="id-ID" dirty="0" smtClean="0"/>
              <a:t>Contoh:</a:t>
            </a:r>
          </a:p>
          <a:p>
            <a:pPr lvl="1"/>
            <a:r>
              <a:rPr lang="id-ID" dirty="0" smtClean="0"/>
              <a:t>Penggunaan use case ‘Check-in’ dan ‘Check-out’ dalam satu use case menghasilkan ketidakfokusan, karena memiliki dua perilaku yang berbeda.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Use Case </a:t>
            </a:r>
            <a:r>
              <a:rPr lang="id-ID" dirty="0" smtClean="0">
                <a:sym typeface="Wingdings" pitchFamily="2" charset="2"/>
              </a:rPr>
              <a:t> </a:t>
            </a:r>
            <a:r>
              <a:rPr lang="id-ID" dirty="0" smtClean="0"/>
              <a:t>Nyatakan </a:t>
            </a:r>
            <a:r>
              <a:rPr lang="id-ID" dirty="0"/>
              <a:t>Use case dari sudut pandang Aktor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Tuliskan nama Use Case dari sudut pandang Aktor bukan Sistem.</a:t>
            </a:r>
          </a:p>
          <a:p>
            <a:r>
              <a:rPr lang="id-ID" dirty="0" smtClean="0"/>
              <a:t>Contoh:</a:t>
            </a:r>
          </a:p>
          <a:p>
            <a:pPr lvl="1"/>
            <a:r>
              <a:rPr lang="id-ID" dirty="0" smtClean="0"/>
              <a:t>Pilih nama Use Case ‘Pemesanan Kamar’ (sudut pandang Aktor) bukan ‘Pencatatan Pesanan Kamar’ (sudut pandang Sistem)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23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(flow of events)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err="1" smtClean="0"/>
              <a:t>Tujuan</a:t>
            </a:r>
            <a:r>
              <a:rPr lang="en-US" u="sng" dirty="0" smtClean="0"/>
              <a:t>:</a:t>
            </a:r>
          </a:p>
          <a:p>
            <a:pPr marL="693738" indent="-457200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mendokumentasikan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use case yang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rinci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pPr marL="693738" indent="-457200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u="sng" dirty="0" err="1" smtClean="0"/>
              <a:t>Sifat</a:t>
            </a:r>
            <a:r>
              <a:rPr lang="en-US" u="sng" dirty="0" smtClean="0"/>
              <a:t>:</a:t>
            </a:r>
          </a:p>
          <a:p>
            <a:r>
              <a:rPr lang="en-US" dirty="0" err="1" smtClean="0"/>
              <a:t>Rinci</a:t>
            </a:r>
            <a:endParaRPr lang="en-US" dirty="0" smtClean="0"/>
          </a:p>
          <a:p>
            <a:r>
              <a:rPr lang="en-US" dirty="0" err="1" smtClean="0"/>
              <a:t>Independen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Use case</a:t>
            </a:r>
          </a:p>
          <a:p>
            <a:r>
              <a:rPr lang="en-US" dirty="0" smtClean="0"/>
              <a:t>Actor</a:t>
            </a:r>
          </a:p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endParaRPr lang="en-US" dirty="0" smtClean="0"/>
          </a:p>
          <a:p>
            <a:r>
              <a:rPr lang="en-US" dirty="0" err="1" smtClean="0"/>
              <a:t>Kondisi</a:t>
            </a:r>
            <a:endParaRPr lang="en-US" dirty="0" smtClean="0"/>
          </a:p>
          <a:p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endParaRPr lang="en-US" dirty="0" smtClean="0"/>
          </a:p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Use Case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Aktor</a:t>
            </a:r>
            <a:endParaRPr 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Use Case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(Flow of Events)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Relasi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Diagram Use Case</a:t>
            </a:r>
          </a:p>
        </p:txBody>
      </p:sp>
    </p:spTree>
    <p:extLst>
      <p:ext uri="{BB962C8B-B14F-4D97-AF65-F5344CB8AC3E}">
        <p14:creationId xmlns:p14="http://schemas.microsoft.com/office/powerpoint/2010/main" val="1760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menyertakan</a:t>
            </a:r>
            <a:r>
              <a:rPr lang="en-US" dirty="0" smtClean="0"/>
              <a:t> </a:t>
            </a:r>
            <a:r>
              <a:rPr lang="en-US" dirty="0" err="1" smtClean="0"/>
              <a:t>tipe-tipe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yang </a:t>
            </a:r>
            <a:r>
              <a:rPr lang="en-US" dirty="0" err="1" smtClean="0"/>
              <a:t>menjalankan</a:t>
            </a:r>
            <a:r>
              <a:rPr lang="en-US" dirty="0" smtClean="0"/>
              <a:t> use case</a:t>
            </a:r>
          </a:p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Kondisi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endParaRPr lang="en-US" dirty="0" smtClean="0"/>
          </a:p>
          <a:p>
            <a:pPr lvl="1"/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use case </a:t>
            </a:r>
            <a:r>
              <a:rPr lang="en-US" dirty="0" err="1" smtClean="0"/>
              <a:t>dijalankan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Sebuah</a:t>
            </a:r>
            <a:r>
              <a:rPr lang="en-US" dirty="0" smtClean="0"/>
              <a:t> use case lain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use case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use case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en-US" dirty="0" smtClean="0"/>
          </a:p>
          <a:p>
            <a:pPr lvl="1"/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use case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endParaRPr lang="en-US" dirty="0" smtClean="0"/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use case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rinci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use case</a:t>
            </a:r>
          </a:p>
          <a:p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Bagaimana</a:t>
            </a:r>
            <a:r>
              <a:rPr lang="en-US" dirty="0" smtClean="0"/>
              <a:t> use case </a:t>
            </a:r>
            <a:r>
              <a:rPr lang="en-US" dirty="0" err="1" smtClean="0"/>
              <a:t>dimulai</a:t>
            </a:r>
            <a:endParaRPr lang="en-US" dirty="0" smtClean="0"/>
          </a:p>
          <a:p>
            <a:pPr lvl="1"/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yang </a:t>
            </a:r>
            <a:r>
              <a:rPr lang="en-US" dirty="0" err="1" smtClean="0"/>
              <a:t>melalui</a:t>
            </a:r>
            <a:r>
              <a:rPr lang="en-US" dirty="0" smtClean="0"/>
              <a:t> use case</a:t>
            </a:r>
          </a:p>
          <a:p>
            <a:pPr lvl="1"/>
            <a:r>
              <a:rPr lang="en-US" b="1" u="sng" dirty="0" err="1" smtClean="0"/>
              <a:t>Aliran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utama</a:t>
            </a:r>
            <a:r>
              <a:rPr lang="en-US" b="1" u="sng" dirty="0" smtClean="0"/>
              <a:t> (primary flow/basic flow) </a:t>
            </a:r>
            <a:r>
              <a:rPr lang="en-US" dirty="0" smtClean="0"/>
              <a:t>yang </a:t>
            </a:r>
            <a:r>
              <a:rPr lang="en-US" dirty="0" err="1" smtClean="0"/>
              <a:t>melewati</a:t>
            </a:r>
            <a:r>
              <a:rPr lang="en-US" dirty="0" smtClean="0"/>
              <a:t> use case</a:t>
            </a:r>
          </a:p>
          <a:p>
            <a:pPr lvl="1"/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penyimpangan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b="1" u="sng" dirty="0" err="1" smtClean="0"/>
              <a:t>aliran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alternatif</a:t>
            </a:r>
            <a:r>
              <a:rPr lang="en-US" b="1" u="sng" dirty="0" smtClean="0"/>
              <a:t> (alternate flow)</a:t>
            </a:r>
          </a:p>
          <a:p>
            <a:pPr lvl="1"/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b="1" u="sng" dirty="0" err="1" smtClean="0"/>
              <a:t>aliran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kesalahan</a:t>
            </a:r>
            <a:r>
              <a:rPr lang="en-US" b="1" u="sng" dirty="0" smtClean="0"/>
              <a:t> (error flow)</a:t>
            </a:r>
          </a:p>
          <a:p>
            <a:pPr lvl="1"/>
            <a:r>
              <a:rPr lang="en-US" dirty="0" err="1" smtClean="0"/>
              <a:t>Bagaimana</a:t>
            </a:r>
            <a:r>
              <a:rPr lang="en-US" dirty="0" smtClean="0"/>
              <a:t> use case </a:t>
            </a:r>
            <a:r>
              <a:rPr lang="en-US" dirty="0" err="1" smtClean="0"/>
              <a:t>berakhir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" y="952500"/>
            <a:ext cx="4727003" cy="4953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14400"/>
            <a:ext cx="4148328" cy="47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1"/>
            <a:ext cx="4605098" cy="255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4"/>
          <a:stretch/>
        </p:blipFill>
        <p:spPr bwMode="auto">
          <a:xfrm>
            <a:off x="149942" y="3467227"/>
            <a:ext cx="4605098" cy="239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118" y="914401"/>
            <a:ext cx="42796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6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relasi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8459"/>
            <a:ext cx="7924800" cy="657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fr-CA" dirty="0" err="1" smtClean="0"/>
              <a:t>Jenis</a:t>
            </a:r>
            <a:r>
              <a:rPr lang="fr-CA" dirty="0" smtClean="0"/>
              <a:t> </a:t>
            </a:r>
            <a:r>
              <a:rPr lang="fr-CA" dirty="0" err="1" smtClean="0"/>
              <a:t>Relasi</a:t>
            </a:r>
            <a:r>
              <a:rPr lang="fr-CA" dirty="0" smtClean="0"/>
              <a:t> </a:t>
            </a:r>
            <a:r>
              <a:rPr lang="fr-CA" dirty="0" err="1" smtClean="0"/>
              <a:t>dalam</a:t>
            </a:r>
            <a:r>
              <a:rPr lang="fr-CA" dirty="0" smtClean="0"/>
              <a:t> Use Case </a:t>
            </a:r>
            <a:r>
              <a:rPr lang="fr-CA" dirty="0" err="1" smtClean="0"/>
              <a:t>Diagram</a:t>
            </a:r>
            <a:endParaRPr lang="fr-CA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rtl="0"/>
            <a:r>
              <a:rPr lang="en-US" dirty="0" err="1" smtClean="0"/>
              <a:t>Ada</a:t>
            </a:r>
            <a:r>
              <a:rPr lang="en-US" dirty="0" smtClean="0"/>
              <a:t> 4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 case diagram</a:t>
            </a:r>
            <a:endParaRPr lang="en-US" dirty="0"/>
          </a:p>
          <a:p>
            <a:pPr lvl="1" rtl="0"/>
            <a:r>
              <a:rPr lang="en-US" dirty="0" smtClean="0"/>
              <a:t>Association/</a:t>
            </a:r>
            <a:r>
              <a:rPr lang="en-US" dirty="0" err="1" smtClean="0"/>
              <a:t>assosiasi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actor </a:t>
            </a:r>
            <a:r>
              <a:rPr lang="en-US" dirty="0" err="1" smtClean="0"/>
              <a:t>dan</a:t>
            </a:r>
            <a:r>
              <a:rPr lang="en-US" dirty="0" smtClean="0"/>
              <a:t> use case</a:t>
            </a:r>
            <a:endParaRPr lang="en-US" dirty="0"/>
          </a:p>
          <a:p>
            <a:pPr lvl="1" rtl="0"/>
            <a:r>
              <a:rPr lang="en-US" dirty="0" smtClean="0"/>
              <a:t>Association </a:t>
            </a:r>
            <a:r>
              <a:rPr lang="en-US" dirty="0" err="1" smtClean="0"/>
              <a:t>antara</a:t>
            </a:r>
            <a:r>
              <a:rPr lang="en-US" dirty="0" smtClean="0"/>
              <a:t> use case</a:t>
            </a:r>
            <a:endParaRPr lang="en-US" dirty="0"/>
          </a:p>
          <a:p>
            <a:pPr lvl="1" rtl="0"/>
            <a:r>
              <a:rPr lang="en-US" dirty="0" smtClean="0"/>
              <a:t>Generalization/Inheritance </a:t>
            </a:r>
            <a:r>
              <a:rPr lang="en-US" dirty="0" err="1" smtClean="0"/>
              <a:t>antara</a:t>
            </a:r>
            <a:r>
              <a:rPr lang="en-US" dirty="0" smtClean="0"/>
              <a:t> use case</a:t>
            </a:r>
            <a:endParaRPr lang="en-US" dirty="0"/>
          </a:p>
          <a:p>
            <a:pPr lvl="1" rtl="0"/>
            <a:r>
              <a:rPr lang="en-US" dirty="0" smtClean="0"/>
              <a:t>Generalization/Inheritance </a:t>
            </a:r>
            <a:r>
              <a:rPr lang="en-US" dirty="0" err="1" smtClean="0"/>
              <a:t>antara</a:t>
            </a:r>
            <a:r>
              <a:rPr lang="en-US" dirty="0" smtClean="0"/>
              <a:t> actors</a:t>
            </a:r>
            <a:endParaRPr lang="en-US" dirty="0"/>
          </a:p>
          <a:p>
            <a:pPr lvl="0" rtl="0"/>
            <a:r>
              <a:rPr lang="en-US" dirty="0" smtClean="0"/>
              <a:t>Associations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data/</a:t>
            </a:r>
            <a:r>
              <a:rPr lang="en-US" dirty="0" err="1" smtClean="0"/>
              <a:t>informasi</a:t>
            </a:r>
            <a:endParaRPr lang="en-US" dirty="0"/>
          </a:p>
          <a:p>
            <a:pPr lvl="0" rtl="0"/>
            <a:r>
              <a:rPr lang="en-US" dirty="0" smtClean="0"/>
              <a:t>Associations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actor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use case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14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fr-CA" dirty="0" smtClean="0"/>
              <a:t>Association </a:t>
            </a:r>
            <a:r>
              <a:rPr lang="fr-CA" dirty="0" err="1" smtClean="0"/>
              <a:t>Actor</a:t>
            </a:r>
            <a:r>
              <a:rPr lang="fr-CA" dirty="0" smtClean="0"/>
              <a:t> dan Use Case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9585"/>
            <a:ext cx="49339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5987760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78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pPr algn="l"/>
            <a:r>
              <a:rPr lang="fr-CA" dirty="0" smtClean="0"/>
              <a:t>Association </a:t>
            </a:r>
            <a:r>
              <a:rPr lang="fr-CA" dirty="0" err="1" smtClean="0"/>
              <a:t>Antara</a:t>
            </a:r>
            <a:r>
              <a:rPr lang="fr-CA" dirty="0" smtClean="0"/>
              <a:t> Use Case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lvl="0" rtl="0"/>
            <a:r>
              <a:rPr lang="en-US" dirty="0" smtClean="0"/>
              <a:t>&lt;&lt;include&gt;&gt;	</a:t>
            </a:r>
            <a:endParaRPr lang="en-US" dirty="0"/>
          </a:p>
          <a:p>
            <a:pPr lvl="1" rtl="0"/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use case lain (required) / (</a:t>
            </a:r>
            <a:r>
              <a:rPr lang="en-US" dirty="0" err="1" smtClean="0"/>
              <a:t>diharuskan</a:t>
            </a:r>
            <a:r>
              <a:rPr lang="en-US" dirty="0" smtClean="0"/>
              <a:t>)	</a:t>
            </a:r>
          </a:p>
          <a:p>
            <a:pPr lvl="1" rtl="0"/>
            <a:r>
              <a:rPr lang="en-US" dirty="0" err="1" smtClean="0"/>
              <a:t>Satu</a:t>
            </a:r>
            <a:r>
              <a:rPr lang="en-US" dirty="0" smtClean="0"/>
              <a:t> use case </a:t>
            </a:r>
            <a:r>
              <a:rPr lang="en-US" b="1" u="sng" dirty="0" smtClean="0">
                <a:solidFill>
                  <a:srgbClr val="FF0000"/>
                </a:solidFill>
              </a:rPr>
              <a:t>SELALU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fungsionalitas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 case lain</a:t>
            </a:r>
            <a:endParaRPr lang="en-US" dirty="0"/>
          </a:p>
          <a:p>
            <a:pPr lvl="1" rtl="0"/>
            <a:r>
              <a:rPr lang="en-US" dirty="0" err="1" smtClean="0"/>
              <a:t>Pemanggilan</a:t>
            </a:r>
            <a:r>
              <a:rPr lang="en-US" dirty="0" smtClean="0"/>
              <a:t> use case </a:t>
            </a:r>
            <a:r>
              <a:rPr lang="en-US" dirty="0" err="1" smtClean="0"/>
              <a:t>oleh</a:t>
            </a:r>
            <a:r>
              <a:rPr lang="en-US" dirty="0" smtClean="0"/>
              <a:t> use case lain </a:t>
            </a:r>
            <a:endParaRPr lang="en-US" dirty="0"/>
          </a:p>
          <a:p>
            <a:pPr lvl="1" rtl="0"/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program</a:t>
            </a:r>
            <a:endParaRPr lang="en-US" dirty="0"/>
          </a:p>
          <a:p>
            <a:pPr lvl="1" rtl="0"/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panah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sub use case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90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Pendefinisan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endParaRPr lang="en-US" dirty="0" smtClean="0"/>
          </a:p>
          <a:p>
            <a:r>
              <a:rPr lang="en-US" dirty="0" err="1" smtClean="0"/>
              <a:t>Identifikasi</a:t>
            </a:r>
            <a:r>
              <a:rPr lang="en-US" dirty="0" smtClean="0"/>
              <a:t> use case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per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pPr algn="l"/>
            <a:r>
              <a:rPr lang="fr-CA" dirty="0" err="1" smtClean="0"/>
              <a:t>Kenapa</a:t>
            </a:r>
            <a:r>
              <a:rPr lang="fr-CA" dirty="0" smtClean="0"/>
              <a:t> </a:t>
            </a:r>
            <a:r>
              <a:rPr lang="fr-CA" dirty="0" err="1" smtClean="0"/>
              <a:t>muncul</a:t>
            </a:r>
            <a:r>
              <a:rPr lang="fr-CA" dirty="0" smtClean="0"/>
              <a:t> </a:t>
            </a:r>
            <a:r>
              <a:rPr lang="fr-CA" dirty="0" err="1" smtClean="0"/>
              <a:t>relasi</a:t>
            </a:r>
            <a:r>
              <a:rPr lang="fr-CA" dirty="0" smtClean="0"/>
              <a:t> &lt;&lt;</a:t>
            </a:r>
            <a:r>
              <a:rPr lang="fr-CA" dirty="0" err="1" smtClean="0"/>
              <a:t>include</a:t>
            </a:r>
            <a:r>
              <a:rPr lang="fr-CA" dirty="0" smtClean="0"/>
              <a:t>&gt;&gt;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rtl="0"/>
            <a:r>
              <a:rPr lang="en-US" dirty="0" smtClean="0"/>
              <a:t>Use case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fungsionalitas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 case lain.</a:t>
            </a:r>
          </a:p>
          <a:p>
            <a:pPr lvl="0" rtl="0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use case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fungsionalitas</a:t>
            </a:r>
            <a:r>
              <a:rPr lang="en-US" dirty="0" smtClean="0"/>
              <a:t> yang </a:t>
            </a:r>
            <a:r>
              <a:rPr lang="en-US" dirty="0" err="1" smtClean="0"/>
              <a:t>identik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fungsionalitas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dipecah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use case </a:t>
            </a:r>
            <a:r>
              <a:rPr lang="en-US" dirty="0" err="1" smtClean="0"/>
              <a:t>tersendiri</a:t>
            </a:r>
            <a:r>
              <a:rPr lang="en-US" dirty="0" smtClean="0"/>
              <a:t>.</a:t>
            </a:r>
            <a:endParaRPr lang="en-US" dirty="0"/>
          </a:p>
          <a:p>
            <a:pPr lvl="0" rtl="0"/>
            <a:r>
              <a:rPr lang="en-US" dirty="0" err="1" smtClean="0"/>
              <a:t>Suatu</a:t>
            </a:r>
            <a:r>
              <a:rPr lang="en-US" dirty="0" smtClean="0"/>
              <a:t> use case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fungsionalitas</a:t>
            </a:r>
            <a:r>
              <a:rPr lang="en-US" dirty="0" smtClean="0"/>
              <a:t> yang </a:t>
            </a:r>
            <a:r>
              <a:rPr lang="en-US" dirty="0" err="1" smtClean="0"/>
              <a:t>terlalu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use case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dipecah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use case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90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CA" dirty="0" err="1" smtClean="0"/>
              <a:t>Larangan</a:t>
            </a:r>
            <a:r>
              <a:rPr lang="fr-CA" dirty="0" smtClean="0"/>
              <a:t> </a:t>
            </a:r>
            <a:r>
              <a:rPr lang="fr-CA" dirty="0" err="1" smtClean="0"/>
              <a:t>dalam</a:t>
            </a:r>
            <a:r>
              <a:rPr lang="fr-CA" dirty="0" smtClean="0"/>
              <a:t> </a:t>
            </a:r>
            <a:r>
              <a:rPr lang="en-US" dirty="0" smtClean="0"/>
              <a:t>&lt;&lt;include&gt;&gt;	</a:t>
            </a:r>
            <a:endParaRPr lang="fr-CA" dirty="0" smtClean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6" y="1571625"/>
            <a:ext cx="5990981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0" y="1872734"/>
            <a:ext cx="1555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panah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use case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58265" y="1281111"/>
            <a:ext cx="217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 case </a:t>
            </a:r>
            <a:r>
              <a:rPr lang="en-US" dirty="0" err="1" smtClean="0"/>
              <a:t>utama</a:t>
            </a:r>
            <a:r>
              <a:rPr lang="en-US" dirty="0" smtClean="0"/>
              <a:t>/</a:t>
            </a:r>
          </a:p>
          <a:p>
            <a:pPr algn="ctr"/>
            <a:r>
              <a:rPr lang="en-US" dirty="0" smtClean="0"/>
              <a:t>Parent/base use case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76800" y="1558110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 use case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10400" y="4648200"/>
            <a:ext cx="166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panah</a:t>
            </a:r>
            <a:endParaRPr lang="en-US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33" y="4495800"/>
            <a:ext cx="6141167" cy="216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14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&lt;&lt;include&gt;&gt;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84095"/>
            <a:ext cx="5928098" cy="207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86" y="3048000"/>
            <a:ext cx="655982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8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pPr algn="l"/>
            <a:r>
              <a:rPr lang="fr-CA" dirty="0" smtClean="0"/>
              <a:t>Association </a:t>
            </a:r>
            <a:r>
              <a:rPr lang="fr-CA" dirty="0" err="1" smtClean="0"/>
              <a:t>Antara</a:t>
            </a:r>
            <a:r>
              <a:rPr lang="fr-CA" dirty="0" smtClean="0"/>
              <a:t> Use Case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CA" smtClean="0"/>
              <a:t>Roni Yunis, S.Kom., M.T.</a:t>
            </a:r>
            <a:endParaRPr lang="fr-CA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rtl="0"/>
            <a:r>
              <a:rPr lang="en-US" dirty="0" smtClean="0"/>
              <a:t>&lt;&lt;extend&gt;&gt;	</a:t>
            </a:r>
            <a:endParaRPr lang="en-US" dirty="0"/>
          </a:p>
          <a:p>
            <a:pPr lvl="1"/>
            <a:r>
              <a:rPr lang="en-US" dirty="0" err="1"/>
              <a:t>Satu</a:t>
            </a:r>
            <a:r>
              <a:rPr lang="en-US" dirty="0"/>
              <a:t> use case </a:t>
            </a:r>
            <a:r>
              <a:rPr lang="en-US" b="1" u="sng" dirty="0" smtClean="0">
                <a:solidFill>
                  <a:srgbClr val="FF0000"/>
                </a:solidFill>
              </a:rPr>
              <a:t>SECARA OPSIONAL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use case lain</a:t>
            </a:r>
          </a:p>
          <a:p>
            <a:pPr lvl="1" rtl="0"/>
            <a:r>
              <a:rPr lang="en-US" dirty="0" err="1" smtClean="0"/>
              <a:t>Perluasan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use case lain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endParaRPr lang="en-US" dirty="0"/>
          </a:p>
          <a:p>
            <a:pPr lvl="1" rtl="0"/>
            <a:r>
              <a:rPr lang="en-US" dirty="0" err="1" smtClean="0"/>
              <a:t>Kurangi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association Extend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 </a:t>
            </a:r>
            <a:r>
              <a:rPr lang="en-US" dirty="0" err="1" smtClean="0"/>
              <a:t>pemakaian</a:t>
            </a:r>
            <a:r>
              <a:rPr lang="en-US" dirty="0" smtClean="0"/>
              <a:t> association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diagram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.</a:t>
            </a:r>
            <a:endParaRPr lang="en-US" dirty="0"/>
          </a:p>
          <a:p>
            <a:pPr lvl="1" rtl="0"/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panah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parent/base use case</a:t>
            </a:r>
            <a:endParaRPr lang="en-US" i="1" dirty="0"/>
          </a:p>
          <a:p>
            <a:pPr lvl="1" rtl="0"/>
            <a:r>
              <a:rPr lang="en-US" i="1" dirty="0" err="1" smtClean="0"/>
              <a:t>Gambarkan</a:t>
            </a:r>
            <a:r>
              <a:rPr lang="en-US" i="1" dirty="0" smtClean="0"/>
              <a:t> association extend </a:t>
            </a:r>
            <a:r>
              <a:rPr lang="en-US" i="1" dirty="0" err="1" smtClean="0"/>
              <a:t>secara</a:t>
            </a:r>
            <a:r>
              <a:rPr lang="en-US" i="1" dirty="0" smtClean="0"/>
              <a:t> vertical (picture  extending use case below than base/parent use case)</a:t>
            </a:r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59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err="1" smtClean="0"/>
              <a:t>Larangan</a:t>
            </a:r>
            <a:r>
              <a:rPr lang="fr-CA" dirty="0" smtClean="0"/>
              <a:t> </a:t>
            </a:r>
            <a:r>
              <a:rPr lang="fr-CA" dirty="0" err="1" smtClean="0"/>
              <a:t>dalam</a:t>
            </a:r>
            <a:r>
              <a:rPr lang="fr-CA" dirty="0" smtClean="0"/>
              <a:t> </a:t>
            </a:r>
            <a:r>
              <a:rPr lang="en-US" dirty="0" smtClean="0"/>
              <a:t>&lt;&lt;extend&gt;&gt;	</a:t>
            </a:r>
            <a:endParaRPr lang="fr-CA" dirty="0" smtClean="0"/>
          </a:p>
        </p:txBody>
      </p:sp>
      <p:pic>
        <p:nvPicPr>
          <p:cNvPr id="4135" name="Picture 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1" y="1554106"/>
            <a:ext cx="5306137" cy="332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155609" y="5486400"/>
            <a:ext cx="326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panah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sub use case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57398" y="2088406"/>
            <a:ext cx="217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Parent/base use case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47566" y="4191000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 use case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3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&lt;&lt;extend&gt;&gt;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38275"/>
            <a:ext cx="3962400" cy="275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http://www.csse.monash.edu.au/courseware/cse3302/2001/lectures/lecture03/images/usecase_exten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724400"/>
            <a:ext cx="761531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3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err="1"/>
              <a:t>Relasi</a:t>
            </a:r>
            <a:r>
              <a:rPr lang="en-US" b="1" dirty="0"/>
              <a:t> </a:t>
            </a:r>
            <a:r>
              <a:rPr lang="en-US" b="1" dirty="0" err="1"/>
              <a:t>antar</a:t>
            </a:r>
            <a:r>
              <a:rPr lang="en-US" b="1" dirty="0"/>
              <a:t> Use Case/</a:t>
            </a:r>
            <a:r>
              <a:rPr lang="en-US" b="1" dirty="0" err="1"/>
              <a:t>Aktor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Generalisasi</a:t>
            </a:r>
            <a:r>
              <a:rPr lang="en-US" b="1" dirty="0" smtClean="0"/>
              <a:t> </a:t>
            </a:r>
            <a:r>
              <a:rPr lang="en-US" b="1" dirty="0"/>
              <a:t>/ Inheritance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510539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accent3"/>
              </a:buClr>
              <a:defRPr/>
            </a:pP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use case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endParaRPr lang="en-US" dirty="0" smtClean="0"/>
          </a:p>
          <a:p>
            <a:pPr>
              <a:spcBef>
                <a:spcPct val="0"/>
              </a:spcBef>
              <a:buClr>
                <a:schemeClr val="accent3"/>
              </a:buClr>
              <a:defRPr/>
            </a:pPr>
            <a:r>
              <a:rPr lang="en-US" dirty="0" err="1" smtClean="0"/>
              <a:t>Menyederhanakan</a:t>
            </a:r>
            <a:r>
              <a:rPr lang="en-US" dirty="0" smtClean="0"/>
              <a:t> model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actor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 case-use case yang </a:t>
            </a:r>
            <a:r>
              <a:rPr lang="en-US" dirty="0" err="1" smtClean="0"/>
              <a:t>sejenis</a:t>
            </a:r>
            <a:r>
              <a:rPr lang="en-US" dirty="0" smtClean="0"/>
              <a:t>.</a:t>
            </a:r>
          </a:p>
          <a:p>
            <a:pPr marL="274320" indent="-274320" fontAlgn="auto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8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generalisasi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Generalisasi</a:t>
            </a:r>
            <a:r>
              <a:rPr lang="en-US" dirty="0" smtClean="0">
                <a:sym typeface="Wingdings" pitchFamily="2" charset="2"/>
              </a:rPr>
              <a:t> Use Case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Jika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lebih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satu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alternatif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teknik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cara</a:t>
            </a:r>
            <a:r>
              <a:rPr lang="en-US" dirty="0" smtClean="0">
                <a:sym typeface="Wingdings" pitchFamily="2" charset="2"/>
              </a:rPr>
              <a:t> agar </a:t>
            </a:r>
            <a:r>
              <a:rPr lang="en-US" dirty="0" err="1" smtClean="0">
                <a:sym typeface="Wingdings" pitchFamily="2" charset="2"/>
              </a:rPr>
              <a:t>aktor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dapat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mencapai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tujuannya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maka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diperoleh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penggunaan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bersama</a:t>
            </a:r>
            <a:r>
              <a:rPr lang="en-US" dirty="0" smtClean="0">
                <a:sym typeface="Wingdings" pitchFamily="2" charset="2"/>
              </a:rPr>
              <a:t> (sharing), </a:t>
            </a:r>
            <a:r>
              <a:rPr lang="en-US" dirty="0" err="1" smtClean="0">
                <a:sym typeface="Wingdings" pitchFamily="2" charset="2"/>
              </a:rPr>
              <a:t>seperti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2"/>
            <a:r>
              <a:rPr lang="en-US" dirty="0" err="1" smtClean="0">
                <a:sym typeface="Wingdings" pitchFamily="2" charset="2"/>
              </a:rPr>
              <a:t>Peralatan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pendukung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Validasi</a:t>
            </a:r>
            <a:r>
              <a:rPr lang="en-US" dirty="0" smtClean="0">
                <a:sym typeface="Wingdings" pitchFamily="2" charset="2"/>
              </a:rPr>
              <a:t> data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Tujuannnya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mengurangi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duplikasi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membuat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satu</a:t>
            </a:r>
            <a:r>
              <a:rPr lang="en-US" dirty="0" smtClean="0">
                <a:sym typeface="Wingdings" pitchFamily="2" charset="2"/>
              </a:rPr>
              <a:t> use case </a:t>
            </a:r>
            <a:r>
              <a:rPr lang="en-US" dirty="0" err="1" smtClean="0">
                <a:sym typeface="Wingdings" pitchFamily="2" charset="2"/>
              </a:rPr>
              <a:t>baru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mengakomodasikan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penggunaan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bersama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itu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generalisasi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Agen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Generalisasasi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Aktor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Jika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lebih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satu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aktor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mencoba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membangun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satu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tujuan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sama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kita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dapat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membuat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generalisasi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antar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aktor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smtClean="0">
                <a:sym typeface="Wingdings" pitchFamily="2" charset="2"/>
              </a:rPr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4647135" cy="321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35455"/>
            <a:ext cx="4190999" cy="444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Generalisasi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5773028"/>
            <a:ext cx="221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Generalisasi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0631" y="5773028"/>
            <a:ext cx="187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Generalisasi</a:t>
            </a:r>
            <a:r>
              <a:rPr lang="en-US" dirty="0" smtClean="0"/>
              <a:t>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diagram use case TIDAK BAIK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26677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7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diagram use case BAIK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38201"/>
            <a:ext cx="774245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Pengganti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Kamis</a:t>
            </a:r>
            <a:r>
              <a:rPr lang="en-US" dirty="0" smtClean="0"/>
              <a:t>/17 April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use case diagram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software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Rational Rose</a:t>
            </a:r>
          </a:p>
          <a:p>
            <a:pPr lvl="1"/>
            <a:r>
              <a:rPr lang="en-US" dirty="0" smtClean="0"/>
              <a:t>Enterprise Architect</a:t>
            </a:r>
          </a:p>
          <a:p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use case</a:t>
            </a:r>
          </a:p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r>
              <a:rPr lang="en-US" dirty="0" smtClean="0"/>
              <a:t> A4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jilid</a:t>
            </a:r>
            <a:endParaRPr lang="en-US" dirty="0" smtClean="0"/>
          </a:p>
          <a:p>
            <a:r>
              <a:rPr lang="en-US" dirty="0" err="1" smtClean="0"/>
              <a:t>Dikumpulkan</a:t>
            </a:r>
            <a:r>
              <a:rPr lang="en-US" dirty="0" smtClean="0"/>
              <a:t> 1 Mei 2014 di </a:t>
            </a:r>
            <a:r>
              <a:rPr lang="en-US" dirty="0" err="1" smtClean="0"/>
              <a:t>R.Dosen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4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1.a. </a:t>
            </a:r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i="1" dirty="0" smtClean="0"/>
              <a:t>(Actor)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endParaRPr lang="en-US" dirty="0" smtClean="0"/>
          </a:p>
          <a:p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1.a. </a:t>
            </a:r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i="1" dirty="0" smtClean="0"/>
              <a:t>(Actor) </a:t>
            </a:r>
            <a:r>
              <a:rPr lang="en-US" dirty="0" smtClean="0"/>
              <a:t>[</a:t>
            </a:r>
            <a:r>
              <a:rPr lang="en-US" dirty="0" err="1" smtClean="0"/>
              <a:t>Lanjut</a:t>
            </a:r>
            <a:r>
              <a:rPr lang="en-US" dirty="0" smtClean="0"/>
              <a:t>…]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3 (</a:t>
            </a:r>
            <a:r>
              <a:rPr lang="en-US" dirty="0" err="1" smtClean="0"/>
              <a:t>tiga</a:t>
            </a:r>
            <a:r>
              <a:rPr lang="en-US" dirty="0" smtClean="0"/>
              <a:t>)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lain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Waktu</a:t>
            </a:r>
            <a:r>
              <a:rPr lang="en-US" dirty="0" smtClean="0"/>
              <a:t>.</a:t>
            </a:r>
          </a:p>
          <a:p>
            <a:pPr marL="571500" indent="-514350"/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91000"/>
            <a:ext cx="2819400" cy="280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1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1.a. </a:t>
            </a:r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i="1" dirty="0" smtClean="0"/>
              <a:t>(Actor) </a:t>
            </a:r>
            <a:r>
              <a:rPr lang="en-US" dirty="0" smtClean="0"/>
              <a:t>[</a:t>
            </a:r>
            <a:r>
              <a:rPr lang="en-US" dirty="0" err="1" smtClean="0"/>
              <a:t>Lanjut</a:t>
            </a:r>
            <a:r>
              <a:rPr lang="en-US" dirty="0" smtClean="0"/>
              <a:t>…]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 err="1" smtClean="0"/>
              <a:t>Aktor-Pengguna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514350" indent="-457200"/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:</a:t>
            </a:r>
          </a:p>
          <a:p>
            <a:pPr marL="1371600" lvl="2" indent="-514350"/>
            <a:r>
              <a:rPr lang="en-US" dirty="0" err="1" smtClean="0"/>
              <a:t>Petugas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endParaRPr lang="en-US" dirty="0"/>
          </a:p>
          <a:p>
            <a:pPr marL="1371600" lvl="2" indent="-514350"/>
            <a:r>
              <a:rPr lang="en-US" dirty="0" err="1" smtClean="0"/>
              <a:t>Kasir</a:t>
            </a:r>
            <a:endParaRPr lang="en-US" dirty="0" smtClean="0"/>
          </a:p>
          <a:p>
            <a:pPr marL="1371600" lvl="2" indent="-514350"/>
            <a:r>
              <a:rPr lang="en-US" dirty="0" err="1" smtClean="0"/>
              <a:t>Manajer</a:t>
            </a:r>
            <a:endParaRPr lang="en-US" dirty="0" smtClean="0"/>
          </a:p>
          <a:p>
            <a:pPr marL="1371600" lvl="2" indent="-514350"/>
            <a:r>
              <a:rPr lang="en-US" dirty="0" err="1" smtClean="0"/>
              <a:t>Pelanggan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Admin</a:t>
            </a:r>
          </a:p>
          <a:p>
            <a:pPr marL="85725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62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1.a. </a:t>
            </a:r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i="1" dirty="0" smtClean="0"/>
              <a:t>(Actor) </a:t>
            </a:r>
            <a:r>
              <a:rPr lang="en-US" dirty="0" smtClean="0"/>
              <a:t>[</a:t>
            </a:r>
            <a:r>
              <a:rPr lang="en-US" dirty="0" err="1" smtClean="0"/>
              <a:t>Lanjut</a:t>
            </a:r>
            <a:r>
              <a:rPr lang="en-US" dirty="0" smtClean="0"/>
              <a:t>…]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 err="1" smtClean="0"/>
              <a:t>Aktor-Sistem</a:t>
            </a:r>
            <a:r>
              <a:rPr lang="en-US" b="1" dirty="0" smtClean="0"/>
              <a:t> lain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514350" indent="-457200"/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lain:</a:t>
            </a:r>
          </a:p>
          <a:p>
            <a:pPr marL="1371600" lvl="2" indent="-514350"/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ekternal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memvalidasi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/debit.</a:t>
            </a:r>
          </a:p>
          <a:p>
            <a:pPr marL="85725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91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PLAYLIST_ID" val="-1"/>
  <p:tag name="ARTICULATE_LOCK_SLIDE" val="0"/>
  <p:tag name="ARTICULATE_SLIDE_GUID" val="fcedd413-622b-4832-a789-7eb3d79fdb3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2"/>
  <p:tag name="ANNOTATION_START_1" val="24.0"/>
  <p:tag name="ANNOTATION_END_1" val="24.0"/>
  <p:tag name="ANNOTATION_TOP_1" val="-36.5"/>
  <p:tag name="ANNOTATION_LEFT_1" val="-36.6"/>
  <p:tag name="ANNOTATION_WIDTH_1" val="649.3"/>
  <p:tag name="ANNOTATION_HEIGHT_1" val="505.1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24.0"/>
  <p:tag name="ANNOTATION_END_2" val="63.0"/>
  <p:tag name="ANNOTATION_TOP_2" val="227.3"/>
  <p:tag name="ANNOTATION_LEFT_2" val="140.7"/>
  <p:tag name="ANNOTATION_WIDTH_2" val="364.2"/>
  <p:tag name="ANNOTATION_HEIGHT_2" val="59.2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TYPE_3" val="2"/>
  <p:tag name="ANNOTATION_START_3" val="63.0"/>
  <p:tag name="ANNOTATION_END_3" val="63.0"/>
  <p:tag name="ANNOTATION_TOP_3" val="-36.5"/>
  <p:tag name="ANNOTATION_LEFT_3" val="-36.6"/>
  <p:tag name="ANNOTATION_WIDTH_3" val="649.3"/>
  <p:tag name="ANNOTATION_HEIGHT_3" val="505.1"/>
  <p:tag name="ANNOTATION_ANIMATION_3" val="4"/>
  <p:tag name="ANNOTATION_ROTATION_3" val="0"/>
  <p:tag name="ANNOTATION_SUB_TYPE_3" val="11"/>
  <p:tag name="ANNOTATION_LOOP_COUNT_3" val="1"/>
  <p:tag name="ANNOTATION_BOX_RADIUS_3" val="0"/>
  <p:tag name="ANNOTATION_SCALE_3" val="0"/>
  <p:tag name="ANNOTATION_BORDER_ALPHA_3" val="100"/>
  <p:tag name="ANNOTATION_BORDER_COLOR_3" val="16777215"/>
  <p:tag name="ANNOTATION_FILL_COLOR_3" val="855309"/>
  <p:tag name="ANNOTATION_FILL_ALPHA_3" val="50"/>
  <p:tag name="ANNOTATION_BORDER_WIDTH_3" val="2"/>
  <p:tag name="ANNOTATION_TYPE_4" val="2"/>
  <p:tag name="ANNOTATION_START_4" val="63.0"/>
  <p:tag name="ANNOTATION_TOP_4" val="315.8"/>
  <p:tag name="ANNOTATION_LEFT_4" val="130.4"/>
  <p:tag name="ANNOTATION_WIDTH_4" val="439.0"/>
  <p:tag name="ANNOTATION_HEIGHT_4" val="92.1"/>
  <p:tag name="ANNOTATION_ANIMATION_4" val="4"/>
  <p:tag name="ANNOTATION_ROTATION_4" val="0"/>
  <p:tag name="ANNOTATION_SUB_TYPE_4" val="11"/>
  <p:tag name="ANNOTATION_LOOP_COUNT_4" val="1"/>
  <p:tag name="ANNOTATION_BOX_RADIUS_4" val="5"/>
  <p:tag name="ANNOTATION_SCALE_4" val="0"/>
  <p:tag name="ANNOTATION_BORDER_ALPHA_4" val="100"/>
  <p:tag name="ANNOTATION_BORDER_COLOR_4" val="16777215"/>
  <p:tag name="ANNOTATION_FILL_COLOR_4" val="855309"/>
  <p:tag name="ANNOTATION_FILL_ALPHA_4" val="50"/>
  <p:tag name="ANNOTATION_BORDER_WIDTH_4" val="2"/>
  <p:tag name="ARTICULATE_NAV_LEVEL" val="1"/>
  <p:tag name="ARTICULATE_PLAYLIST_ID" val="-1"/>
  <p:tag name="ARTICULATE_LOCK_SLIDE" val="0"/>
  <p:tag name="ARTICULATE_SLIDE_GUID" val="b67a8566-925d-4c77-870b-9664fb1a3bf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2"/>
  <p:tag name="ANNOTATION_START_1" val="24.0"/>
  <p:tag name="ANNOTATION_END_1" val="24.0"/>
  <p:tag name="ANNOTATION_TOP_1" val="-36.5"/>
  <p:tag name="ANNOTATION_LEFT_1" val="-36.6"/>
  <p:tag name="ANNOTATION_WIDTH_1" val="649.3"/>
  <p:tag name="ANNOTATION_HEIGHT_1" val="505.1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24.0"/>
  <p:tag name="ANNOTATION_END_2" val="63.0"/>
  <p:tag name="ANNOTATION_TOP_2" val="227.3"/>
  <p:tag name="ANNOTATION_LEFT_2" val="140.7"/>
  <p:tag name="ANNOTATION_WIDTH_2" val="364.2"/>
  <p:tag name="ANNOTATION_HEIGHT_2" val="59.2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TYPE_3" val="2"/>
  <p:tag name="ANNOTATION_START_3" val="63.0"/>
  <p:tag name="ANNOTATION_END_3" val="63.0"/>
  <p:tag name="ANNOTATION_TOP_3" val="-36.5"/>
  <p:tag name="ANNOTATION_LEFT_3" val="-36.6"/>
  <p:tag name="ANNOTATION_WIDTH_3" val="649.3"/>
  <p:tag name="ANNOTATION_HEIGHT_3" val="505.1"/>
  <p:tag name="ANNOTATION_ANIMATION_3" val="4"/>
  <p:tag name="ANNOTATION_ROTATION_3" val="0"/>
  <p:tag name="ANNOTATION_SUB_TYPE_3" val="11"/>
  <p:tag name="ANNOTATION_LOOP_COUNT_3" val="1"/>
  <p:tag name="ANNOTATION_BOX_RADIUS_3" val="0"/>
  <p:tag name="ANNOTATION_SCALE_3" val="0"/>
  <p:tag name="ANNOTATION_BORDER_ALPHA_3" val="100"/>
  <p:tag name="ANNOTATION_BORDER_COLOR_3" val="16777215"/>
  <p:tag name="ANNOTATION_FILL_COLOR_3" val="855309"/>
  <p:tag name="ANNOTATION_FILL_ALPHA_3" val="50"/>
  <p:tag name="ANNOTATION_BORDER_WIDTH_3" val="2"/>
  <p:tag name="ANNOTATION_TYPE_4" val="2"/>
  <p:tag name="ANNOTATION_START_4" val="63.0"/>
  <p:tag name="ANNOTATION_TOP_4" val="315.8"/>
  <p:tag name="ANNOTATION_LEFT_4" val="130.4"/>
  <p:tag name="ANNOTATION_WIDTH_4" val="439.0"/>
  <p:tag name="ANNOTATION_HEIGHT_4" val="92.1"/>
  <p:tag name="ANNOTATION_ANIMATION_4" val="4"/>
  <p:tag name="ANNOTATION_ROTATION_4" val="0"/>
  <p:tag name="ANNOTATION_SUB_TYPE_4" val="11"/>
  <p:tag name="ANNOTATION_LOOP_COUNT_4" val="1"/>
  <p:tag name="ANNOTATION_BOX_RADIUS_4" val="5"/>
  <p:tag name="ANNOTATION_SCALE_4" val="0"/>
  <p:tag name="ANNOTATION_BORDER_ALPHA_4" val="100"/>
  <p:tag name="ANNOTATION_BORDER_COLOR_4" val="16777215"/>
  <p:tag name="ANNOTATION_FILL_COLOR_4" val="855309"/>
  <p:tag name="ANNOTATION_FILL_ALPHA_4" val="50"/>
  <p:tag name="ANNOTATION_BORDER_WIDTH_4" val="2"/>
  <p:tag name="ARTICULATE_NAV_LEVEL" val="1"/>
  <p:tag name="ARTICULATE_PLAYLIST_ID" val="-1"/>
  <p:tag name="ARTICULATE_LOCK_SLIDE" val="0"/>
  <p:tag name="ARTICULATE_SLIDE_GUID" val="01455ecd-8392-41b2-a5f7-1b7d3db6eb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2"/>
  <p:tag name="ANNOTATION_START_1" val="24.0"/>
  <p:tag name="ANNOTATION_END_1" val="24.0"/>
  <p:tag name="ANNOTATION_TOP_1" val="-36.5"/>
  <p:tag name="ANNOTATION_LEFT_1" val="-36.6"/>
  <p:tag name="ANNOTATION_WIDTH_1" val="649.3"/>
  <p:tag name="ANNOTATION_HEIGHT_1" val="505.1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24.0"/>
  <p:tag name="ANNOTATION_END_2" val="63.0"/>
  <p:tag name="ANNOTATION_TOP_2" val="227.3"/>
  <p:tag name="ANNOTATION_LEFT_2" val="140.7"/>
  <p:tag name="ANNOTATION_WIDTH_2" val="364.2"/>
  <p:tag name="ANNOTATION_HEIGHT_2" val="59.2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TYPE_3" val="2"/>
  <p:tag name="ANNOTATION_START_3" val="63.0"/>
  <p:tag name="ANNOTATION_END_3" val="63.0"/>
  <p:tag name="ANNOTATION_TOP_3" val="-36.5"/>
  <p:tag name="ANNOTATION_LEFT_3" val="-36.6"/>
  <p:tag name="ANNOTATION_WIDTH_3" val="649.3"/>
  <p:tag name="ANNOTATION_HEIGHT_3" val="505.1"/>
  <p:tag name="ANNOTATION_ANIMATION_3" val="4"/>
  <p:tag name="ANNOTATION_ROTATION_3" val="0"/>
  <p:tag name="ANNOTATION_SUB_TYPE_3" val="11"/>
  <p:tag name="ANNOTATION_LOOP_COUNT_3" val="1"/>
  <p:tag name="ANNOTATION_BOX_RADIUS_3" val="0"/>
  <p:tag name="ANNOTATION_SCALE_3" val="0"/>
  <p:tag name="ANNOTATION_BORDER_ALPHA_3" val="100"/>
  <p:tag name="ANNOTATION_BORDER_COLOR_3" val="16777215"/>
  <p:tag name="ANNOTATION_FILL_COLOR_3" val="855309"/>
  <p:tag name="ANNOTATION_FILL_ALPHA_3" val="50"/>
  <p:tag name="ANNOTATION_BORDER_WIDTH_3" val="2"/>
  <p:tag name="ANNOTATION_TYPE_4" val="2"/>
  <p:tag name="ANNOTATION_START_4" val="63.0"/>
  <p:tag name="ANNOTATION_TOP_4" val="315.8"/>
  <p:tag name="ANNOTATION_LEFT_4" val="130.4"/>
  <p:tag name="ANNOTATION_WIDTH_4" val="439.0"/>
  <p:tag name="ANNOTATION_HEIGHT_4" val="92.1"/>
  <p:tag name="ANNOTATION_ANIMATION_4" val="4"/>
  <p:tag name="ANNOTATION_ROTATION_4" val="0"/>
  <p:tag name="ANNOTATION_SUB_TYPE_4" val="11"/>
  <p:tag name="ANNOTATION_LOOP_COUNT_4" val="1"/>
  <p:tag name="ANNOTATION_BOX_RADIUS_4" val="5"/>
  <p:tag name="ANNOTATION_SCALE_4" val="0"/>
  <p:tag name="ANNOTATION_BORDER_ALPHA_4" val="100"/>
  <p:tag name="ANNOTATION_BORDER_COLOR_4" val="16777215"/>
  <p:tag name="ANNOTATION_FILL_COLOR_4" val="855309"/>
  <p:tag name="ANNOTATION_FILL_ALPHA_4" val="50"/>
  <p:tag name="ANNOTATION_BORDER_WIDTH_4" val="2"/>
  <p:tag name="ARTICULATE_NAV_LEVEL" val="1"/>
  <p:tag name="ARTICULATE_PLAYLIST_ID" val="-1"/>
  <p:tag name="ARTICULATE_LOCK_SLIDE" val="0"/>
  <p:tag name="ARTICULATE_SLIDE_GUID" val="a284c79b-2ac4-47b3-82d8-4f2223173a5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2"/>
  <p:tag name="ANNOTATION_START_1" val="24.0"/>
  <p:tag name="ANNOTATION_END_1" val="24.0"/>
  <p:tag name="ANNOTATION_TOP_1" val="-36.5"/>
  <p:tag name="ANNOTATION_LEFT_1" val="-36.6"/>
  <p:tag name="ANNOTATION_WIDTH_1" val="649.3"/>
  <p:tag name="ANNOTATION_HEIGHT_1" val="505.1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24.0"/>
  <p:tag name="ANNOTATION_END_2" val="63.0"/>
  <p:tag name="ANNOTATION_TOP_2" val="227.3"/>
  <p:tag name="ANNOTATION_LEFT_2" val="140.7"/>
  <p:tag name="ANNOTATION_WIDTH_2" val="364.2"/>
  <p:tag name="ANNOTATION_HEIGHT_2" val="59.2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TYPE_3" val="2"/>
  <p:tag name="ANNOTATION_START_3" val="63.0"/>
  <p:tag name="ANNOTATION_END_3" val="63.0"/>
  <p:tag name="ANNOTATION_TOP_3" val="-36.5"/>
  <p:tag name="ANNOTATION_LEFT_3" val="-36.6"/>
  <p:tag name="ANNOTATION_WIDTH_3" val="649.3"/>
  <p:tag name="ANNOTATION_HEIGHT_3" val="505.1"/>
  <p:tag name="ANNOTATION_ANIMATION_3" val="4"/>
  <p:tag name="ANNOTATION_ROTATION_3" val="0"/>
  <p:tag name="ANNOTATION_SUB_TYPE_3" val="11"/>
  <p:tag name="ANNOTATION_LOOP_COUNT_3" val="1"/>
  <p:tag name="ANNOTATION_BOX_RADIUS_3" val="0"/>
  <p:tag name="ANNOTATION_SCALE_3" val="0"/>
  <p:tag name="ANNOTATION_BORDER_ALPHA_3" val="100"/>
  <p:tag name="ANNOTATION_BORDER_COLOR_3" val="16777215"/>
  <p:tag name="ANNOTATION_FILL_COLOR_3" val="855309"/>
  <p:tag name="ANNOTATION_FILL_ALPHA_3" val="50"/>
  <p:tag name="ANNOTATION_BORDER_WIDTH_3" val="2"/>
  <p:tag name="ANNOTATION_TYPE_4" val="2"/>
  <p:tag name="ANNOTATION_START_4" val="63.0"/>
  <p:tag name="ANNOTATION_TOP_4" val="315.8"/>
  <p:tag name="ANNOTATION_LEFT_4" val="130.4"/>
  <p:tag name="ANNOTATION_WIDTH_4" val="439.0"/>
  <p:tag name="ANNOTATION_HEIGHT_4" val="92.1"/>
  <p:tag name="ANNOTATION_ANIMATION_4" val="4"/>
  <p:tag name="ANNOTATION_ROTATION_4" val="0"/>
  <p:tag name="ANNOTATION_SUB_TYPE_4" val="11"/>
  <p:tag name="ANNOTATION_LOOP_COUNT_4" val="1"/>
  <p:tag name="ANNOTATION_BOX_RADIUS_4" val="5"/>
  <p:tag name="ANNOTATION_SCALE_4" val="0"/>
  <p:tag name="ANNOTATION_BORDER_ALPHA_4" val="100"/>
  <p:tag name="ANNOTATION_BORDER_COLOR_4" val="16777215"/>
  <p:tag name="ANNOTATION_FILL_COLOR_4" val="855309"/>
  <p:tag name="ANNOTATION_FILL_ALPHA_4" val="50"/>
  <p:tag name="ANNOTATION_BORDER_WIDTH_4" val="2"/>
  <p:tag name="ARTICULATE_NAV_LEVEL" val="1"/>
  <p:tag name="ARTICULATE_PLAYLIST_ID" val="-1"/>
  <p:tag name="ARTICULATE_LOCK_SLIDE" val="0"/>
  <p:tag name="ARTICULATE_SLIDE_GUID" val="527db3e7-c85b-463b-958d-40741fc5054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2"/>
  <p:tag name="ANNOTATION_START_1" val="24.0"/>
  <p:tag name="ANNOTATION_END_1" val="24.0"/>
  <p:tag name="ANNOTATION_TOP_1" val="-36.5"/>
  <p:tag name="ANNOTATION_LEFT_1" val="-36.6"/>
  <p:tag name="ANNOTATION_WIDTH_1" val="649.3"/>
  <p:tag name="ANNOTATION_HEIGHT_1" val="505.1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24.0"/>
  <p:tag name="ANNOTATION_END_2" val="63.0"/>
  <p:tag name="ANNOTATION_TOP_2" val="227.3"/>
  <p:tag name="ANNOTATION_LEFT_2" val="140.7"/>
  <p:tag name="ANNOTATION_WIDTH_2" val="364.2"/>
  <p:tag name="ANNOTATION_HEIGHT_2" val="59.2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TYPE_3" val="2"/>
  <p:tag name="ANNOTATION_START_3" val="63.0"/>
  <p:tag name="ANNOTATION_END_3" val="63.0"/>
  <p:tag name="ANNOTATION_TOP_3" val="-36.5"/>
  <p:tag name="ANNOTATION_LEFT_3" val="-36.6"/>
  <p:tag name="ANNOTATION_WIDTH_3" val="649.3"/>
  <p:tag name="ANNOTATION_HEIGHT_3" val="505.1"/>
  <p:tag name="ANNOTATION_ANIMATION_3" val="4"/>
  <p:tag name="ANNOTATION_ROTATION_3" val="0"/>
  <p:tag name="ANNOTATION_SUB_TYPE_3" val="11"/>
  <p:tag name="ANNOTATION_LOOP_COUNT_3" val="1"/>
  <p:tag name="ANNOTATION_BOX_RADIUS_3" val="0"/>
  <p:tag name="ANNOTATION_SCALE_3" val="0"/>
  <p:tag name="ANNOTATION_BORDER_ALPHA_3" val="100"/>
  <p:tag name="ANNOTATION_BORDER_COLOR_3" val="16777215"/>
  <p:tag name="ANNOTATION_FILL_COLOR_3" val="855309"/>
  <p:tag name="ANNOTATION_FILL_ALPHA_3" val="50"/>
  <p:tag name="ANNOTATION_BORDER_WIDTH_3" val="2"/>
  <p:tag name="ANNOTATION_TYPE_4" val="2"/>
  <p:tag name="ANNOTATION_START_4" val="63.0"/>
  <p:tag name="ANNOTATION_TOP_4" val="315.8"/>
  <p:tag name="ANNOTATION_LEFT_4" val="130.4"/>
  <p:tag name="ANNOTATION_WIDTH_4" val="439.0"/>
  <p:tag name="ANNOTATION_HEIGHT_4" val="92.1"/>
  <p:tag name="ANNOTATION_ANIMATION_4" val="4"/>
  <p:tag name="ANNOTATION_ROTATION_4" val="0"/>
  <p:tag name="ANNOTATION_SUB_TYPE_4" val="11"/>
  <p:tag name="ANNOTATION_LOOP_COUNT_4" val="1"/>
  <p:tag name="ANNOTATION_BOX_RADIUS_4" val="5"/>
  <p:tag name="ANNOTATION_SCALE_4" val="0"/>
  <p:tag name="ANNOTATION_BORDER_ALPHA_4" val="100"/>
  <p:tag name="ANNOTATION_BORDER_COLOR_4" val="16777215"/>
  <p:tag name="ANNOTATION_FILL_COLOR_4" val="855309"/>
  <p:tag name="ANNOTATION_FILL_ALPHA_4" val="50"/>
  <p:tag name="ANNOTATION_BORDER_WIDTH_4" val="2"/>
  <p:tag name="ARTICULATE_NAV_LEVEL" val="1"/>
  <p:tag name="ARTICULATE_PLAYLIST_ID" val="-1"/>
  <p:tag name="ARTICULATE_LOCK_SLIDE" val="0"/>
  <p:tag name="ARTICULATE_SLIDE_GUID" val="5713f1c2-f641-450a-a38d-266b4c6e5b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2"/>
  <p:tag name="ANNOTATION_START_1" val="24.0"/>
  <p:tag name="ANNOTATION_END_1" val="24.0"/>
  <p:tag name="ANNOTATION_TOP_1" val="-36.5"/>
  <p:tag name="ANNOTATION_LEFT_1" val="-36.6"/>
  <p:tag name="ANNOTATION_WIDTH_1" val="649.3"/>
  <p:tag name="ANNOTATION_HEIGHT_1" val="505.1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24.0"/>
  <p:tag name="ANNOTATION_END_2" val="63.0"/>
  <p:tag name="ANNOTATION_TOP_2" val="227.3"/>
  <p:tag name="ANNOTATION_LEFT_2" val="140.7"/>
  <p:tag name="ANNOTATION_WIDTH_2" val="364.2"/>
  <p:tag name="ANNOTATION_HEIGHT_2" val="59.2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TYPE_3" val="2"/>
  <p:tag name="ANNOTATION_START_3" val="63.0"/>
  <p:tag name="ANNOTATION_END_3" val="63.0"/>
  <p:tag name="ANNOTATION_TOP_3" val="-36.5"/>
  <p:tag name="ANNOTATION_LEFT_3" val="-36.6"/>
  <p:tag name="ANNOTATION_WIDTH_3" val="649.3"/>
  <p:tag name="ANNOTATION_HEIGHT_3" val="505.1"/>
  <p:tag name="ANNOTATION_ANIMATION_3" val="4"/>
  <p:tag name="ANNOTATION_ROTATION_3" val="0"/>
  <p:tag name="ANNOTATION_SUB_TYPE_3" val="11"/>
  <p:tag name="ANNOTATION_LOOP_COUNT_3" val="1"/>
  <p:tag name="ANNOTATION_BOX_RADIUS_3" val="0"/>
  <p:tag name="ANNOTATION_SCALE_3" val="0"/>
  <p:tag name="ANNOTATION_BORDER_ALPHA_3" val="100"/>
  <p:tag name="ANNOTATION_BORDER_COLOR_3" val="16777215"/>
  <p:tag name="ANNOTATION_FILL_COLOR_3" val="855309"/>
  <p:tag name="ANNOTATION_FILL_ALPHA_3" val="50"/>
  <p:tag name="ANNOTATION_BORDER_WIDTH_3" val="2"/>
  <p:tag name="ANNOTATION_TYPE_4" val="2"/>
  <p:tag name="ANNOTATION_START_4" val="63.0"/>
  <p:tag name="ANNOTATION_TOP_4" val="315.8"/>
  <p:tag name="ANNOTATION_LEFT_4" val="130.4"/>
  <p:tag name="ANNOTATION_WIDTH_4" val="439.0"/>
  <p:tag name="ANNOTATION_HEIGHT_4" val="92.1"/>
  <p:tag name="ANNOTATION_ANIMATION_4" val="4"/>
  <p:tag name="ANNOTATION_ROTATION_4" val="0"/>
  <p:tag name="ANNOTATION_SUB_TYPE_4" val="11"/>
  <p:tag name="ANNOTATION_LOOP_COUNT_4" val="1"/>
  <p:tag name="ANNOTATION_BOX_RADIUS_4" val="5"/>
  <p:tag name="ANNOTATION_SCALE_4" val="0"/>
  <p:tag name="ANNOTATION_BORDER_ALPHA_4" val="100"/>
  <p:tag name="ANNOTATION_BORDER_COLOR_4" val="16777215"/>
  <p:tag name="ANNOTATION_FILL_COLOR_4" val="855309"/>
  <p:tag name="ANNOTATION_FILL_ALPHA_4" val="50"/>
  <p:tag name="ANNOTATION_BORDER_WIDTH_4" val="2"/>
  <p:tag name="ARTICULATE_NAV_LEVEL" val="1"/>
  <p:tag name="ARTICULATE_PLAYLIST_ID" val="-1"/>
  <p:tag name="ARTICULATE_LOCK_SLIDE" val="0"/>
  <p:tag name="ARTICULATE_SLIDE_GUID" val="5713f1c2-f641-450a-a38d-266b4c6e5b9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2"/>
  <p:tag name="ANNOTATION_START_1" val="24.0"/>
  <p:tag name="ANNOTATION_END_1" val="24.0"/>
  <p:tag name="ANNOTATION_TOP_1" val="-36.5"/>
  <p:tag name="ANNOTATION_LEFT_1" val="-36.6"/>
  <p:tag name="ANNOTATION_WIDTH_1" val="649.3"/>
  <p:tag name="ANNOTATION_HEIGHT_1" val="505.1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24.0"/>
  <p:tag name="ANNOTATION_END_2" val="63.0"/>
  <p:tag name="ANNOTATION_TOP_2" val="227.3"/>
  <p:tag name="ANNOTATION_LEFT_2" val="140.7"/>
  <p:tag name="ANNOTATION_WIDTH_2" val="364.2"/>
  <p:tag name="ANNOTATION_HEIGHT_2" val="59.2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TYPE_3" val="2"/>
  <p:tag name="ANNOTATION_START_3" val="63.0"/>
  <p:tag name="ANNOTATION_END_3" val="63.0"/>
  <p:tag name="ANNOTATION_TOP_3" val="-36.5"/>
  <p:tag name="ANNOTATION_LEFT_3" val="-36.6"/>
  <p:tag name="ANNOTATION_WIDTH_3" val="649.3"/>
  <p:tag name="ANNOTATION_HEIGHT_3" val="505.1"/>
  <p:tag name="ANNOTATION_ANIMATION_3" val="4"/>
  <p:tag name="ANNOTATION_ROTATION_3" val="0"/>
  <p:tag name="ANNOTATION_SUB_TYPE_3" val="11"/>
  <p:tag name="ANNOTATION_LOOP_COUNT_3" val="1"/>
  <p:tag name="ANNOTATION_BOX_RADIUS_3" val="0"/>
  <p:tag name="ANNOTATION_SCALE_3" val="0"/>
  <p:tag name="ANNOTATION_BORDER_ALPHA_3" val="100"/>
  <p:tag name="ANNOTATION_BORDER_COLOR_3" val="16777215"/>
  <p:tag name="ANNOTATION_FILL_COLOR_3" val="855309"/>
  <p:tag name="ANNOTATION_FILL_ALPHA_3" val="50"/>
  <p:tag name="ANNOTATION_BORDER_WIDTH_3" val="2"/>
  <p:tag name="ANNOTATION_TYPE_4" val="2"/>
  <p:tag name="ANNOTATION_START_4" val="63.0"/>
  <p:tag name="ANNOTATION_TOP_4" val="315.8"/>
  <p:tag name="ANNOTATION_LEFT_4" val="130.4"/>
  <p:tag name="ANNOTATION_WIDTH_4" val="439.0"/>
  <p:tag name="ANNOTATION_HEIGHT_4" val="92.1"/>
  <p:tag name="ANNOTATION_ANIMATION_4" val="4"/>
  <p:tag name="ANNOTATION_ROTATION_4" val="0"/>
  <p:tag name="ANNOTATION_SUB_TYPE_4" val="11"/>
  <p:tag name="ANNOTATION_LOOP_COUNT_4" val="1"/>
  <p:tag name="ANNOTATION_BOX_RADIUS_4" val="5"/>
  <p:tag name="ANNOTATION_SCALE_4" val="0"/>
  <p:tag name="ANNOTATION_BORDER_ALPHA_4" val="100"/>
  <p:tag name="ANNOTATION_BORDER_COLOR_4" val="16777215"/>
  <p:tag name="ANNOTATION_FILL_COLOR_4" val="855309"/>
  <p:tag name="ANNOTATION_FILL_ALPHA_4" val="50"/>
  <p:tag name="ANNOTATION_BORDER_WIDTH_4" val="2"/>
  <p:tag name="ARTICULATE_NAV_LEVEL" val="1"/>
  <p:tag name="ARTICULATE_PLAYLIST_ID" val="-1"/>
  <p:tag name="ARTICULATE_LOCK_SLIDE" val="0"/>
  <p:tag name="ARTICULATE_SLIDE_GUID" val="70ed295a-2ab6-4534-bddf-763fb2d8f5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1534</Words>
  <Application>Microsoft Office PowerPoint</Application>
  <PresentationFormat>On-screen Show (4:3)</PresentationFormat>
  <Paragraphs>219</Paragraphs>
  <Slides>52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Use Case Sistem</vt:lpstr>
      <vt:lpstr>PowerPoint Presentation</vt:lpstr>
      <vt:lpstr>Pokok Bahasan</vt:lpstr>
      <vt:lpstr>Langkah pendekatan berorientasi obyek</vt:lpstr>
      <vt:lpstr>ACTOR</vt:lpstr>
      <vt:lpstr>1.a. Aktor (Actor)</vt:lpstr>
      <vt:lpstr>1.a. Aktor (Actor) [Lanjut…]</vt:lpstr>
      <vt:lpstr>1.a. Aktor (Actor) [Lanjut…]</vt:lpstr>
      <vt:lpstr>1.a. Aktor (Actor) [Lanjut…]</vt:lpstr>
      <vt:lpstr>1.a. Aktor (Actor) [Lanjut…]</vt:lpstr>
      <vt:lpstr>Actor  Aktor Bisnis Utama [1]</vt:lpstr>
      <vt:lpstr>Actor  Aktor Sistem Utama [1]</vt:lpstr>
      <vt:lpstr>Actor Aktor Pelayan Eskternal [1] </vt:lpstr>
      <vt:lpstr>Actor  Aktor Penerima Eksternal [1]</vt:lpstr>
      <vt:lpstr>Use case</vt:lpstr>
      <vt:lpstr>PowerPoint Presentation</vt:lpstr>
      <vt:lpstr>1.b. Use Case</vt:lpstr>
      <vt:lpstr>PowerPoint Presentation</vt:lpstr>
      <vt:lpstr>Simbol Use Case</vt:lpstr>
      <vt:lpstr>Cara Identifikasi Use Case</vt:lpstr>
      <vt:lpstr>Cara Menghasilkan Use Case yang baik</vt:lpstr>
      <vt:lpstr>Use Case  Pilihlah nama yang baik</vt:lpstr>
      <vt:lpstr>Use Case  Ilustrasikan &amp; identifikasi perilaku dengan lengkap</vt:lpstr>
      <vt:lpstr>Use Case  Sediakan use case lawan (inverse)</vt:lpstr>
      <vt:lpstr>Use Case  Batasi use case hingga satu perilaku/tujuan saja</vt:lpstr>
      <vt:lpstr>Use Case  Nyatakan Use case dari sudut pandang Aktor</vt:lpstr>
      <vt:lpstr>Aliran kejadian (flow of events)</vt:lpstr>
      <vt:lpstr>Aliran Kejadian</vt:lpstr>
      <vt:lpstr>Bagian dari aliran kejadian</vt:lpstr>
      <vt:lpstr>Deskripsi Singkat</vt:lpstr>
      <vt:lpstr>Kondisi</vt:lpstr>
      <vt:lpstr>Aliran Kejadian</vt:lpstr>
      <vt:lpstr>contoh</vt:lpstr>
      <vt:lpstr>contoh</vt:lpstr>
      <vt:lpstr>relasi</vt:lpstr>
      <vt:lpstr>PowerPoint Presentation</vt:lpstr>
      <vt:lpstr>Jenis Relasi dalam Use Case Diagram</vt:lpstr>
      <vt:lpstr>Association Actor dan Use Case</vt:lpstr>
      <vt:lpstr>Association Antara Use Case</vt:lpstr>
      <vt:lpstr>Kenapa muncul relasi &lt;&lt;include&gt;&gt;</vt:lpstr>
      <vt:lpstr>Larangan dalam &lt;&lt;include&gt;&gt; </vt:lpstr>
      <vt:lpstr>Contoh &lt;&lt;include&gt;&gt;</vt:lpstr>
      <vt:lpstr>Association Antara Use Case</vt:lpstr>
      <vt:lpstr>Larangan dalam &lt;&lt;extend&gt;&gt; </vt:lpstr>
      <vt:lpstr>Contoh &lt;&lt;extend&gt;&gt;</vt:lpstr>
      <vt:lpstr>Relasi antar Use Case/Aktor Generalisasi / Inheritance</vt:lpstr>
      <vt:lpstr>Kapan kita membutuhkan generalisasi?</vt:lpstr>
      <vt:lpstr>Kapan kita membutuhkan generalisasi?</vt:lpstr>
      <vt:lpstr>Contoh Generalisasi</vt:lpstr>
      <vt:lpstr>Contoh diagram use case TIDAK BAIK</vt:lpstr>
      <vt:lpstr>Contoh diagram use case BAIK</vt:lpstr>
      <vt:lpstr>Tugas Pengganti Pertemuan Hari Kamis/17 April 2014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Sistem</dc:title>
  <dc:creator>lenovo</dc:creator>
  <cp:lastModifiedBy>lenovo</cp:lastModifiedBy>
  <cp:revision>87</cp:revision>
  <dcterms:created xsi:type="dcterms:W3CDTF">2014-02-26T18:45:40Z</dcterms:created>
  <dcterms:modified xsi:type="dcterms:W3CDTF">2014-04-30T02:13:54Z</dcterms:modified>
</cp:coreProperties>
</file>