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72E65-E459-4390-888F-1D664440F053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72B4-7C70-4197-B6F7-12D8B2AD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BACAFD-21D1-4618-994B-C97B97FD77D0}" type="slidenum">
              <a:rPr lang="en-GB"/>
              <a:pPr eaLnBrk="1" hangingPunct="1"/>
              <a:t>20</a:t>
            </a:fld>
            <a:endParaRPr lang="en-GB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6C2E09D1-904E-4188-B736-16D64C0232BF}" type="slidenum">
              <a:rPr lang="en-GB" sz="1300">
                <a:latin typeface="Times New Roman" pitchFamily="18" charset="0"/>
              </a:rPr>
              <a:pPr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20</a:t>
            </a:fld>
            <a:endParaRPr lang="en-GB" sz="1300">
              <a:latin typeface="Times New Roman" pitchFamily="18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2122488" y="685800"/>
            <a:ext cx="26130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3" name="Text Box 3"/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/>
              <a:t>Conversion Notes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This is a new slide for the seventh edition.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AA4FFF-EF98-4CA4-8EA3-9A5580EAE7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854A0-E5B2-4642-9F92-4A8C5DFD1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EAAD-184F-400D-8797-122FA1E51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DF8A-FE2C-45E3-A574-2AD06A4A8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13/08/2009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ADBO-Created By Yunhi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97E4-7064-45E2-8B1B-526AB7703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B55B-1122-4677-B009-D9D5A65B9CE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8E7D-0E79-4C4E-A2F9-31E413D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957"/>
            <a:ext cx="8229600" cy="712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Activity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229600" cy="2057400"/>
          </a:xfrm>
        </p:spPr>
        <p:txBody>
          <a:bodyPr/>
          <a:lstStyle/>
          <a:p>
            <a:pPr eaLnBrk="1" hangingPunct="1"/>
            <a:r>
              <a:rPr lang="en-US" sz="2400" smtClean="0"/>
              <a:t>Activity menggambarkan sebuah pekerjaan/tugas dalam workflow.</a:t>
            </a:r>
          </a:p>
          <a:p>
            <a:pPr eaLnBrk="1" hangingPunct="1"/>
            <a:r>
              <a:rPr lang="en-US" sz="2400" smtClean="0"/>
              <a:t>Pada UML, activity digambarkan dengan simbol belah ketupat=‘lozenge’ (horizontal top and bottom with convex sides).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505200"/>
            <a:ext cx="2105025" cy="942975"/>
          </a:xfrm>
          <a:noFill/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3505200"/>
            <a:ext cx="1544638" cy="992188"/>
          </a:xfr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09800" y="4495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Activity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81600" y="4572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456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7765"/>
            <a:ext cx="8229600" cy="7889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Start State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Start state dengan tegas menunjukkan dimulainya suatu workflow pada sebuah activity diagram</a:t>
            </a:r>
          </a:p>
          <a:p>
            <a:pPr eaLnBrk="1" hangingPunct="1"/>
            <a:r>
              <a:rPr lang="en-US" smtClean="0"/>
              <a:t>Hanya ada satu start state dalam sebuah workflow</a:t>
            </a:r>
          </a:p>
          <a:p>
            <a:pPr eaLnBrk="1" hangingPunct="1"/>
            <a:r>
              <a:rPr lang="en-US" smtClean="0"/>
              <a:t>Pada UML, start state digambarkan dengan simbol lingkaran yang solid</a:t>
            </a:r>
            <a:endParaRPr lang="en-US" sz="2400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038600" y="4724400"/>
            <a:ext cx="914400" cy="914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733800" y="575945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2121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5581"/>
            <a:ext cx="8229600" cy="865187"/>
          </a:xfrm>
        </p:spPr>
        <p:txBody>
          <a:bodyPr anchor="ctr" anchorCtr="1">
            <a:normAutofit/>
          </a:bodyPr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End 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458200" cy="2209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End state menggambarkan akhir atau terminal dari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Bisa terdapat lebih dari satu end state pada sebuah activity diagram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Pada UML, end state digambarkan dengan simbol sebuah bull’s eye</a:t>
            </a:r>
            <a:r>
              <a:rPr lang="id-ID" smtClean="0"/>
              <a:t> (mata sapi)</a:t>
            </a:r>
            <a:endParaRPr lang="en-US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76600" y="48006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End State</a:t>
            </a:r>
          </a:p>
        </p:txBody>
      </p:sp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7"/>
          <a:stretch>
            <a:fillRect/>
          </a:stretch>
        </p:blipFill>
        <p:spPr>
          <a:xfrm>
            <a:off x="3352800" y="4779963"/>
            <a:ext cx="1524000" cy="1468437"/>
          </a:xfrm>
          <a:noFill/>
        </p:spPr>
      </p:pic>
    </p:spTree>
    <p:extLst>
      <p:ext uri="{BB962C8B-B14F-4D97-AF65-F5344CB8AC3E}">
        <p14:creationId xmlns:p14="http://schemas.microsoft.com/office/powerpoint/2010/main" val="908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3573"/>
            <a:ext cx="8229600" cy="865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State Transitions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1905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State transition menunjukkan kegiatan apa berikutnya setelah suatu kegiatan sebelumnya</a:t>
            </a:r>
          </a:p>
          <a:p>
            <a:pPr eaLnBrk="1" hangingPunct="1"/>
            <a:r>
              <a:rPr lang="en-US" smtClean="0"/>
              <a:t>Pada UML, state transition digambarkan oleh sebuah </a:t>
            </a:r>
            <a:r>
              <a:rPr lang="en-US" i="1" smtClean="0"/>
              <a:t>solid line</a:t>
            </a:r>
            <a:r>
              <a:rPr lang="en-US" smtClean="0"/>
              <a:t> dengan panah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4114800"/>
            <a:ext cx="49530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505200" y="42672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1652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C00000"/>
                </a:solidFill>
              </a:rPr>
              <a:t>Decisions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1891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Decision adalah suatu titik/point pada  activity diagram yang mengindikasikan suatu kondisi dimana ada kemungkinan perbedaan transisi</a:t>
            </a:r>
          </a:p>
          <a:p>
            <a:pPr eaLnBrk="1" hangingPunct="1"/>
            <a:r>
              <a:rPr lang="en-US" smtClean="0"/>
              <a:t>Pada  UML, decision digambarkan dengan sebuah simbol diamond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4343400"/>
            <a:ext cx="2133600" cy="1981200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52800" y="4724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40048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543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Swimlanes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1371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id-ID" i="1" dirty="0" smtClean="0"/>
              <a:t>O</a:t>
            </a:r>
            <a:r>
              <a:rPr lang="en-US" i="1" dirty="0" err="1" smtClean="0"/>
              <a:t>bject</a:t>
            </a:r>
            <a:r>
              <a:rPr lang="en-US" i="1" dirty="0" smtClean="0"/>
              <a:t> </a:t>
            </a:r>
            <a:r>
              <a:rPr lang="en-US" i="1" dirty="0" err="1" smtClean="0"/>
              <a:t>swimlane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819400"/>
            <a:ext cx="6324600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10813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Fork dan Join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d-ID" dirty="0"/>
              <a:t>Diagram Activity dapat dibagi menjadi beberapa jalur kelompok </a:t>
            </a:r>
            <a:r>
              <a:rPr lang="id-ID" dirty="0" smtClean="0"/>
              <a:t>yang menunjukkan </a:t>
            </a:r>
            <a:r>
              <a:rPr lang="id-ID" dirty="0"/>
              <a:t>obyek yang mana yang bertanggung jawab untuk </a:t>
            </a:r>
            <a:r>
              <a:rPr lang="id-ID" dirty="0" smtClean="0"/>
              <a:t>suatu aktifitas</a:t>
            </a:r>
            <a:r>
              <a:rPr lang="id-ID" dirty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Peralihan </a:t>
            </a:r>
            <a:r>
              <a:rPr lang="id-ID" dirty="0"/>
              <a:t>tunggal (</a:t>
            </a:r>
            <a:r>
              <a:rPr lang="id-ID" i="1" dirty="0"/>
              <a:t>single transition</a:t>
            </a:r>
            <a:r>
              <a:rPr lang="id-ID" dirty="0"/>
              <a:t>) timbul dari setiap </a:t>
            </a:r>
            <a:r>
              <a:rPr lang="id-ID" dirty="0" smtClean="0"/>
              <a:t>adanya </a:t>
            </a:r>
            <a:r>
              <a:rPr lang="id-ID" i="1" dirty="0" smtClean="0"/>
              <a:t>activity </a:t>
            </a:r>
            <a:r>
              <a:rPr lang="id-ID" dirty="0"/>
              <a:t>(aktifitas), yang saling menghubungi pada aktifitas berikutnya</a:t>
            </a:r>
            <a:r>
              <a:rPr lang="id-ID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id-ID" dirty="0"/>
              <a:t>Sebuah </a:t>
            </a:r>
            <a:r>
              <a:rPr lang="id-ID" i="1" dirty="0"/>
              <a:t>transition </a:t>
            </a:r>
            <a:r>
              <a:rPr lang="id-ID" dirty="0"/>
              <a:t>(transisi) dapat membuat cabang ke dua atau </a:t>
            </a:r>
            <a:r>
              <a:rPr lang="id-ID" dirty="0" smtClean="0"/>
              <a:t>lebih percabangan </a:t>
            </a:r>
            <a:r>
              <a:rPr lang="id-ID" i="1" dirty="0"/>
              <a:t>exclusive transition </a:t>
            </a:r>
            <a:r>
              <a:rPr lang="id-ID" dirty="0"/>
              <a:t>(transisi eksklusif).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Label </a:t>
            </a:r>
            <a:r>
              <a:rPr lang="id-ID" i="1" dirty="0" smtClean="0"/>
              <a:t>Guard Expression </a:t>
            </a:r>
            <a:r>
              <a:rPr lang="id-ID" dirty="0"/>
              <a:t>(ada di dalam [ ]) yang menerangkan output (keluaran) </a:t>
            </a:r>
            <a:r>
              <a:rPr lang="id-ID" dirty="0" smtClean="0"/>
              <a:t>dari percabangan</a:t>
            </a:r>
            <a:r>
              <a:rPr lang="id-ID" dirty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Percabangan </a:t>
            </a:r>
            <a:r>
              <a:rPr lang="id-ID" dirty="0"/>
              <a:t>akan menghasilkan bentuk </a:t>
            </a:r>
            <a:r>
              <a:rPr lang="id-ID" dirty="0" smtClean="0"/>
              <a:t>menyerupai bentuk </a:t>
            </a:r>
            <a:r>
              <a:rPr lang="id-ID" dirty="0"/>
              <a:t>intan. </a:t>
            </a:r>
            <a:r>
              <a:rPr lang="id-ID" i="1" dirty="0" smtClean="0"/>
              <a:t>Transition </a:t>
            </a:r>
            <a:r>
              <a:rPr lang="id-ID" dirty="0"/>
              <a:t>bisa bercabang menjadi beberapa </a:t>
            </a:r>
            <a:r>
              <a:rPr lang="id-ID" dirty="0" smtClean="0"/>
              <a:t>aktifitas paralel </a:t>
            </a:r>
            <a:r>
              <a:rPr lang="id-ID" dirty="0"/>
              <a:t>yang disebut </a:t>
            </a:r>
            <a:r>
              <a:rPr lang="id-ID" b="1" dirty="0"/>
              <a:t>Fork. </a:t>
            </a:r>
            <a:r>
              <a:rPr lang="id-ID" i="1" dirty="0"/>
              <a:t>Fork </a:t>
            </a:r>
            <a:r>
              <a:rPr lang="id-ID" dirty="0"/>
              <a:t>beserta </a:t>
            </a:r>
            <a:r>
              <a:rPr lang="id-ID" i="1" dirty="0"/>
              <a:t>join </a:t>
            </a:r>
            <a:r>
              <a:rPr lang="id-ID" dirty="0"/>
              <a:t>(gabungan dari </a:t>
            </a:r>
            <a:r>
              <a:rPr lang="id-ID" dirty="0" smtClean="0"/>
              <a:t>hasil output </a:t>
            </a:r>
            <a:r>
              <a:rPr lang="id-ID" i="1" dirty="0"/>
              <a:t>fork</a:t>
            </a:r>
            <a:r>
              <a:rPr lang="id-ID" dirty="0"/>
              <a:t>) dalam diagram berbentuk </a:t>
            </a:r>
            <a:r>
              <a:rPr lang="id-ID" i="1" dirty="0"/>
              <a:t>solid bar </a:t>
            </a:r>
            <a:r>
              <a:rPr lang="id-ID" dirty="0"/>
              <a:t>(batang penuh).</a:t>
            </a:r>
          </a:p>
          <a:p>
            <a:pPr>
              <a:lnSpc>
                <a:spcPct val="120000"/>
              </a:lnSpc>
            </a:pPr>
            <a:endParaRPr lang="id-ID" dirty="0"/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58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Fork dan Join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9135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Tanpa Percabangan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2" y="1268760"/>
            <a:ext cx="18383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Dengan Percabangan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71575"/>
            <a:ext cx="29813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4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/flow of event/</a:t>
            </a:r>
            <a:r>
              <a:rPr lang="en-US" dirty="0" err="1" smtClean="0"/>
              <a:t>skenario</a:t>
            </a:r>
            <a:r>
              <a:rPr lang="en-US" smtClean="0"/>
              <a:t> use case.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infomasi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use case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443136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272776"/>
              </a:buClr>
              <a:buFont typeface="Impact" pitchFamily="34" charset="0"/>
              <a:buNone/>
            </a:pPr>
            <a:r>
              <a:rPr lang="en-GB" sz="3200">
                <a:solidFill>
                  <a:srgbClr val="C00000"/>
                </a:solidFill>
                <a:latin typeface="+mj-lt"/>
              </a:rPr>
              <a:t>Petunjuk Membuat Diagram Aktivitas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196752"/>
            <a:ext cx="8382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Mulailah dengan node awal untuk titik </a:t>
            </a:r>
            <a:r>
              <a:rPr lang="en-GB" sz="2400" smtClean="0">
                <a:latin typeface="+mn-lt"/>
              </a:rPr>
              <a:t>awal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partisi jika relevan untuk analisis yang </a:t>
            </a:r>
            <a:r>
              <a:rPr lang="en-GB" sz="2400" smtClean="0">
                <a:latin typeface="+mn-lt"/>
              </a:rPr>
              <a:t>dibuat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aksi untuk setiap langkah utama dari use </a:t>
            </a:r>
            <a:r>
              <a:rPr lang="en-GB" sz="2400" smtClean="0">
                <a:latin typeface="+mn-lt"/>
              </a:rPr>
              <a:t>case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alur dari setiap aksi ke aksi lain, keputusan atau node akhir. Setiap aksi hanya mendapat satu alur masuk dan satu alur keluar menuju ke forks, joins, decisions, dan </a:t>
            </a:r>
            <a:r>
              <a:rPr lang="en-GB" sz="2400" smtClean="0">
                <a:latin typeface="+mn-lt"/>
              </a:rPr>
              <a:t>merges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decisions jika alur dipecah menjadi beberapa pilihan. Jangan lupa untuk menggabungkan kembali dengan </a:t>
            </a:r>
            <a:r>
              <a:rPr lang="en-GB" sz="2400" smtClean="0">
                <a:latin typeface="+mn-lt"/>
              </a:rPr>
              <a:t>merge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Tambahkan forks dan joins jika aktivitas akan dilakukan secara </a:t>
            </a:r>
            <a:r>
              <a:rPr lang="en-GB" sz="2400" smtClean="0">
                <a:latin typeface="+mn-lt"/>
              </a:rPr>
              <a:t>paralel</a:t>
            </a:r>
            <a:endParaRPr lang="en-GB" sz="2400">
              <a:latin typeface="+mn-lt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>
                <a:latin typeface="+mn-lt"/>
              </a:rPr>
              <a:t>Akhiri proses dengan notasi untuk akhir </a:t>
            </a:r>
            <a:r>
              <a:rPr lang="en-GB" sz="2400" smtClean="0">
                <a:latin typeface="+mn-lt"/>
              </a:rPr>
              <a:t>aktivitas </a:t>
            </a:r>
            <a:endParaRPr lang="en-GB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180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Contoh Activity Diagram</a:t>
            </a:r>
            <a:endParaRPr lang="en-US" sz="36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8064"/>
              </p:ext>
            </p:extLst>
          </p:nvPr>
        </p:nvGraphicFramePr>
        <p:xfrm>
          <a:off x="2362200" y="1444288"/>
          <a:ext cx="44418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3297079" imgH="3901916" progId="Visio.Drawing.6">
                  <p:embed/>
                </p:oleObj>
              </mc:Choice>
              <mc:Fallback>
                <p:oleObj name="Visio" r:id="rId3" imgW="3297079" imgH="39019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4288"/>
                        <a:ext cx="4441825" cy="525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33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smtClean="0"/>
              <a:t>Contoh Diagram Aktivitas </a:t>
            </a:r>
            <a:br>
              <a:rPr lang="id-ID" sz="2800" smtClean="0"/>
            </a:br>
            <a:r>
              <a:rPr lang="id-ID" sz="2800" smtClean="0"/>
              <a:t>Sistem Order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43063"/>
            <a:ext cx="521493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8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smtClean="0"/>
              <a:t>Diagram aktivitas sistem order dengan </a:t>
            </a:r>
            <a:r>
              <a:rPr lang="id-ID" sz="3200" i="1" smtClean="0"/>
              <a:t>Swimlane</a:t>
            </a:r>
            <a:endParaRPr lang="id-ID" sz="32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500188"/>
            <a:ext cx="66040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Tips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the use cases that are most critical, and create activity </a:t>
            </a:r>
            <a:r>
              <a:rPr lang="en-US" smtClean="0"/>
              <a:t>diagrams</a:t>
            </a:r>
            <a:r>
              <a:rPr lang="id-ID" smtClean="0"/>
              <a:t> </a:t>
            </a:r>
            <a:r>
              <a:rPr lang="en-US" smtClean="0"/>
              <a:t>for </a:t>
            </a:r>
            <a:r>
              <a:rPr lang="en-US"/>
              <a:t>those use cases that require some exploration</a:t>
            </a:r>
            <a:r>
              <a:rPr lang="en-US" smtClean="0"/>
              <a:t>.</a:t>
            </a:r>
            <a:endParaRPr lang="id-ID" smtClean="0"/>
          </a:p>
          <a:p>
            <a:r>
              <a:rPr lang="en-US"/>
              <a:t>If you are not sure how many activity diagrams to create, then try creating </a:t>
            </a:r>
            <a:r>
              <a:rPr lang="en-US" smtClean="0"/>
              <a:t>an</a:t>
            </a:r>
            <a:r>
              <a:rPr lang="id-ID" smtClean="0"/>
              <a:t> </a:t>
            </a:r>
            <a:r>
              <a:rPr lang="en-US" smtClean="0"/>
              <a:t>activity </a:t>
            </a:r>
            <a:r>
              <a:rPr lang="en-US"/>
              <a:t>diagram for each of the primary functions of your most important use cases</a:t>
            </a:r>
            <a:r>
              <a:rPr lang="en-US" smtClean="0"/>
              <a:t>.</a:t>
            </a:r>
            <a:endParaRPr lang="id-ID" smtClean="0"/>
          </a:p>
          <a:p>
            <a:endParaRPr lang="en-US"/>
          </a:p>
          <a:p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97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5334000" cy="6343989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4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id-ID" dirty="0" smtClean="0"/>
              <a:t>Acitivity Diagram (AD) diperlukan untuk m</a:t>
            </a:r>
            <a:r>
              <a:rPr lang="sv-SE" dirty="0" smtClean="0"/>
              <a:t>enggambarkan </a:t>
            </a:r>
            <a:r>
              <a:rPr lang="sv-SE" dirty="0"/>
              <a:t>proses bisnis dan urutan aktivitas dalam sebuah proses</a:t>
            </a:r>
          </a:p>
          <a:p>
            <a:pPr>
              <a:lnSpc>
                <a:spcPct val="120000"/>
              </a:lnSpc>
            </a:pPr>
            <a:r>
              <a:rPr lang="id-ID" dirty="0" smtClean="0"/>
              <a:t>AD juga d</a:t>
            </a:r>
            <a:r>
              <a:rPr lang="sv-SE" dirty="0" smtClean="0"/>
              <a:t>ipakai </a:t>
            </a:r>
            <a:r>
              <a:rPr lang="sv-SE" dirty="0"/>
              <a:t>pada </a:t>
            </a:r>
            <a:r>
              <a:rPr lang="sv-SE" i="1" dirty="0"/>
              <a:t>business modeling</a:t>
            </a:r>
            <a:r>
              <a:rPr lang="sv-SE" dirty="0"/>
              <a:t> untuk memperlihatkan urutan aktifitas proses bisnis</a:t>
            </a:r>
          </a:p>
          <a:p>
            <a:pPr>
              <a:lnSpc>
                <a:spcPct val="120000"/>
              </a:lnSpc>
            </a:pPr>
            <a:r>
              <a:rPr lang="sv-SE" dirty="0"/>
              <a:t>Struktur diagram ini mirip flowchart atau Data Flow Diagram pada perancangan terstruktur </a:t>
            </a:r>
          </a:p>
          <a:p>
            <a:pPr>
              <a:lnSpc>
                <a:spcPct val="120000"/>
              </a:lnSpc>
            </a:pPr>
            <a:r>
              <a:rPr lang="id-ID" dirty="0" smtClean="0"/>
              <a:t>AD s</a:t>
            </a:r>
            <a:r>
              <a:rPr lang="sv-SE" dirty="0" smtClean="0"/>
              <a:t>angat </a:t>
            </a:r>
            <a:r>
              <a:rPr lang="sv-SE" dirty="0"/>
              <a:t>bermanfaat apabila kita membuat diagram ini terlebih dahulu dalam memodelkan sebuah proses untuk membantu memahami proses secara keseluruhan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Activity diagram </a:t>
            </a:r>
            <a:r>
              <a:rPr lang="en-US" dirty="0" err="1">
                <a:solidFill>
                  <a:srgbClr val="0070C0"/>
                </a:solidFill>
              </a:rPr>
              <a:t>dibuat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berdasarkan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atau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beberapa</a:t>
            </a:r>
            <a:r>
              <a:rPr lang="en-US" dirty="0">
                <a:solidFill>
                  <a:srgbClr val="0070C0"/>
                </a:solidFill>
              </a:rPr>
              <a:t> use case </a:t>
            </a:r>
            <a:r>
              <a:rPr lang="en-US" dirty="0" err="1">
                <a:solidFill>
                  <a:srgbClr val="0070C0"/>
                </a:solidFill>
              </a:rPr>
              <a:t>pada</a:t>
            </a:r>
            <a:r>
              <a:rPr lang="en-US" dirty="0">
                <a:solidFill>
                  <a:srgbClr val="0070C0"/>
                </a:solidFill>
              </a:rPr>
              <a:t> use case diagram</a:t>
            </a:r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23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r>
              <a:rPr lang="en-US" dirty="0" smtClean="0"/>
              <a:t> [</a:t>
            </a:r>
            <a:r>
              <a:rPr lang="en-US" dirty="0" err="1" smtClean="0"/>
              <a:t>Lanjut</a:t>
            </a:r>
            <a:r>
              <a:rPr lang="en-US" dirty="0" smtClean="0"/>
              <a:t>..]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mtClean="0"/>
              <a:t>AD berhubungan </a:t>
            </a:r>
            <a:r>
              <a:rPr lang="id-ID"/>
              <a:t>dengan diagram Statechart. </a:t>
            </a:r>
            <a:r>
              <a:rPr lang="id-ID" smtClean="0">
                <a:solidFill>
                  <a:srgbClr val="0070C0"/>
                </a:solidFill>
              </a:rPr>
              <a:t>Diagram Statechart fokus </a:t>
            </a:r>
            <a:r>
              <a:rPr lang="id-ID">
                <a:solidFill>
                  <a:srgbClr val="0070C0"/>
                </a:solidFill>
              </a:rPr>
              <a:t>pada </a:t>
            </a:r>
            <a:r>
              <a:rPr lang="id-ID" i="1">
                <a:solidFill>
                  <a:srgbClr val="0070C0"/>
                </a:solidFill>
              </a:rPr>
              <a:t>obyek </a:t>
            </a:r>
            <a:r>
              <a:rPr lang="id-ID" i="1" smtClean="0">
                <a:solidFill>
                  <a:srgbClr val="0070C0"/>
                </a:solidFill>
              </a:rPr>
              <a:t>dalam </a:t>
            </a:r>
            <a:r>
              <a:rPr lang="id-ID" i="1">
                <a:solidFill>
                  <a:srgbClr val="0070C0"/>
                </a:solidFill>
              </a:rPr>
              <a:t>suatu proses </a:t>
            </a:r>
            <a:r>
              <a:rPr lang="id-ID">
                <a:solidFill>
                  <a:srgbClr val="0070C0"/>
                </a:solidFill>
              </a:rPr>
              <a:t>(atau </a:t>
            </a:r>
            <a:r>
              <a:rPr lang="id-ID" smtClean="0">
                <a:solidFill>
                  <a:srgbClr val="0070C0"/>
                </a:solidFill>
              </a:rPr>
              <a:t>proses menjadi </a:t>
            </a:r>
            <a:r>
              <a:rPr lang="id-ID">
                <a:solidFill>
                  <a:srgbClr val="0070C0"/>
                </a:solidFill>
              </a:rPr>
              <a:t>suatu obyek), </a:t>
            </a:r>
            <a:r>
              <a:rPr lang="id-ID" smtClean="0">
                <a:solidFill>
                  <a:srgbClr val="0070C0"/>
                </a:solidFill>
              </a:rPr>
              <a:t>sedangkan AD fokus </a:t>
            </a:r>
            <a:r>
              <a:rPr lang="id-ID">
                <a:solidFill>
                  <a:srgbClr val="0070C0"/>
                </a:solidFill>
              </a:rPr>
              <a:t>pada </a:t>
            </a:r>
            <a:r>
              <a:rPr lang="id-ID" i="1" smtClean="0">
                <a:solidFill>
                  <a:srgbClr val="0070C0"/>
                </a:solidFill>
              </a:rPr>
              <a:t>aktifitas-aktifitas yang </a:t>
            </a:r>
            <a:r>
              <a:rPr lang="id-ID" i="1">
                <a:solidFill>
                  <a:srgbClr val="0070C0"/>
                </a:solidFill>
              </a:rPr>
              <a:t>terjadi yang terkait dalam suatu proses tunggal</a:t>
            </a:r>
            <a:r>
              <a:rPr lang="id-ID">
                <a:solidFill>
                  <a:srgbClr val="0070C0"/>
                </a:solidFill>
              </a:rPr>
              <a:t>. </a:t>
            </a:r>
            <a:endParaRPr lang="id-ID" smtClean="0">
              <a:solidFill>
                <a:srgbClr val="0070C0"/>
              </a:solidFill>
            </a:endParaRPr>
          </a:p>
          <a:p>
            <a:r>
              <a:rPr lang="id-ID" smtClean="0"/>
              <a:t>Dengan kata lain</a:t>
            </a:r>
            <a:r>
              <a:rPr lang="id-ID"/>
              <a:t>, diagram ini </a:t>
            </a:r>
            <a:r>
              <a:rPr lang="id-ID" smtClean="0"/>
              <a:t>menunjukkan bagaimana </a:t>
            </a:r>
            <a:r>
              <a:rPr lang="id-ID"/>
              <a:t>aktifitas-aktifitas </a:t>
            </a:r>
            <a:r>
              <a:rPr lang="id-ID" smtClean="0"/>
              <a:t>tersebut bergantung </a:t>
            </a:r>
            <a:r>
              <a:rPr lang="id-ID"/>
              <a:t>satu sama </a:t>
            </a:r>
            <a:r>
              <a:rPr lang="id-ID" smtClean="0"/>
              <a:t>lain</a:t>
            </a:r>
          </a:p>
          <a:p>
            <a:r>
              <a:rPr lang="id-ID"/>
              <a:t>Yang perlu diperhatikan disini adalah </a:t>
            </a:r>
            <a:r>
              <a:rPr lang="id-ID">
                <a:solidFill>
                  <a:srgbClr val="FF0000"/>
                </a:solidFill>
              </a:rPr>
              <a:t>bahwa diagram aktivitas menggambarkan aktivitas sistem bukan apa yang dilakukan aktor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r>
              <a:rPr lang="en-US" dirty="0"/>
              <a:t> [</a:t>
            </a:r>
            <a:r>
              <a:rPr lang="en-US" dirty="0" err="1"/>
              <a:t>Lanjut</a:t>
            </a:r>
            <a:r>
              <a:rPr lang="en-US" dirty="0"/>
              <a:t>..]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id-ID" i="1" dirty="0" smtClean="0"/>
              <a:t>AD </a:t>
            </a:r>
            <a:r>
              <a:rPr lang="id-ID" dirty="0" smtClean="0"/>
              <a:t>merupakan </a:t>
            </a:r>
            <a:r>
              <a:rPr lang="id-ID" i="1" dirty="0"/>
              <a:t>state diagram </a:t>
            </a:r>
            <a:r>
              <a:rPr lang="id-ID" dirty="0"/>
              <a:t>khusus, </a:t>
            </a:r>
            <a:r>
              <a:rPr lang="id-ID" dirty="0" smtClean="0"/>
              <a:t>dimana </a:t>
            </a:r>
            <a:r>
              <a:rPr lang="id-ID" dirty="0"/>
              <a:t>sebagian besar </a:t>
            </a:r>
            <a:r>
              <a:rPr lang="id-ID" i="1" dirty="0"/>
              <a:t>state </a:t>
            </a:r>
            <a:r>
              <a:rPr lang="id-ID" dirty="0"/>
              <a:t>adalah </a:t>
            </a:r>
            <a:r>
              <a:rPr lang="id-ID" i="1" dirty="0"/>
              <a:t>action </a:t>
            </a:r>
            <a:r>
              <a:rPr lang="id-ID" dirty="0" smtClean="0"/>
              <a:t>dan sebagian </a:t>
            </a:r>
            <a:r>
              <a:rPr lang="id-ID" dirty="0"/>
              <a:t>besar transisi di-</a:t>
            </a:r>
            <a:r>
              <a:rPr lang="id-ID" i="1" dirty="0"/>
              <a:t>trigger </a:t>
            </a:r>
            <a:r>
              <a:rPr lang="id-ID" dirty="0"/>
              <a:t>oleh selesainya </a:t>
            </a:r>
            <a:r>
              <a:rPr lang="id-ID" i="1" dirty="0"/>
              <a:t>state </a:t>
            </a:r>
            <a:r>
              <a:rPr lang="id-ID" dirty="0"/>
              <a:t>sebelumnya (</a:t>
            </a:r>
            <a:r>
              <a:rPr lang="id-ID" i="1" dirty="0"/>
              <a:t>internal processing</a:t>
            </a:r>
            <a:r>
              <a:rPr lang="id-ID" dirty="0"/>
              <a:t>). </a:t>
            </a:r>
            <a:endParaRPr lang="id-ID" dirty="0" smtClean="0"/>
          </a:p>
          <a:p>
            <a:r>
              <a:rPr lang="id-ID" dirty="0" smtClean="0"/>
              <a:t>Oleh karena </a:t>
            </a:r>
            <a:r>
              <a:rPr lang="id-ID" dirty="0"/>
              <a:t>itu </a:t>
            </a:r>
            <a:r>
              <a:rPr lang="id-ID" i="1" dirty="0" smtClean="0"/>
              <a:t>AD </a:t>
            </a:r>
            <a:r>
              <a:rPr lang="id-ID" dirty="0" smtClean="0"/>
              <a:t>tidak </a:t>
            </a:r>
            <a:r>
              <a:rPr lang="id-ID" dirty="0"/>
              <a:t>menggambarkan behaviour internal sebuah sistem (dan </a:t>
            </a:r>
            <a:r>
              <a:rPr lang="id-ID" dirty="0" smtClean="0"/>
              <a:t>interaksi antar </a:t>
            </a:r>
            <a:r>
              <a:rPr lang="id-ID" dirty="0"/>
              <a:t>subsistem) secara eksak, tetapi lebih menggambarkan proses-proses dan jalur-jalur </a:t>
            </a:r>
            <a:r>
              <a:rPr lang="id-ID" dirty="0" smtClean="0"/>
              <a:t>aktivitas dari </a:t>
            </a:r>
            <a:r>
              <a:rPr lang="id-ID" dirty="0"/>
              <a:t>level atas secara umum.</a:t>
            </a:r>
          </a:p>
          <a:p>
            <a:r>
              <a:rPr lang="id-ID" dirty="0">
                <a:solidFill>
                  <a:srgbClr val="0070C0"/>
                </a:solidFill>
              </a:rPr>
              <a:t>Sebuah aktivitas dapat direalisasikan oleh satu </a:t>
            </a:r>
            <a:r>
              <a:rPr lang="id-ID" i="1" dirty="0">
                <a:solidFill>
                  <a:srgbClr val="0070C0"/>
                </a:solidFill>
              </a:rPr>
              <a:t>use case </a:t>
            </a:r>
            <a:r>
              <a:rPr lang="id-ID" dirty="0">
                <a:solidFill>
                  <a:srgbClr val="0070C0"/>
                </a:solidFill>
              </a:rPr>
              <a:t>atau lebih. Aktivitas menggambarkan </a:t>
            </a:r>
            <a:r>
              <a:rPr lang="id-ID" dirty="0" smtClean="0">
                <a:solidFill>
                  <a:srgbClr val="0070C0"/>
                </a:solidFill>
              </a:rPr>
              <a:t>proses yang </a:t>
            </a:r>
            <a:r>
              <a:rPr lang="id-ID" dirty="0">
                <a:solidFill>
                  <a:srgbClr val="0070C0"/>
                </a:solidFill>
              </a:rPr>
              <a:t>berjalan, sementara </a:t>
            </a:r>
            <a:r>
              <a:rPr lang="id-ID" i="1" dirty="0">
                <a:solidFill>
                  <a:srgbClr val="0070C0"/>
                </a:solidFill>
              </a:rPr>
              <a:t>use case </a:t>
            </a:r>
            <a:r>
              <a:rPr lang="id-ID" dirty="0">
                <a:solidFill>
                  <a:srgbClr val="0070C0"/>
                </a:solidFill>
              </a:rPr>
              <a:t>menggambarkan bagaimana aktor menggunakan sistem </a:t>
            </a:r>
            <a:r>
              <a:rPr lang="id-ID" dirty="0" smtClean="0">
                <a:solidFill>
                  <a:srgbClr val="0070C0"/>
                </a:solidFill>
              </a:rPr>
              <a:t>untuk melakukan </a:t>
            </a:r>
            <a:r>
              <a:rPr lang="id-ID" dirty="0">
                <a:solidFill>
                  <a:srgbClr val="0070C0"/>
                </a:solidFill>
              </a:rPr>
              <a:t>aktivitas.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87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AD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/>
              <a:t>“</a:t>
            </a:r>
            <a:r>
              <a:rPr lang="id-ID" b="1" smtClean="0">
                <a:solidFill>
                  <a:srgbClr val="0070C0"/>
                </a:solidFill>
              </a:rPr>
              <a:t>Pengambilan </a:t>
            </a:r>
            <a:r>
              <a:rPr lang="id-ID" b="1">
                <a:solidFill>
                  <a:srgbClr val="0070C0"/>
                </a:solidFill>
              </a:rPr>
              <a:t>uang dari bank melalui </a:t>
            </a:r>
            <a:r>
              <a:rPr lang="id-ID" b="1" smtClean="0">
                <a:solidFill>
                  <a:srgbClr val="0070C0"/>
                </a:solidFill>
              </a:rPr>
              <a:t>ATM</a:t>
            </a:r>
            <a:r>
              <a:rPr lang="id-ID" smtClean="0"/>
              <a:t>”</a:t>
            </a:r>
            <a:endParaRPr lang="id-ID"/>
          </a:p>
          <a:p>
            <a:r>
              <a:rPr lang="id-ID"/>
              <a:t>Ada tiga aktifitas kelas (orang, dan lainnya) yang terkait, yaitu </a:t>
            </a:r>
            <a:r>
              <a:rPr lang="id-ID" smtClean="0"/>
              <a:t>: </a:t>
            </a:r>
            <a:r>
              <a:rPr lang="en-US" smtClean="0"/>
              <a:t>Customer</a:t>
            </a:r>
            <a:r>
              <a:rPr lang="en-US"/>
              <a:t>, ATM, and Bank. </a:t>
            </a:r>
            <a:endParaRPr lang="id-ID" smtClean="0"/>
          </a:p>
          <a:p>
            <a:r>
              <a:rPr lang="en-US" smtClean="0"/>
              <a:t>Proses </a:t>
            </a:r>
            <a:r>
              <a:rPr lang="en-US"/>
              <a:t>berawal dari lingkaran start </a:t>
            </a:r>
            <a:r>
              <a:rPr lang="en-US" smtClean="0"/>
              <a:t>hitam</a:t>
            </a:r>
            <a:r>
              <a:rPr lang="id-ID" smtClean="0"/>
              <a:t> pada </a:t>
            </a:r>
            <a:r>
              <a:rPr lang="id-ID"/>
              <a:t>bagian atas dan berakhir di pusat lingkaran stop hitam/putih </a:t>
            </a:r>
            <a:r>
              <a:rPr lang="id-ID" smtClean="0"/>
              <a:t>pada bagian </a:t>
            </a:r>
            <a:r>
              <a:rPr lang="id-ID"/>
              <a:t>bawah. Aktivitas digambarkan dalam bentuk kotak persegi.</a:t>
            </a:r>
          </a:p>
          <a:p>
            <a:r>
              <a:rPr lang="sv-SE"/>
              <a:t>Lihat gambar </a:t>
            </a:r>
            <a:r>
              <a:rPr lang="sv-SE" smtClean="0"/>
              <a:t>agar </a:t>
            </a:r>
            <a:r>
              <a:rPr lang="sv-SE"/>
              <a:t>lebih jelas :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4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4008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1323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CONTOH</a:t>
            </a:r>
          </a:p>
          <a:p>
            <a:r>
              <a:rPr lang="en-US" b="1">
                <a:latin typeface="Tahoma" pitchFamily="34" charset="0"/>
              </a:rPr>
              <a:t>ACTIVITY</a:t>
            </a:r>
          </a:p>
          <a:p>
            <a:r>
              <a:rPr lang="en-US" b="1">
                <a:latin typeface="Tahoma" pitchFamily="34" charset="0"/>
              </a:rPr>
              <a:t>DIAGRAM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2438400"/>
            <a:ext cx="1524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t"/>
            <a:r>
              <a:rPr lang="en-US" altLang="ja-JP" b="1">
                <a:latin typeface="Tahoma" pitchFamily="34" charset="0"/>
                <a:ea typeface="MS PGothic" pitchFamily="34" charset="-128"/>
              </a:rPr>
              <a:t>Penarikan Uang dari Account Bank Melalui ATM</a:t>
            </a:r>
          </a:p>
        </p:txBody>
      </p:sp>
    </p:spTree>
    <p:extLst>
      <p:ext uri="{BB962C8B-B14F-4D97-AF65-F5344CB8AC3E}">
        <p14:creationId xmlns:p14="http://schemas.microsoft.com/office/powerpoint/2010/main" val="221270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Simbol Activity Diagram</a:t>
            </a:r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41819"/>
              </p:ext>
            </p:extLst>
          </p:nvPr>
        </p:nvGraphicFramePr>
        <p:xfrm>
          <a:off x="1475656" y="1628800"/>
          <a:ext cx="5867400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640632" imgH="5751205" progId="Word.Document.8">
                  <p:embed/>
                </p:oleObj>
              </mc:Choice>
              <mc:Fallback>
                <p:oleObj name="Document" r:id="rId4" imgW="5640632" imgH="57512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28800"/>
                        <a:ext cx="5867400" cy="506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836</Words>
  <Application>Microsoft Office PowerPoint</Application>
  <PresentationFormat>On-screen Show (4:3)</PresentationFormat>
  <Paragraphs>84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Document</vt:lpstr>
      <vt:lpstr>Visio</vt:lpstr>
      <vt:lpstr>Diagram Aktivitas</vt:lpstr>
      <vt:lpstr>Pengantar</vt:lpstr>
      <vt:lpstr>PowerPoint Presentation</vt:lpstr>
      <vt:lpstr>Pendahuluan</vt:lpstr>
      <vt:lpstr>Pendahuluan [Lanjut..]</vt:lpstr>
      <vt:lpstr>Pendahuluan [Lanjut..]</vt:lpstr>
      <vt:lpstr>Contoh AD</vt:lpstr>
      <vt:lpstr>PowerPoint Presentation</vt:lpstr>
      <vt:lpstr>Simbol Activity Diagram</vt:lpstr>
      <vt:lpstr>Activity</vt:lpstr>
      <vt:lpstr>Start State</vt:lpstr>
      <vt:lpstr>End State</vt:lpstr>
      <vt:lpstr>State Transitions</vt:lpstr>
      <vt:lpstr>Decisions</vt:lpstr>
      <vt:lpstr>Swimlanes</vt:lpstr>
      <vt:lpstr>Fork dan Join</vt:lpstr>
      <vt:lpstr>Fork dan Join</vt:lpstr>
      <vt:lpstr>Tanpa Percabangan</vt:lpstr>
      <vt:lpstr>Dengan Percabangan</vt:lpstr>
      <vt:lpstr>PowerPoint Presentation</vt:lpstr>
      <vt:lpstr>Contoh Activity Diagram</vt:lpstr>
      <vt:lpstr>Contoh Diagram Aktivitas  Sistem Order</vt:lpstr>
      <vt:lpstr>Diagram aktivitas sistem order dengan Swimlane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Aktivitas</dc:title>
  <dc:creator>lenovo</dc:creator>
  <cp:lastModifiedBy>lenovo</cp:lastModifiedBy>
  <cp:revision>6</cp:revision>
  <dcterms:created xsi:type="dcterms:W3CDTF">2014-04-10T02:26:57Z</dcterms:created>
  <dcterms:modified xsi:type="dcterms:W3CDTF">2014-04-23T01:17:34Z</dcterms:modified>
</cp:coreProperties>
</file>