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AF849-D3BE-4B2E-B781-85664D60C56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3DD0E-18DC-485E-80A7-DD5B75A3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3AE4-DA2F-4BB9-AD10-A6CE61F833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6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77CC-90AA-400A-9F74-089AE78BDF4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A5FB-EBFA-41DF-9562-7E90893E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Message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2000" dirty="0" smtClean="0"/>
              <a:t>Messages antara boxes yang berupa actor manusia, maka message diberikan dengan label yang menggambarkan komunikasi (user interfaces)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2000" dirty="0" smtClean="0"/>
              <a:t>Message digambarkan dengan arah dari kiri ke kanan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/>
              <a:t>Label </a:t>
            </a:r>
            <a:r>
              <a:rPr lang="en-US" sz="2000" dirty="0" err="1" smtClean="0"/>
              <a:t>pada</a:t>
            </a:r>
            <a:r>
              <a:rPr lang="en-US" sz="2000" dirty="0" smtClean="0"/>
              <a:t> message rata </a:t>
            </a:r>
            <a:r>
              <a:rPr lang="en-US" sz="2000" dirty="0" err="1" smtClean="0"/>
              <a:t>kearah</a:t>
            </a:r>
            <a:r>
              <a:rPr lang="en-US" sz="2000" dirty="0" smtClean="0"/>
              <a:t> </a:t>
            </a:r>
            <a:r>
              <a:rPr lang="en-US" sz="2000" dirty="0" err="1" smtClean="0"/>
              <a:t>panah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diagram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endParaRPr lang="en-US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048000"/>
            <a:ext cx="4267200" cy="3320778"/>
          </a:xfrm>
          <a:prstGeom prst="rect">
            <a:avLst/>
          </a:prstGeom>
          <a:noFill/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3124200" y="4419600"/>
            <a:ext cx="2971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6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Return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berpanah</a:t>
            </a:r>
            <a:r>
              <a:rPr lang="en-US" sz="2400" dirty="0" smtClean="0"/>
              <a:t> </a:t>
            </a:r>
            <a:r>
              <a:rPr lang="en-US" sz="2400" dirty="0" err="1" smtClean="0"/>
              <a:t>terputus</a:t>
            </a:r>
            <a:r>
              <a:rPr lang="en-US" sz="2400" dirty="0" smtClean="0"/>
              <a:t>, yang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message</a:t>
            </a:r>
          </a:p>
          <a:p>
            <a:r>
              <a:rPr lang="en-US" sz="2400" dirty="0" smtClean="0"/>
              <a:t>Return value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endParaRPr lang="en-US" sz="2400" dirty="0" smtClean="0"/>
          </a:p>
          <a:p>
            <a:r>
              <a:rPr lang="en-US" sz="2400" dirty="0" smtClean="0"/>
              <a:t>Messages </a:t>
            </a:r>
            <a:r>
              <a:rPr lang="en-US" sz="2400" dirty="0" err="1" smtClean="0"/>
              <a:t>dan</a:t>
            </a:r>
            <a:r>
              <a:rPr lang="en-US" sz="2400" dirty="0" smtClean="0"/>
              <a:t> return Value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digabungkan</a:t>
            </a:r>
            <a:endParaRPr lang="en-US" sz="240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505200"/>
            <a:ext cx="4267200" cy="2863578"/>
          </a:xfrm>
          <a:prstGeom prst="rect">
            <a:avLst/>
          </a:prstGeom>
          <a:noFill/>
        </p:spPr>
      </p:pic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3124200" y="5257800"/>
            <a:ext cx="2971800" cy="6858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9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Control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/method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perantara</a:t>
            </a:r>
            <a:r>
              <a:rPr lang="en-US" sz="2000" dirty="0" smtClean="0"/>
              <a:t> message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endParaRPr 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819400"/>
            <a:ext cx="614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35"/>
          <p:cNvSpPr>
            <a:spLocks noChangeArrowheads="1"/>
          </p:cNvSpPr>
          <p:nvPr/>
        </p:nvSpPr>
        <p:spPr bwMode="auto">
          <a:xfrm>
            <a:off x="5257800" y="30480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9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Database</a:t>
            </a:r>
            <a:r>
              <a:rPr lang="fr-CA" dirty="0" smtClean="0"/>
              <a:t> (</a:t>
            </a:r>
            <a:r>
              <a:rPr lang="fr-CA" dirty="0" err="1" smtClean="0"/>
              <a:t>Tempat</a:t>
            </a:r>
            <a:r>
              <a:rPr lang="fr-CA" dirty="0" smtClean="0"/>
              <a:t> </a:t>
            </a:r>
            <a:r>
              <a:rPr lang="fr-CA" dirty="0" err="1" smtClean="0"/>
              <a:t>Penyimpanan</a:t>
            </a:r>
            <a:r>
              <a:rPr lang="fr-CA" dirty="0" smtClean="0"/>
              <a:t>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database /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799" y="2514600"/>
            <a:ext cx="65565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6858000" y="28194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1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pPr algn="l"/>
            <a:r>
              <a:rPr lang="fr-CA" sz="4000" dirty="0" smtClean="0"/>
              <a:t>Interaction </a:t>
            </a:r>
            <a:r>
              <a:rPr lang="fr-CA" sz="4000" dirty="0" err="1" smtClean="0"/>
              <a:t>Operator</a:t>
            </a:r>
            <a:endParaRPr lang="fr-CA" sz="4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dirty="0" err="1" smtClean="0"/>
              <a:t>Sebuah</a:t>
            </a:r>
            <a:r>
              <a:rPr lang="en-US" dirty="0" smtClean="0"/>
              <a:t> 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pengelompokkan</a:t>
            </a:r>
            <a:endParaRPr lang="en-US" dirty="0"/>
          </a:p>
          <a:p>
            <a:pPr lvl="0" rtl="0"/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(Fragment)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interaction operator,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endParaRPr lang="en-US" dirty="0"/>
          </a:p>
          <a:p>
            <a:pPr lvl="0" rtl="0"/>
            <a:r>
              <a:rPr lang="en-US" b="1" dirty="0" smtClean="0"/>
              <a:t>alt,</a:t>
            </a:r>
            <a:r>
              <a:rPr lang="en-US" dirty="0" smtClean="0"/>
              <a:t> alternatives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/>
          </a:p>
          <a:p>
            <a:pPr lvl="0" rtl="0"/>
            <a:r>
              <a:rPr lang="en-US" b="1" dirty="0" smtClean="0"/>
              <a:t>opt</a:t>
            </a:r>
            <a:r>
              <a:rPr lang="en-US" dirty="0" smtClean="0"/>
              <a:t>, option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/>
          </a:p>
          <a:p>
            <a:pPr lvl="0" rtl="0"/>
            <a:r>
              <a:rPr lang="en-US" b="1" dirty="0" smtClean="0"/>
              <a:t>loop</a:t>
            </a:r>
            <a:r>
              <a:rPr lang="en-US" dirty="0" smtClean="0"/>
              <a:t>,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  <a:p>
            <a:pPr lvl="1" rt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3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Interaction Operator</a:t>
            </a:r>
            <a:endParaRPr lang="fr-CA" dirty="0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600200"/>
            <a:ext cx="3657600" cy="434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36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Looping </a:t>
            </a:r>
            <a:r>
              <a:rPr lang="fr-CA" dirty="0" err="1" smtClean="0"/>
              <a:t>Logic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Didalam</a:t>
            </a:r>
            <a:r>
              <a:rPr lang="en-US" sz="2000" dirty="0" smtClean="0"/>
              <a:t> Sequence </a:t>
            </a:r>
            <a:r>
              <a:rPr lang="en-US" sz="2000" dirty="0" err="1" smtClean="0"/>
              <a:t>dimungkinkan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Simbol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Fragments</a:t>
            </a:r>
            <a:endParaRPr lang="en-US" sz="2000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048000"/>
            <a:ext cx="45339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362200" y="3352800"/>
            <a:ext cx="4419600" cy="2209800"/>
          </a:xfrm>
          <a:prstGeom prst="rect">
            <a:avLst/>
          </a:prstGeom>
          <a:noFill/>
          <a:ln w="889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4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Looping </a:t>
            </a:r>
            <a:r>
              <a:rPr lang="fr-CA" dirty="0" err="1" smtClean="0"/>
              <a:t>Logic</a:t>
            </a:r>
            <a:endParaRPr lang="fr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6" descr="sequenceDiagramTranscrip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00200" y="2057400"/>
            <a:ext cx="6934200" cy="4181828"/>
          </a:xfrm>
          <a:prstGeom prst="rect">
            <a:avLst/>
          </a:prstGeom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3048000" y="3581400"/>
            <a:ext cx="5562600" cy="16002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5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Roni Yunis, </a:t>
            </a:r>
            <a:r>
              <a:rPr lang="fr-CA" dirty="0" err="1" smtClean="0"/>
              <a:t>S.Kom</a:t>
            </a:r>
            <a:r>
              <a:rPr lang="fr-CA" dirty="0" smtClean="0"/>
              <a:t>., M.T.</a:t>
            </a:r>
            <a:endParaRPr lang="fr-C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990600" y="1600042"/>
          <a:ext cx="7238999" cy="4937549"/>
        </p:xfrm>
        <a:graphic>
          <a:graphicData uri="http://schemas.openxmlformats.org/drawingml/2006/table">
            <a:tbl>
              <a:tblPr/>
              <a:tblGrid>
                <a:gridCol w="1373501"/>
                <a:gridCol w="3166210"/>
                <a:gridCol w="2699288"/>
              </a:tblGrid>
              <a:tr h="5028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 case name: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Actor: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Subbag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Inventaris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Basic flow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Actor Action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 Action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1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masuk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dalam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aplikasi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</a:t>
                      </a: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melakukan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</a:t>
                      </a:r>
                      <a:r>
                        <a:rPr lang="fr-FR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dapat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melihat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sukses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yang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ditampilkan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pada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</a:t>
                      </a: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Sistem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memproses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request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untuk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melakukan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4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Sistem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memproses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5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Return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sukses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lalu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diteruskan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Step 6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menampilkan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sukses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Alternative flow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 </a:t>
                      </a: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dapat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melihat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error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yang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ditampilkan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pada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fr-FR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fr-FR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 5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Return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bahwa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Alt 6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Interface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menampilkan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i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error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15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pic>
        <p:nvPicPr>
          <p:cNvPr id="83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76962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9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latin typeface="Arial" charset="0"/>
                <a:cs typeface="Arial" charset="0"/>
              </a:rPr>
              <a:t>Sequence diagram </a:t>
            </a:r>
            <a:r>
              <a:rPr lang="en-US" sz="2000" dirty="0" err="1">
                <a:latin typeface="Arial" charset="0"/>
                <a:cs typeface="Arial" charset="0"/>
              </a:rPr>
              <a:t>menggambarkan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interaksi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antar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objek</a:t>
            </a:r>
            <a:r>
              <a:rPr lang="en-US" sz="2000" dirty="0">
                <a:latin typeface="Arial" charset="0"/>
                <a:cs typeface="Arial" charset="0"/>
              </a:rPr>
              <a:t> di </a:t>
            </a:r>
            <a:r>
              <a:rPr lang="en-US" sz="2000" dirty="0" err="1">
                <a:latin typeface="Arial" charset="0"/>
                <a:cs typeface="Arial" charset="0"/>
              </a:rPr>
              <a:t>dalam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di </a:t>
            </a:r>
            <a:r>
              <a:rPr lang="en-US" sz="2000" dirty="0" err="1">
                <a:latin typeface="Arial" charset="0"/>
                <a:cs typeface="Arial" charset="0"/>
              </a:rPr>
              <a:t>sekitar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sistem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latin typeface="Arial" charset="0"/>
                <a:cs typeface="Arial" charset="0"/>
              </a:rPr>
              <a:t>termasuk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pengguna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smtClean="0">
                <a:latin typeface="Arial" charset="0"/>
                <a:cs typeface="Arial" charset="0"/>
              </a:rPr>
              <a:t>display</a:t>
            </a:r>
            <a:r>
              <a:rPr lang="id-ID" sz="2000" dirty="0" smtClean="0">
                <a:latin typeface="Arial" charset="0"/>
                <a:cs typeface="Arial" charset="0"/>
              </a:rPr>
              <a:t>/form</a:t>
            </a:r>
            <a:r>
              <a:rPr lang="en-US" sz="2000" dirty="0" smtClean="0">
                <a:latin typeface="Arial" charset="0"/>
                <a:cs typeface="Arial" charset="0"/>
              </a:rPr>
              <a:t>) </a:t>
            </a:r>
            <a:r>
              <a:rPr lang="en-US" sz="2000" dirty="0" err="1">
                <a:latin typeface="Arial" charset="0"/>
                <a:cs typeface="Arial" charset="0"/>
              </a:rPr>
              <a:t>berupa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message </a:t>
            </a:r>
            <a:r>
              <a:rPr lang="en-US" sz="2000" dirty="0">
                <a:latin typeface="Arial" charset="0"/>
                <a:cs typeface="Arial" charset="0"/>
              </a:rPr>
              <a:t>yang </a:t>
            </a:r>
            <a:r>
              <a:rPr lang="en-US" sz="2000" dirty="0" err="1">
                <a:latin typeface="Arial" charset="0"/>
                <a:cs typeface="Arial" charset="0"/>
              </a:rPr>
              <a:t>digambarkan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terhadap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waktu</a:t>
            </a:r>
            <a:r>
              <a:rPr lang="en-US" sz="2000" dirty="0">
                <a:latin typeface="Arial" charset="0"/>
                <a:cs typeface="Arial" charset="0"/>
              </a:rPr>
              <a:t>. </a:t>
            </a:r>
            <a:endParaRPr lang="id-ID" sz="2000" dirty="0" smtClean="0">
              <a:latin typeface="Arial" charset="0"/>
              <a:cs typeface="Arial" charset="0"/>
            </a:endParaRPr>
          </a:p>
          <a:p>
            <a:r>
              <a:rPr lang="en-US" sz="2000" i="1" dirty="0" smtClean="0">
                <a:latin typeface="Arial" charset="0"/>
                <a:cs typeface="Arial" charset="0"/>
              </a:rPr>
              <a:t>Sequence </a:t>
            </a:r>
            <a:r>
              <a:rPr lang="en-US" sz="2000" i="1" dirty="0">
                <a:latin typeface="Arial" charset="0"/>
                <a:cs typeface="Arial" charset="0"/>
              </a:rPr>
              <a:t>diagram </a:t>
            </a:r>
            <a:r>
              <a:rPr lang="en-US" sz="2000" dirty="0" err="1">
                <a:latin typeface="Arial" charset="0"/>
                <a:cs typeface="Arial" charset="0"/>
              </a:rPr>
              <a:t>terdiri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ata</a:t>
            </a:r>
            <a:r>
              <a:rPr lang="id-ID" sz="2000" dirty="0" smtClean="0">
                <a:latin typeface="Arial" charset="0"/>
                <a:cs typeface="Arial" charset="0"/>
              </a:rPr>
              <a:t>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dimensi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vertikal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latin typeface="Arial" charset="0"/>
                <a:cs typeface="Arial" charset="0"/>
              </a:rPr>
              <a:t>waktu</a:t>
            </a:r>
            <a:r>
              <a:rPr lang="en-US" sz="2000" dirty="0">
                <a:latin typeface="Arial" charset="0"/>
                <a:cs typeface="Arial" charset="0"/>
              </a:rPr>
              <a:t>)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dimensi</a:t>
            </a:r>
            <a:r>
              <a:rPr lang="en-US" sz="2000" dirty="0">
                <a:latin typeface="Arial" charset="0"/>
                <a:cs typeface="Arial" charset="0"/>
              </a:rPr>
              <a:t> horizontal (</a:t>
            </a:r>
            <a:r>
              <a:rPr lang="en-US" sz="2000" dirty="0" err="1">
                <a:latin typeface="Arial" charset="0"/>
                <a:cs typeface="Arial" charset="0"/>
              </a:rPr>
              <a:t>objek-objek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terkait</a:t>
            </a:r>
            <a:r>
              <a:rPr lang="en-US" sz="2000" dirty="0" smtClean="0">
                <a:latin typeface="Arial" charset="0"/>
                <a:cs typeface="Arial" charset="0"/>
              </a:rPr>
              <a:t>).</a:t>
            </a:r>
            <a:endParaRPr lang="id-ID" sz="2000" dirty="0" smtClean="0">
              <a:latin typeface="Arial" charset="0"/>
              <a:cs typeface="Arial" charset="0"/>
            </a:endParaRPr>
          </a:p>
          <a:p>
            <a:pPr algn="just"/>
            <a:r>
              <a:rPr lang="en-US" sz="2000" i="1" dirty="0">
                <a:latin typeface="Arial" charset="0"/>
                <a:cs typeface="Arial" charset="0"/>
              </a:rPr>
              <a:t>Sequence diagram </a:t>
            </a:r>
            <a:r>
              <a:rPr lang="en-US" sz="2000" dirty="0" err="1">
                <a:latin typeface="Arial" charset="0"/>
                <a:cs typeface="Arial" charset="0"/>
              </a:rPr>
              <a:t>biasa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digunakan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untuk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menggambarkan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skenario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atau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rangkaian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langkah-langkah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dilakukan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sebagai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respons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dari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sebuah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event </a:t>
            </a:r>
            <a:r>
              <a:rPr lang="en-US" sz="2000" dirty="0" err="1">
                <a:latin typeface="Arial" charset="0"/>
                <a:cs typeface="Arial" charset="0"/>
              </a:rPr>
              <a:t>untuk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menghasilkan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output </a:t>
            </a:r>
            <a:r>
              <a:rPr lang="en-US" sz="2000" dirty="0" err="1">
                <a:latin typeface="Arial" charset="0"/>
                <a:cs typeface="Arial" charset="0"/>
              </a:rPr>
              <a:t>tertentu</a:t>
            </a:r>
            <a:r>
              <a:rPr lang="en-US" sz="2000" dirty="0">
                <a:latin typeface="Arial" charset="0"/>
                <a:cs typeface="Arial" charset="0"/>
              </a:rPr>
              <a:t>. </a:t>
            </a:r>
            <a:r>
              <a:rPr lang="en-US" sz="2000" dirty="0" err="1">
                <a:latin typeface="Arial" charset="0"/>
                <a:cs typeface="Arial" charset="0"/>
              </a:rPr>
              <a:t>Diawali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dari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yang men-</a:t>
            </a:r>
            <a:r>
              <a:rPr lang="en-US" sz="2000" i="1" dirty="0">
                <a:latin typeface="Arial" charset="0"/>
                <a:cs typeface="Arial" charset="0"/>
              </a:rPr>
              <a:t>trigger </a:t>
            </a:r>
            <a:r>
              <a:rPr lang="en-US" sz="2000" dirty="0" err="1">
                <a:latin typeface="Arial" charset="0"/>
                <a:cs typeface="Arial" charset="0"/>
              </a:rPr>
              <a:t>aktivitas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tersebut</a:t>
            </a:r>
            <a:r>
              <a:rPr lang="en-US" sz="2000" dirty="0">
                <a:latin typeface="Arial" charset="0"/>
                <a:cs typeface="Arial" charset="0"/>
              </a:rPr>
              <a:t>, proses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perubahan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saja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terjadi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secara</a:t>
            </a:r>
            <a:r>
              <a:rPr lang="en-US" sz="2000" dirty="0">
                <a:latin typeface="Arial" charset="0"/>
                <a:cs typeface="Arial" charset="0"/>
              </a:rPr>
              <a:t> internal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output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dihasilkan</a:t>
            </a:r>
            <a:r>
              <a:rPr lang="en-US" sz="2000" dirty="0">
                <a:latin typeface="Arial" charset="0"/>
                <a:cs typeface="Arial" charset="0"/>
              </a:rPr>
              <a:t>.</a:t>
            </a:r>
          </a:p>
          <a:p>
            <a:pPr algn="just"/>
            <a:r>
              <a:rPr lang="en-US" sz="2000" dirty="0">
                <a:latin typeface="Arial" charset="0"/>
                <a:cs typeface="Arial" charset="0"/>
              </a:rPr>
              <a:t>Diagram </a:t>
            </a:r>
            <a:r>
              <a:rPr lang="en-US" sz="2000" dirty="0" err="1">
                <a:latin typeface="Arial" charset="0"/>
                <a:cs typeface="Arial" charset="0"/>
              </a:rPr>
              <a:t>ini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secara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khusus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berasosiasi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dengan</a:t>
            </a:r>
            <a:r>
              <a:rPr lang="en-US" sz="2000" dirty="0">
                <a:latin typeface="Arial" charset="0"/>
                <a:cs typeface="Arial" charset="0"/>
              </a:rPr>
              <a:t> use case </a:t>
            </a:r>
            <a:r>
              <a:rPr lang="en-US" sz="2000" dirty="0" smtClean="0">
                <a:latin typeface="Arial" charset="0"/>
                <a:cs typeface="Arial" charset="0"/>
              </a:rPr>
              <a:t>diagram</a:t>
            </a:r>
            <a:r>
              <a:rPr lang="id-ID" sz="2000" dirty="0" smtClean="0">
                <a:latin typeface="Arial" charset="0"/>
                <a:cs typeface="Arial" charset="0"/>
              </a:rPr>
              <a:t> dan m</a:t>
            </a:r>
            <a:r>
              <a:rPr lang="en-US" sz="2000" dirty="0" err="1" smtClean="0">
                <a:latin typeface="Arial" charset="0"/>
                <a:cs typeface="Arial" charset="0"/>
              </a:rPr>
              <a:t>emperlihatkan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tahap</a:t>
            </a:r>
            <a:r>
              <a:rPr lang="en-US" sz="2000" dirty="0">
                <a:latin typeface="Arial" charset="0"/>
                <a:cs typeface="Arial" charset="0"/>
              </a:rPr>
              <a:t> demi </a:t>
            </a:r>
            <a:r>
              <a:rPr lang="en-US" sz="2000" dirty="0" err="1">
                <a:latin typeface="Arial" charset="0"/>
                <a:cs typeface="Arial" charset="0"/>
              </a:rPr>
              <a:t>tahap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apa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seharusnya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terjadi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untuk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menghasilkan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sesuatu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di</a:t>
            </a:r>
            <a:r>
              <a:rPr lang="id-ID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dalam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use case </a:t>
            </a: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092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600200"/>
            <a:ext cx="6096000" cy="496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7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Contoh</a:t>
            </a:r>
            <a:r>
              <a:rPr lang="fr-CA" dirty="0" smtClean="0"/>
              <a:t> </a:t>
            </a:r>
            <a:r>
              <a:rPr lang="fr-CA" dirty="0" err="1" smtClean="0"/>
              <a:t>Sequence</a:t>
            </a:r>
            <a:r>
              <a:rPr lang="fr-CA" dirty="0" smtClean="0"/>
              <a:t> dari Use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48353"/>
              </p:ext>
            </p:extLst>
          </p:nvPr>
        </p:nvGraphicFramePr>
        <p:xfrm>
          <a:off x="914400" y="1241298"/>
          <a:ext cx="7239000" cy="561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5" imgW="4809524" imgH="4629796" progId="PBrush">
                  <p:embed/>
                </p:oleObj>
              </mc:Choice>
              <mc:Fallback>
                <p:oleObj name="Bitmap Image" r:id="rId5" imgW="4809524" imgH="462979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1298"/>
                        <a:ext cx="7239000" cy="56167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15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75972"/>
              </p:ext>
            </p:extLst>
          </p:nvPr>
        </p:nvGraphicFramePr>
        <p:xfrm>
          <a:off x="342900" y="457200"/>
          <a:ext cx="8458200" cy="730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5" imgW="4858428" imgH="4191585" progId="PBrush">
                  <p:embed/>
                </p:oleObj>
              </mc:Choice>
              <mc:Fallback>
                <p:oleObj name="Bitmap Image" r:id="rId5" imgW="4858428" imgH="419158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57200"/>
                        <a:ext cx="8458200" cy="73099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747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mtClean="0"/>
              <a:t>Digunakan </a:t>
            </a:r>
            <a:r>
              <a:rPr lang="id-ID"/>
              <a:t>untuk memperlihatkan interaksi antar obyek dalam perintah yang berurut.</a:t>
            </a:r>
          </a:p>
          <a:p>
            <a:r>
              <a:rPr lang="id-ID"/>
              <a:t>Tujuan utama adalah mendefinisikan urutan kejadian yang dapat menghasilkan output yang </a:t>
            </a:r>
            <a:r>
              <a:rPr lang="id-ID" smtClean="0"/>
              <a:t>diinginkan</a:t>
            </a:r>
          </a:p>
          <a:p>
            <a:pPr>
              <a:defRPr/>
            </a:pPr>
            <a:r>
              <a:rPr lang="id-ID"/>
              <a:t>Mirip dengan activity </a:t>
            </a:r>
            <a:r>
              <a:rPr lang="id-ID" smtClean="0"/>
              <a:t>diagram</a:t>
            </a:r>
          </a:p>
          <a:p>
            <a:pPr lvl="1">
              <a:defRPr/>
            </a:pPr>
            <a:r>
              <a:rPr lang="id-ID" smtClean="0"/>
              <a:t>Menggambarkan </a:t>
            </a:r>
            <a:r>
              <a:rPr lang="id-ID"/>
              <a:t>alur kejadian sebuah </a:t>
            </a:r>
            <a:r>
              <a:rPr lang="id-ID" smtClean="0"/>
              <a:t>aktivitas</a:t>
            </a:r>
          </a:p>
          <a:p>
            <a:pPr lvl="1">
              <a:defRPr/>
            </a:pPr>
            <a:r>
              <a:rPr lang="id-ID" smtClean="0"/>
              <a:t>Lebih </a:t>
            </a:r>
            <a:r>
              <a:rPr lang="id-ID"/>
              <a:t>detail dalam menggambarkan aliran data, termasuk data atau behaviour yang dikirimkan atau </a:t>
            </a:r>
            <a:r>
              <a:rPr lang="id-ID" smtClean="0"/>
              <a:t>diterima</a:t>
            </a:r>
          </a:p>
          <a:p>
            <a:pPr lvl="1">
              <a:defRPr/>
            </a:pPr>
            <a:r>
              <a:rPr lang="sv-SE" smtClean="0"/>
              <a:t>Namun </a:t>
            </a:r>
            <a:r>
              <a:rPr lang="sv-SE"/>
              <a:t>kurang mampu menjelaskan detail dari</a:t>
            </a:r>
            <a:r>
              <a:rPr lang="id-ID"/>
              <a:t> sebuah algoritma (loop, branching)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6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Sequence</a:t>
            </a:r>
            <a:r>
              <a:rPr lang="fr-CA" dirty="0" smtClean="0"/>
              <a:t>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rtl="0"/>
            <a:r>
              <a:rPr lang="en-US" dirty="0" err="1" smtClean="0"/>
              <a:t>Interaksi</a:t>
            </a:r>
            <a:r>
              <a:rPr lang="en-US" dirty="0" smtClean="0"/>
              <a:t> object yang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endParaRPr lang="en-US" dirty="0"/>
          </a:p>
          <a:p>
            <a:pPr lvl="0" rtl="0"/>
            <a:r>
              <a:rPr lang="en-US" dirty="0" smtClean="0"/>
              <a:t>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use case diagram</a:t>
            </a:r>
            <a:endParaRPr lang="en-US" dirty="0"/>
          </a:p>
          <a:p>
            <a:pPr lvl="0" rtl="0"/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use case</a:t>
            </a:r>
            <a:endParaRPr lang="en-US" dirty="0"/>
          </a:p>
          <a:p>
            <a:pPr lvl="0" rtl="0"/>
            <a:r>
              <a:rPr lang="en-US" dirty="0" smtClean="0"/>
              <a:t>Sequence diagram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class diagram.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endParaRPr lang="en-US" dirty="0"/>
          </a:p>
          <a:p>
            <a:pPr lvl="0" rtl="0"/>
            <a:r>
              <a:rPr lang="en-US" dirty="0" smtClean="0"/>
              <a:t>Sequence diagram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visual</a:t>
            </a:r>
          </a:p>
          <a:p>
            <a:r>
              <a:rPr lang="id-ID" dirty="0"/>
              <a:t>Sequence Diagram menggambarkan urutan interaksi antar objek ketika satu Use Case dieksekusi/dilakukan, sehingga Sequence Diagram (sebaiknya) sebanyak Use Case nya.</a:t>
            </a:r>
          </a:p>
          <a:p>
            <a:pPr lvl="0" rtl="0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Sequence</a:t>
            </a:r>
            <a:r>
              <a:rPr lang="fr-CA" dirty="0" smtClean="0"/>
              <a:t>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rtl="0"/>
            <a:r>
              <a:rPr lang="de-DE" dirty="0" smtClean="0"/>
              <a:t>Biasanya digunakan untuk tujuan analisa dan desain</a:t>
            </a:r>
            <a:endParaRPr lang="en-US" dirty="0"/>
          </a:p>
          <a:p>
            <a:pPr lvl="0" rtl="0"/>
            <a:r>
              <a:rPr lang="de-DE" dirty="0" smtClean="0"/>
              <a:t>Mefokuskan pada identifikasi method didalam sebuah system</a:t>
            </a:r>
            <a:endParaRPr lang="en-US" dirty="0"/>
          </a:p>
          <a:p>
            <a:pPr lvl="0" rtl="0"/>
            <a:r>
              <a:rPr lang="en-US" dirty="0" smtClean="0"/>
              <a:t>Sequence diagram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:</a:t>
            </a:r>
            <a:endParaRPr lang="en-US" dirty="0"/>
          </a:p>
          <a:p>
            <a:pPr lvl="1" rtl="0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system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/</a:t>
            </a:r>
            <a:r>
              <a:rPr lang="en-US" dirty="0" err="1" smtClean="0"/>
              <a:t>beberapa</a:t>
            </a:r>
            <a:r>
              <a:rPr lang="en-US" dirty="0" smtClean="0"/>
              <a:t> use case </a:t>
            </a:r>
            <a:r>
              <a:rPr lang="en-US" dirty="0" err="1" smtClean="0"/>
              <a:t>pada</a:t>
            </a:r>
            <a:r>
              <a:rPr lang="en-US" dirty="0" smtClean="0"/>
              <a:t> use case diagram,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actor </a:t>
            </a:r>
            <a:r>
              <a:rPr lang="en-US" dirty="0" err="1" smtClean="0"/>
              <a:t>dan</a:t>
            </a:r>
            <a:r>
              <a:rPr lang="en-US" dirty="0" smtClean="0"/>
              <a:t> use case</a:t>
            </a:r>
            <a:endParaRPr lang="en-US" dirty="0"/>
          </a:p>
          <a:p>
            <a:pPr lvl="1" rtl="0"/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method (operation, function </a:t>
            </a:r>
            <a:r>
              <a:rPr lang="en-US" dirty="0" err="1" smtClean="0"/>
              <a:t>atau</a:t>
            </a:r>
            <a:r>
              <a:rPr lang="en-US" dirty="0" smtClean="0"/>
              <a:t> procedure)</a:t>
            </a:r>
            <a:endParaRPr lang="en-US" dirty="0"/>
          </a:p>
          <a:p>
            <a:pPr lvl="1" rtl="0"/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services ( high level method)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9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615112" cy="1143000"/>
          </a:xfrm>
        </p:spPr>
        <p:txBody>
          <a:bodyPr/>
          <a:lstStyle/>
          <a:p>
            <a:pPr algn="l"/>
            <a:r>
              <a:rPr lang="fr-CA" dirty="0" err="1" smtClean="0"/>
              <a:t>Sequence</a:t>
            </a:r>
            <a:r>
              <a:rPr lang="fr-CA" dirty="0" smtClean="0"/>
              <a:t> </a:t>
            </a:r>
            <a:r>
              <a:rPr lang="fr-CA" dirty="0" err="1" smtClean="0"/>
              <a:t>Diagram</a:t>
            </a:r>
            <a:endParaRPr lang="fr-CA" dirty="0" smtClean="0"/>
          </a:p>
        </p:txBody>
      </p:sp>
      <p:pic>
        <p:nvPicPr>
          <p:cNvPr id="9" name="Picture 5" descr="F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300316"/>
            <a:ext cx="8001000" cy="536448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5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err="1" smtClean="0"/>
              <a:t>Actor</a:t>
            </a:r>
            <a:endParaRPr lang="fr-CA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Actor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Stick Figure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352800"/>
            <a:ext cx="6248400" cy="271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Oval 35"/>
          <p:cNvSpPr>
            <a:spLocks noChangeArrowheads="1"/>
          </p:cNvSpPr>
          <p:nvPr/>
        </p:nvSpPr>
        <p:spPr bwMode="auto">
          <a:xfrm>
            <a:off x="1600200" y="38100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  <p:sp>
        <p:nvSpPr>
          <p:cNvPr id="20" name="Oval 35"/>
          <p:cNvSpPr>
            <a:spLocks noChangeArrowheads="1"/>
          </p:cNvSpPr>
          <p:nvPr/>
        </p:nvSpPr>
        <p:spPr bwMode="auto">
          <a:xfrm>
            <a:off x="4800600" y="3657600"/>
            <a:ext cx="2895600" cy="14478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7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Interface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Interface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Boundary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(Boxes)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200400"/>
            <a:ext cx="487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5334000" y="3657600"/>
            <a:ext cx="1828800" cy="863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  <p:sp>
        <p:nvSpPr>
          <p:cNvPr id="9" name="Oval 35"/>
          <p:cNvSpPr>
            <a:spLocks noChangeArrowheads="1"/>
          </p:cNvSpPr>
          <p:nvPr/>
        </p:nvSpPr>
        <p:spPr bwMode="auto">
          <a:xfrm>
            <a:off x="2362200" y="3581400"/>
            <a:ext cx="2819400" cy="13716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0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CA" dirty="0" smtClean="0"/>
              <a:t>Message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r>
              <a:rPr lang="en-US" sz="2000" dirty="0" smtClean="0"/>
              <a:t>Message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/>
              <a:t>Message </a:t>
            </a:r>
            <a:r>
              <a:rPr lang="en-US" sz="2000" dirty="0" err="1" smtClean="0"/>
              <a:t>digambarkan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berpanah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messages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000" dirty="0" smtClean="0"/>
              <a:t>		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2000" dirty="0" smtClean="0"/>
              <a:t>Message yang dikirim untuk dirinya sendiri (boxes) digambarkan dengan bentuk :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de-DE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2895600"/>
            <a:ext cx="2133600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581400"/>
            <a:ext cx="4343400" cy="2667000"/>
          </a:xfrm>
          <a:prstGeom prst="rect">
            <a:avLst/>
          </a:prstGeom>
          <a:noFill/>
        </p:spPr>
      </p:pic>
      <p:sp>
        <p:nvSpPr>
          <p:cNvPr id="18" name="Oval 35"/>
          <p:cNvSpPr>
            <a:spLocks noChangeArrowheads="1"/>
          </p:cNvSpPr>
          <p:nvPr/>
        </p:nvSpPr>
        <p:spPr bwMode="auto">
          <a:xfrm>
            <a:off x="4953000" y="5029200"/>
            <a:ext cx="990600" cy="685800"/>
          </a:xfrm>
          <a:prstGeom prst="ellips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en-US" altLang="ko-KR">
              <a:cs typeface="HY그래픽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9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59d5de5-7ecb-4c08-a10b-4134bb1099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2bd51e30-58c0-4ef0-ab54-249a1b7a4c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df1b0229-936e-4a75-85ac-93350741376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c518bcc5-5c5e-458c-96cb-7fad5a3e999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14146126-5333-4682-92fd-48c1a2c3fb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72056432-699b-44d3-ae90-a1d4c985b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SLIDE_PAUSE" val="0"/>
  <p:tag name="ARTICULATE_NAV_LEVEL" val="1"/>
  <p:tag name="ARTICULATE_PLAYLIST_ID" val="-1"/>
  <p:tag name="ARTICULATE_LOCK_SLIDE" val="0"/>
  <p:tag name="ARTICULATE_SLIDE_GUID" val="5713f1c2-f641-450a-a38d-266b4c6e5b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SLIDE_PAUSE" val="0"/>
  <p:tag name="ARTICULATE_NAV_LEVEL" val="1"/>
  <p:tag name="ARTICULATE_PLAYLIST_ID" val="-1"/>
  <p:tag name="ARTICULATE_LOCK_SLIDE" val="0"/>
  <p:tag name="ARTICULATE_SLIDE_GUID" val="cb394c34-1d82-45b6-9087-94b1437981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fcedd413-622b-4832-a789-7eb3d79fdb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c3a8416d-e6ef-4a6a-ba6b-5500df65f5e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7686985-1387-4431-bbb9-43b3cb2168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c814fda0-a66e-4fe8-9846-fa6542622bd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bd3e417b-3432-48df-8914-59751322c1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2"/>
  <p:tag name="ANNOTATION_START_1" val="24.0"/>
  <p:tag name="ANNOTATION_END_1" val="24.0"/>
  <p:tag name="ANNOTATION_TOP_1" val="-36.5"/>
  <p:tag name="ANNOTATION_LEFT_1" val="-36.6"/>
  <p:tag name="ANNOTATION_WIDTH_1" val="649.3"/>
  <p:tag name="ANNOTATION_HEIGHT_1" val="505.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24.0"/>
  <p:tag name="ANNOTATION_END_2" val="63.0"/>
  <p:tag name="ANNOTATION_TOP_2" val="227.3"/>
  <p:tag name="ANNOTATION_LEFT_2" val="140.7"/>
  <p:tag name="ANNOTATION_WIDTH_2" val="364.2"/>
  <p:tag name="ANNOTATION_HEIGHT_2" val="59.2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63.0"/>
  <p:tag name="ANNOTATION_END_3" val="63.0"/>
  <p:tag name="ANNOTATION_TOP_3" val="-36.5"/>
  <p:tag name="ANNOTATION_LEFT_3" val="-36.6"/>
  <p:tag name="ANNOTATION_WIDTH_3" val="649.3"/>
  <p:tag name="ANNOTATION_HEIGHT_3" val="505.1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63.0"/>
  <p:tag name="ANNOTATION_TOP_4" val="315.8"/>
  <p:tag name="ANNOTATION_LEFT_4" val="130.4"/>
  <p:tag name="ANNOTATION_WIDTH_4" val="439.0"/>
  <p:tag name="ANNOTATION_HEIGHT_4" val="92.1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RTICULATE_SLIDE_PAUSE" val="0"/>
  <p:tag name="ARTICULATE_NAV_LEVEL" val="1"/>
  <p:tag name="ARTICULATE_PLAYLIST_ID" val="-1"/>
  <p:tag name="ARTICULATE_LOCK_SLIDE" val="0"/>
  <p:tag name="ARTICULATE_SLIDE_GUID" val="5ce1c41f-a8db-46bb-81bc-3e7513b1c6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91eab5a9-59ba-42a5-a8f0-2a4506a016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dd15ac7d-c901-47e3-b8aa-aab054700a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715</Words>
  <Application>Microsoft Office PowerPoint</Application>
  <PresentationFormat>On-screen Show (4:3)</PresentationFormat>
  <Paragraphs>123</Paragraphs>
  <Slides>22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Bitmap Image</vt:lpstr>
      <vt:lpstr>Diagram Sequence</vt:lpstr>
      <vt:lpstr>Pendahuluan</vt:lpstr>
      <vt:lpstr>Tujuan</vt:lpstr>
      <vt:lpstr>Sequence Diagram</vt:lpstr>
      <vt:lpstr>Sequence Diagram</vt:lpstr>
      <vt:lpstr>Sequence Diagram</vt:lpstr>
      <vt:lpstr>Actor</vt:lpstr>
      <vt:lpstr>Interface</vt:lpstr>
      <vt:lpstr>Message</vt:lpstr>
      <vt:lpstr>Message</vt:lpstr>
      <vt:lpstr>Return Value</vt:lpstr>
      <vt:lpstr>Control</vt:lpstr>
      <vt:lpstr>Database (Tempat Penyimpanan)</vt:lpstr>
      <vt:lpstr>Interaction Operator</vt:lpstr>
      <vt:lpstr>Contoh Interaction Operator</vt:lpstr>
      <vt:lpstr>Looping Logic</vt:lpstr>
      <vt:lpstr>Looping Logic</vt:lpstr>
      <vt:lpstr>Contoh Sequence dari Use Case</vt:lpstr>
      <vt:lpstr>Contoh Sequence dari Use Case</vt:lpstr>
      <vt:lpstr>Contoh Sequence dari Use Case</vt:lpstr>
      <vt:lpstr>Contoh Sequence dari Use Case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Sequence</dc:title>
  <dc:creator>lenovo</dc:creator>
  <cp:lastModifiedBy>lenovo</cp:lastModifiedBy>
  <cp:revision>6</cp:revision>
  <dcterms:created xsi:type="dcterms:W3CDTF">2014-05-13T15:35:58Z</dcterms:created>
  <dcterms:modified xsi:type="dcterms:W3CDTF">2014-05-14T01:56:44Z</dcterms:modified>
</cp:coreProperties>
</file>