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4" r:id="rId31"/>
    <p:sldId id="288" r:id="rId32"/>
    <p:sldId id="287" r:id="rId33"/>
    <p:sldId id="289" r:id="rId34"/>
    <p:sldId id="301" r:id="rId35"/>
    <p:sldId id="303" r:id="rId36"/>
    <p:sldId id="304" r:id="rId37"/>
    <p:sldId id="306" r:id="rId38"/>
    <p:sldId id="307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9/23/2011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9/23/2011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Dasar-dasar</a:t>
            </a:r>
            <a:r>
              <a:rPr lang="en-US" dirty="0" smtClean="0"/>
              <a:t> Database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/>
          </a:bodyPr>
          <a:lstStyle/>
          <a:p>
            <a:pPr lvl="0"/>
            <a:r>
              <a:rPr lang="en-US" b="1" dirty="0" err="1" smtClean="0"/>
              <a:t>Hirarki</a:t>
            </a:r>
            <a:r>
              <a:rPr lang="en-US" b="1" dirty="0" smtClean="0"/>
              <a:t> Data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6172200" cy="5126736"/>
          </a:xfrm>
        </p:spPr>
        <p:txBody>
          <a:bodyPr>
            <a:noAutofit/>
          </a:bodyPr>
          <a:lstStyle/>
          <a:p>
            <a:r>
              <a:rPr lang="en-US" sz="2000" b="1" i="1" dirty="0" smtClean="0"/>
              <a:t>byte</a:t>
            </a:r>
            <a:r>
              <a:rPr lang="en-US" sz="2000" i="1" dirty="0" smtClean="0"/>
              <a:t>,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bagian</a:t>
            </a:r>
            <a:r>
              <a:rPr lang="en-US" sz="2000" dirty="0" smtClean="0"/>
              <a:t> </a:t>
            </a:r>
            <a:r>
              <a:rPr lang="en-US" sz="2000" dirty="0" err="1" smtClean="0"/>
              <a:t>terkecil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dialamatkan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memori</a:t>
            </a:r>
            <a:r>
              <a:rPr lang="en-US" sz="2000" dirty="0" smtClean="0"/>
              <a:t>.</a:t>
            </a:r>
            <a:endParaRPr lang="id-ID" sz="2000" dirty="0" smtClean="0"/>
          </a:p>
          <a:p>
            <a:pPr lvl="1">
              <a:buNone/>
            </a:pPr>
            <a:r>
              <a:rPr lang="en-US" sz="2000" i="1" dirty="0" smtClean="0">
                <a:solidFill>
                  <a:schemeClr val="tx1"/>
                </a:solidFill>
              </a:rPr>
              <a:t>	</a:t>
            </a:r>
            <a:r>
              <a:rPr lang="en-US" sz="2000" b="1" i="1" dirty="0" smtClean="0">
                <a:solidFill>
                  <a:schemeClr val="tx1"/>
                </a:solidFill>
              </a:rPr>
              <a:t>byte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mrupakan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sekumpulan</a:t>
            </a:r>
            <a:r>
              <a:rPr lang="en-US" sz="2000" dirty="0" smtClean="0">
                <a:solidFill>
                  <a:schemeClr val="tx1"/>
                </a:solidFill>
              </a:rPr>
              <a:t> bit yang </a:t>
            </a:r>
            <a:r>
              <a:rPr lang="en-US" sz="2000" dirty="0" err="1" smtClean="0">
                <a:solidFill>
                  <a:schemeClr val="tx1"/>
                </a:solidFill>
              </a:rPr>
              <a:t>secara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konvensional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terdiri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atas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kombinasi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delapan</a:t>
            </a:r>
            <a:r>
              <a:rPr lang="en-US" sz="2000" dirty="0" smtClean="0">
                <a:solidFill>
                  <a:schemeClr val="tx1"/>
                </a:solidFill>
              </a:rPr>
              <a:t> bit yang </a:t>
            </a:r>
            <a:r>
              <a:rPr lang="en-US" sz="2000" dirty="0" err="1" smtClean="0">
                <a:solidFill>
                  <a:schemeClr val="tx1"/>
                </a:solidFill>
              </a:rPr>
              <a:t>menyatakan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sebuah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karakter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dalam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memori</a:t>
            </a:r>
            <a:r>
              <a:rPr lang="en-US" sz="2000" dirty="0" smtClean="0">
                <a:solidFill>
                  <a:schemeClr val="tx1"/>
                </a:solidFill>
              </a:rPr>
              <a:t> (I byte= I </a:t>
            </a:r>
            <a:r>
              <a:rPr lang="en-US" sz="2000" dirty="0" err="1" smtClean="0">
                <a:solidFill>
                  <a:schemeClr val="tx1"/>
                </a:solidFill>
              </a:rPr>
              <a:t>karakter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id-ID" sz="2000" dirty="0" smtClean="0">
              <a:solidFill>
                <a:schemeClr val="tx1"/>
              </a:solidFill>
            </a:endParaRPr>
          </a:p>
          <a:p>
            <a:r>
              <a:rPr lang="en-US" sz="2000" b="1" i="1" dirty="0" smtClean="0"/>
              <a:t>bit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binner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macam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, </a:t>
            </a:r>
            <a:r>
              <a:rPr lang="en-US" sz="2000" dirty="0" err="1" smtClean="0"/>
              <a:t>yaitu</a:t>
            </a:r>
            <a:r>
              <a:rPr lang="en-US" sz="2000" dirty="0" smtClean="0"/>
              <a:t> 0 </a:t>
            </a:r>
            <a:r>
              <a:rPr lang="en-US" sz="2000" dirty="0" err="1" smtClean="0"/>
              <a:t>dan</a:t>
            </a:r>
            <a:r>
              <a:rPr lang="en-US" sz="2000" dirty="0" smtClean="0"/>
              <a:t> 1.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binner</a:t>
            </a:r>
            <a:r>
              <a:rPr lang="en-US" sz="2000" dirty="0" smtClean="0"/>
              <a:t>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dasar</a:t>
            </a:r>
            <a:r>
              <a:rPr lang="en-US" sz="2000" dirty="0" smtClean="0"/>
              <a:t> yang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komunikasi</a:t>
            </a:r>
            <a:r>
              <a:rPr lang="en-US" sz="2000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</a:t>
            </a:r>
            <a:r>
              <a:rPr lang="en-US" sz="2000" dirty="0" err="1" smtClean="0"/>
              <a:t>manusia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mesin</a:t>
            </a:r>
            <a:r>
              <a:rPr lang="en-US" sz="2000" dirty="0" smtClean="0"/>
              <a:t>, yang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serangkaian</a:t>
            </a:r>
            <a:r>
              <a:rPr lang="en-US" sz="2000" dirty="0" smtClean="0"/>
              <a:t> </a:t>
            </a:r>
            <a:r>
              <a:rPr lang="en-US" sz="2000" dirty="0" err="1" smtClean="0"/>
              <a:t>komponen</a:t>
            </a:r>
            <a:r>
              <a:rPr lang="en-US" sz="2000" dirty="0" smtClean="0"/>
              <a:t> </a:t>
            </a:r>
            <a:r>
              <a:rPr lang="en-US" sz="2000" dirty="0" err="1" smtClean="0"/>
              <a:t>elektronik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membedakan</a:t>
            </a:r>
            <a:r>
              <a:rPr lang="en-US" sz="2000" dirty="0" smtClean="0"/>
              <a:t> 2 </a:t>
            </a:r>
            <a:r>
              <a:rPr lang="en-US" sz="2000" dirty="0" err="1" smtClean="0"/>
              <a:t>macam</a:t>
            </a:r>
            <a:r>
              <a:rPr lang="en-US" sz="2000" dirty="0" smtClean="0"/>
              <a:t> </a:t>
            </a:r>
            <a:r>
              <a:rPr lang="en-US" sz="2000" dirty="0" err="1" smtClean="0"/>
              <a:t>keadaan</a:t>
            </a:r>
            <a:r>
              <a:rPr lang="en-US" sz="2000" dirty="0" smtClean="0"/>
              <a:t>,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tegangan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tegangan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masuk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rangkaian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.</a:t>
            </a:r>
            <a:endParaRPr lang="id-ID" sz="2000" dirty="0" smtClean="0"/>
          </a:p>
          <a:p>
            <a:endParaRPr lang="id-ID" sz="2000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6781800" y="1371600"/>
            <a:ext cx="1981200" cy="3810000"/>
            <a:chOff x="1080" y="540"/>
            <a:chExt cx="2160" cy="4500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1080" y="54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Sistem Basis Data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1080" y="126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Basis Data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1080" y="186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File 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1080" y="252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Record 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1080" y="324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Field </a:t>
              </a:r>
              <a:endPara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1080" y="396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byte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1080" y="468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Bit 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8" name="Line 10"/>
            <p:cNvSpPr>
              <a:spLocks noChangeShapeType="1"/>
            </p:cNvSpPr>
            <p:nvPr/>
          </p:nvSpPr>
          <p:spPr bwMode="auto">
            <a:xfrm>
              <a:off x="2160" y="90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  <p:sp>
          <p:nvSpPr>
            <p:cNvPr id="2059" name="Line 11"/>
            <p:cNvSpPr>
              <a:spLocks noChangeShapeType="1"/>
            </p:cNvSpPr>
            <p:nvPr/>
          </p:nvSpPr>
          <p:spPr bwMode="auto">
            <a:xfrm>
              <a:off x="2160" y="162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  <p:sp>
          <p:nvSpPr>
            <p:cNvPr id="2060" name="Line 12"/>
            <p:cNvSpPr>
              <a:spLocks noChangeShapeType="1"/>
            </p:cNvSpPr>
            <p:nvPr/>
          </p:nvSpPr>
          <p:spPr bwMode="auto">
            <a:xfrm>
              <a:off x="2160" y="216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  <p:sp>
          <p:nvSpPr>
            <p:cNvPr id="2061" name="Line 13"/>
            <p:cNvSpPr>
              <a:spLocks noChangeShapeType="1"/>
            </p:cNvSpPr>
            <p:nvPr/>
          </p:nvSpPr>
          <p:spPr bwMode="auto">
            <a:xfrm>
              <a:off x="2160" y="28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  <p:sp>
          <p:nvSpPr>
            <p:cNvPr id="2062" name="Line 14"/>
            <p:cNvSpPr>
              <a:spLocks noChangeShapeType="1"/>
            </p:cNvSpPr>
            <p:nvPr/>
          </p:nvSpPr>
          <p:spPr bwMode="auto">
            <a:xfrm>
              <a:off x="2160" y="360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  <p:sp>
          <p:nvSpPr>
            <p:cNvPr id="2063" name="Line 15"/>
            <p:cNvSpPr>
              <a:spLocks noChangeShapeType="1"/>
            </p:cNvSpPr>
            <p:nvPr/>
          </p:nvSpPr>
          <p:spPr bwMode="auto">
            <a:xfrm>
              <a:off x="2160" y="432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err="1" smtClean="0"/>
              <a:t>Konsep</a:t>
            </a:r>
            <a:r>
              <a:rPr lang="en-US" b="1" dirty="0" smtClean="0"/>
              <a:t> DBMS (</a:t>
            </a:r>
            <a:r>
              <a:rPr lang="en-US" b="1" i="1" dirty="0" smtClean="0"/>
              <a:t>database management system</a:t>
            </a:r>
            <a:r>
              <a:rPr lang="en-US" b="1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/>
          <a:lstStyle/>
          <a:p>
            <a:r>
              <a:rPr lang="en-US" dirty="0" smtClean="0"/>
              <a:t>Database Management System (DBMS)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program (</a:t>
            </a:r>
            <a:r>
              <a:rPr lang="en-US" i="1" dirty="0" smtClean="0"/>
              <a:t>Software</a:t>
            </a:r>
            <a:r>
              <a:rPr lang="en-US" dirty="0" smtClean="0"/>
              <a:t>) yang </a:t>
            </a:r>
            <a:r>
              <a:rPr lang="en-US" dirty="0" err="1" smtClean="0"/>
              <a:t>dibuat</a:t>
            </a:r>
            <a:r>
              <a:rPr lang="en-US" dirty="0" smtClean="0"/>
              <a:t> agar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mengefisienkan</a:t>
            </a:r>
            <a:r>
              <a:rPr lang="en-US" dirty="0" smtClean="0"/>
              <a:t> </a:t>
            </a:r>
            <a:r>
              <a:rPr lang="en-US" dirty="0" err="1" smtClean="0"/>
              <a:t>pemasukan</a:t>
            </a:r>
            <a:r>
              <a:rPr lang="en-US" dirty="0" smtClean="0"/>
              <a:t>, </a:t>
            </a:r>
            <a:r>
              <a:rPr lang="en-US" dirty="0" err="1" smtClean="0"/>
              <a:t>pengeditan</a:t>
            </a:r>
            <a:r>
              <a:rPr lang="en-US" dirty="0" smtClean="0"/>
              <a:t>, </a:t>
            </a:r>
            <a:r>
              <a:rPr lang="en-US" dirty="0" err="1" smtClean="0"/>
              <a:t>penghapusan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database.</a:t>
            </a:r>
          </a:p>
          <a:p>
            <a:pPr>
              <a:buNone/>
            </a:pPr>
            <a:endParaRPr lang="id-ID" dirty="0" smtClean="0"/>
          </a:p>
          <a:p>
            <a:r>
              <a:rPr lang="en-US" dirty="0" smtClean="0"/>
              <a:t>Software yang </a:t>
            </a:r>
            <a:r>
              <a:rPr lang="en-US" dirty="0" err="1" smtClean="0"/>
              <a:t>tergolong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DBMS </a:t>
            </a:r>
            <a:r>
              <a:rPr lang="en-US" dirty="0" err="1" smtClean="0"/>
              <a:t>antara</a:t>
            </a:r>
            <a:r>
              <a:rPr lang="en-US" dirty="0" smtClean="0"/>
              <a:t> lain, Microsoft SQL, </a:t>
            </a:r>
            <a:r>
              <a:rPr lang="en-US" dirty="0" err="1" smtClean="0"/>
              <a:t>MySQL</a:t>
            </a:r>
            <a:r>
              <a:rPr lang="en-US" dirty="0" smtClean="0"/>
              <a:t>, Oracle, MS. Access, MS Visual </a:t>
            </a:r>
            <a:r>
              <a:rPr lang="en-US" dirty="0" err="1" smtClean="0"/>
              <a:t>Foxpro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lain-lain</a:t>
            </a:r>
            <a:endParaRPr lang="id-ID" dirty="0" smtClean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DBMS (1)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Autofit/>
          </a:bodyPr>
          <a:lstStyle/>
          <a:p>
            <a:pPr lvl="0"/>
            <a:r>
              <a:rPr lang="en-US" sz="1700" b="1" dirty="0" err="1" smtClean="0"/>
              <a:t>Perangkat</a:t>
            </a:r>
            <a:r>
              <a:rPr lang="en-US" sz="1700" b="1" dirty="0" smtClean="0"/>
              <a:t> </a:t>
            </a:r>
            <a:r>
              <a:rPr lang="en-US" sz="1700" b="1" dirty="0" err="1" smtClean="0"/>
              <a:t>keras</a:t>
            </a:r>
            <a:endParaRPr lang="id-ID" sz="1700" b="1" dirty="0" smtClean="0"/>
          </a:p>
          <a:p>
            <a:pPr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berupa</a:t>
            </a:r>
            <a:r>
              <a:rPr lang="en-US" sz="1700" dirty="0" smtClean="0"/>
              <a:t> </a:t>
            </a:r>
            <a:r>
              <a:rPr lang="en-US" sz="1700" dirty="0" err="1" smtClean="0"/>
              <a:t>komputer</a:t>
            </a:r>
            <a:r>
              <a:rPr lang="en-US" sz="1700" dirty="0" smtClean="0"/>
              <a:t> </a:t>
            </a:r>
            <a:r>
              <a:rPr lang="en-US" sz="1700" dirty="0" err="1" smtClean="0"/>
              <a:t>dan</a:t>
            </a:r>
            <a:r>
              <a:rPr lang="en-US" sz="1700" dirty="0" smtClean="0"/>
              <a:t> </a:t>
            </a:r>
            <a:r>
              <a:rPr lang="en-US" sz="1700" dirty="0" err="1" smtClean="0"/>
              <a:t>bagian-bagian</a:t>
            </a:r>
            <a:r>
              <a:rPr lang="en-US" sz="1700" dirty="0" smtClean="0"/>
              <a:t> </a:t>
            </a:r>
            <a:r>
              <a:rPr lang="en-US" sz="1700" dirty="0" err="1" smtClean="0"/>
              <a:t>didalamnya</a:t>
            </a:r>
            <a:r>
              <a:rPr lang="en-US" sz="1700" dirty="0" smtClean="0"/>
              <a:t>, </a:t>
            </a:r>
            <a:r>
              <a:rPr lang="en-US" sz="1700" dirty="0" err="1" smtClean="0"/>
              <a:t>seperti</a:t>
            </a:r>
            <a:r>
              <a:rPr lang="en-US" sz="1700" dirty="0" smtClean="0"/>
              <a:t> </a:t>
            </a:r>
            <a:r>
              <a:rPr lang="en-US" sz="1700" dirty="0" err="1" smtClean="0"/>
              <a:t>prosesor</a:t>
            </a:r>
            <a:r>
              <a:rPr lang="en-US" sz="1700" dirty="0" smtClean="0"/>
              <a:t>, </a:t>
            </a:r>
            <a:r>
              <a:rPr lang="en-US" sz="1700" dirty="0" err="1" smtClean="0"/>
              <a:t>memori</a:t>
            </a:r>
            <a:r>
              <a:rPr lang="en-US" sz="1700" dirty="0" smtClean="0"/>
              <a:t> &amp; </a:t>
            </a:r>
            <a:r>
              <a:rPr lang="en-US" sz="1700" dirty="0" err="1" smtClean="0"/>
              <a:t>harddisk</a:t>
            </a:r>
            <a:r>
              <a:rPr lang="en-US" sz="1700" dirty="0" smtClean="0"/>
              <a:t>. </a:t>
            </a:r>
            <a:r>
              <a:rPr lang="en-US" sz="1700" dirty="0" err="1" smtClean="0"/>
              <a:t>Komponen</a:t>
            </a:r>
            <a:r>
              <a:rPr lang="en-US" sz="1700" dirty="0" smtClean="0"/>
              <a:t> </a:t>
            </a:r>
            <a:r>
              <a:rPr lang="en-US" sz="1700" dirty="0" err="1" smtClean="0"/>
              <a:t>inilah</a:t>
            </a:r>
            <a:r>
              <a:rPr lang="en-US" sz="1700" dirty="0" smtClean="0"/>
              <a:t> yang </a:t>
            </a:r>
            <a:r>
              <a:rPr lang="en-US" sz="1700" dirty="0" err="1" smtClean="0"/>
              <a:t>melakukan</a:t>
            </a:r>
            <a:r>
              <a:rPr lang="en-US" sz="1700" dirty="0" smtClean="0"/>
              <a:t> </a:t>
            </a:r>
            <a:r>
              <a:rPr lang="en-US" sz="1700" dirty="0" err="1" smtClean="0"/>
              <a:t>pemrosesan</a:t>
            </a:r>
            <a:r>
              <a:rPr lang="en-US" sz="1700" dirty="0" smtClean="0"/>
              <a:t> </a:t>
            </a:r>
            <a:r>
              <a:rPr lang="en-US" sz="1700" dirty="0" err="1" smtClean="0"/>
              <a:t>dan</a:t>
            </a:r>
            <a:r>
              <a:rPr lang="en-US" sz="1700" dirty="0" smtClean="0"/>
              <a:t> </a:t>
            </a:r>
            <a:r>
              <a:rPr lang="en-US" sz="1700" dirty="0" err="1" smtClean="0"/>
              <a:t>juga</a:t>
            </a:r>
            <a:r>
              <a:rPr lang="en-US" sz="1700" dirty="0" smtClean="0"/>
              <a:t> </a:t>
            </a:r>
            <a:r>
              <a:rPr lang="en-US" sz="1700" dirty="0" err="1" smtClean="0"/>
              <a:t>untuk</a:t>
            </a:r>
            <a:r>
              <a:rPr lang="en-US" sz="1700" dirty="0" smtClean="0"/>
              <a:t> </a:t>
            </a:r>
            <a:r>
              <a:rPr lang="en-US" sz="1700" dirty="0" err="1" smtClean="0"/>
              <a:t>menyimpan</a:t>
            </a:r>
            <a:r>
              <a:rPr lang="en-US" sz="1700" dirty="0" smtClean="0"/>
              <a:t> basis data.</a:t>
            </a:r>
          </a:p>
          <a:p>
            <a:pPr>
              <a:buNone/>
            </a:pPr>
            <a:endParaRPr lang="id-ID" sz="1700" dirty="0" smtClean="0"/>
          </a:p>
          <a:p>
            <a:pPr lvl="0"/>
            <a:r>
              <a:rPr lang="en-US" sz="1700" b="1" dirty="0" err="1" smtClean="0"/>
              <a:t>Basisdata</a:t>
            </a:r>
            <a:endParaRPr lang="id-ID" sz="1700" b="1" dirty="0" smtClean="0"/>
          </a:p>
          <a:p>
            <a:pPr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sebuah</a:t>
            </a:r>
            <a:r>
              <a:rPr lang="en-US" sz="1700" dirty="0" smtClean="0"/>
              <a:t> DBMS </a:t>
            </a:r>
            <a:r>
              <a:rPr lang="en-US" sz="1700" dirty="0" err="1" smtClean="0"/>
              <a:t>dapat</a:t>
            </a:r>
            <a:r>
              <a:rPr lang="en-US" sz="1700" dirty="0" smtClean="0"/>
              <a:t> </a:t>
            </a:r>
            <a:r>
              <a:rPr lang="en-US" sz="1700" dirty="0" err="1" smtClean="0"/>
              <a:t>memiliki</a:t>
            </a:r>
            <a:r>
              <a:rPr lang="en-US" sz="1700" dirty="0" smtClean="0"/>
              <a:t> </a:t>
            </a:r>
            <a:r>
              <a:rPr lang="en-US" sz="1700" dirty="0" err="1" smtClean="0"/>
              <a:t>beberapa</a:t>
            </a:r>
            <a:r>
              <a:rPr lang="en-US" sz="1700" dirty="0" smtClean="0"/>
              <a:t> </a:t>
            </a:r>
            <a:r>
              <a:rPr lang="en-US" sz="1700" dirty="0" err="1" smtClean="0"/>
              <a:t>basisdata</a:t>
            </a:r>
            <a:r>
              <a:rPr lang="en-US" sz="1700" dirty="0" smtClean="0"/>
              <a:t>, </a:t>
            </a:r>
            <a:r>
              <a:rPr lang="en-US" sz="1700" dirty="0" err="1" smtClean="0"/>
              <a:t>setiap</a:t>
            </a:r>
            <a:r>
              <a:rPr lang="en-US" sz="1700" dirty="0" smtClean="0"/>
              <a:t> </a:t>
            </a:r>
            <a:r>
              <a:rPr lang="en-US" sz="1700" dirty="0" err="1" smtClean="0"/>
              <a:t>basisdata</a:t>
            </a:r>
            <a:r>
              <a:rPr lang="en-US" sz="1700" dirty="0" smtClean="0"/>
              <a:t> </a:t>
            </a:r>
            <a:r>
              <a:rPr lang="en-US" sz="1700" dirty="0" err="1" smtClean="0"/>
              <a:t>dapat</a:t>
            </a:r>
            <a:r>
              <a:rPr lang="en-US" sz="1700" dirty="0" smtClean="0"/>
              <a:t> </a:t>
            </a:r>
            <a:r>
              <a:rPr lang="en-US" sz="1700" dirty="0" err="1" smtClean="0"/>
              <a:t>berisi</a:t>
            </a:r>
            <a:r>
              <a:rPr lang="en-US" sz="1700" dirty="0" smtClean="0"/>
              <a:t> </a:t>
            </a:r>
            <a:r>
              <a:rPr lang="en-US" sz="1700" dirty="0" err="1" smtClean="0"/>
              <a:t>sejumlah</a:t>
            </a:r>
            <a:r>
              <a:rPr lang="en-US" sz="1700" dirty="0" smtClean="0"/>
              <a:t> </a:t>
            </a:r>
            <a:r>
              <a:rPr lang="en-US" sz="1700" dirty="0" err="1" smtClean="0"/>
              <a:t>obyek</a:t>
            </a:r>
            <a:r>
              <a:rPr lang="en-US" sz="1700" dirty="0" smtClean="0"/>
              <a:t> </a:t>
            </a:r>
            <a:r>
              <a:rPr lang="en-US" sz="1700" dirty="0" err="1" smtClean="0"/>
              <a:t>basisdata</a:t>
            </a:r>
            <a:r>
              <a:rPr lang="en-US" sz="1700" dirty="0" smtClean="0"/>
              <a:t> (</a:t>
            </a:r>
            <a:r>
              <a:rPr lang="en-US" sz="1700" dirty="0" err="1" smtClean="0"/>
              <a:t>file,tabel,indeks</a:t>
            </a:r>
            <a:r>
              <a:rPr lang="en-US" sz="1700" dirty="0" smtClean="0"/>
              <a:t> </a:t>
            </a:r>
            <a:r>
              <a:rPr lang="en-US" sz="1700" dirty="0" err="1" smtClean="0"/>
              <a:t>dsb</a:t>
            </a:r>
            <a:r>
              <a:rPr lang="en-US" sz="1700" dirty="0" smtClean="0"/>
              <a:t>). </a:t>
            </a:r>
            <a:r>
              <a:rPr lang="en-US" sz="1700" dirty="0" err="1" smtClean="0"/>
              <a:t>Disamping</a:t>
            </a:r>
            <a:r>
              <a:rPr lang="en-US" sz="1700" dirty="0" smtClean="0"/>
              <a:t> </a:t>
            </a:r>
            <a:r>
              <a:rPr lang="en-US" sz="1700" dirty="0" err="1" smtClean="0"/>
              <a:t>berisi</a:t>
            </a:r>
            <a:r>
              <a:rPr lang="en-US" sz="1700" dirty="0" smtClean="0"/>
              <a:t> </a:t>
            </a:r>
            <a:r>
              <a:rPr lang="en-US" sz="1700" dirty="0" err="1" smtClean="0"/>
              <a:t>data,setiap</a:t>
            </a:r>
            <a:r>
              <a:rPr lang="en-US" sz="1700" dirty="0" smtClean="0"/>
              <a:t> </a:t>
            </a:r>
            <a:r>
              <a:rPr lang="en-US" sz="1700" dirty="0" err="1" smtClean="0"/>
              <a:t>basisdata</a:t>
            </a:r>
            <a:r>
              <a:rPr lang="en-US" sz="1700" dirty="0" smtClean="0"/>
              <a:t> </a:t>
            </a:r>
            <a:r>
              <a:rPr lang="en-US" sz="1700" dirty="0" err="1" smtClean="0"/>
              <a:t>juga</a:t>
            </a:r>
            <a:r>
              <a:rPr lang="en-US" sz="1700" dirty="0" smtClean="0"/>
              <a:t> </a:t>
            </a:r>
            <a:r>
              <a:rPr lang="en-US" sz="1700" dirty="0" err="1" smtClean="0"/>
              <a:t>menyimpan</a:t>
            </a:r>
            <a:r>
              <a:rPr lang="en-US" sz="1700" dirty="0" smtClean="0"/>
              <a:t> </a:t>
            </a:r>
            <a:r>
              <a:rPr lang="en-US" sz="1700" dirty="0" err="1" smtClean="0"/>
              <a:t>definisi</a:t>
            </a:r>
            <a:r>
              <a:rPr lang="en-US" sz="1700" dirty="0" smtClean="0"/>
              <a:t> </a:t>
            </a:r>
            <a:r>
              <a:rPr lang="en-US" sz="1700" dirty="0" err="1" smtClean="0"/>
              <a:t>struktur</a:t>
            </a:r>
            <a:r>
              <a:rPr lang="en-US" sz="1700" dirty="0" smtClean="0"/>
              <a:t> (</a:t>
            </a:r>
            <a:r>
              <a:rPr lang="en-US" sz="1700" dirty="0" err="1" smtClean="0"/>
              <a:t>baik</a:t>
            </a:r>
            <a:r>
              <a:rPr lang="en-US" sz="1700" dirty="0" smtClean="0"/>
              <a:t> </a:t>
            </a:r>
            <a:r>
              <a:rPr lang="en-US" sz="1700" dirty="0" err="1" smtClean="0"/>
              <a:t>untuk</a:t>
            </a:r>
            <a:r>
              <a:rPr lang="en-US" sz="1700" dirty="0" smtClean="0"/>
              <a:t> </a:t>
            </a:r>
            <a:r>
              <a:rPr lang="en-US" sz="1700" dirty="0" err="1" smtClean="0"/>
              <a:t>basisdata</a:t>
            </a:r>
            <a:r>
              <a:rPr lang="en-US" sz="1700" dirty="0" smtClean="0"/>
              <a:t> </a:t>
            </a:r>
            <a:r>
              <a:rPr lang="en-US" sz="1700" dirty="0" err="1" smtClean="0"/>
              <a:t>maupun</a:t>
            </a:r>
            <a:r>
              <a:rPr lang="en-US" sz="1700" dirty="0" smtClean="0"/>
              <a:t> </a:t>
            </a:r>
            <a:r>
              <a:rPr lang="en-US" sz="1700" dirty="0" err="1" smtClean="0"/>
              <a:t>obyek-obyeknya</a:t>
            </a:r>
            <a:r>
              <a:rPr lang="en-US" sz="1700" dirty="0" smtClean="0"/>
              <a:t> </a:t>
            </a:r>
            <a:r>
              <a:rPr lang="en-US" sz="1700" dirty="0" err="1" smtClean="0"/>
              <a:t>secara</a:t>
            </a:r>
            <a:r>
              <a:rPr lang="en-US" sz="1700" dirty="0" smtClean="0"/>
              <a:t> detail).</a:t>
            </a:r>
          </a:p>
          <a:p>
            <a:pPr>
              <a:buNone/>
            </a:pPr>
            <a:endParaRPr lang="id-ID" sz="1700" dirty="0" smtClean="0"/>
          </a:p>
          <a:p>
            <a:pPr lvl="0"/>
            <a:r>
              <a:rPr lang="en-US" sz="1700" b="1" dirty="0" err="1" smtClean="0"/>
              <a:t>Perangkat</a:t>
            </a:r>
            <a:r>
              <a:rPr lang="en-US" sz="1700" b="1" dirty="0" smtClean="0"/>
              <a:t> </a:t>
            </a:r>
            <a:r>
              <a:rPr lang="en-US" sz="1700" b="1" dirty="0" err="1" smtClean="0"/>
              <a:t>lunak</a:t>
            </a:r>
            <a:endParaRPr lang="id-ID" sz="1700" b="1" dirty="0" smtClean="0"/>
          </a:p>
          <a:p>
            <a:pPr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perangkat</a:t>
            </a:r>
            <a:r>
              <a:rPr lang="en-US" sz="1700" dirty="0" smtClean="0"/>
              <a:t> </a:t>
            </a:r>
            <a:r>
              <a:rPr lang="en-US" sz="1700" dirty="0" err="1" smtClean="0"/>
              <a:t>lunak</a:t>
            </a:r>
            <a:r>
              <a:rPr lang="en-US" sz="1700" dirty="0" smtClean="0"/>
              <a:t> </a:t>
            </a:r>
            <a:r>
              <a:rPr lang="en-US" sz="1700" dirty="0" err="1" smtClean="0"/>
              <a:t>ini</a:t>
            </a:r>
            <a:r>
              <a:rPr lang="en-US" sz="1700" dirty="0" smtClean="0"/>
              <a:t> </a:t>
            </a:r>
            <a:r>
              <a:rPr lang="en-US" sz="1700" dirty="0" err="1" smtClean="0"/>
              <a:t>terdiri</a:t>
            </a:r>
            <a:r>
              <a:rPr lang="en-US" sz="1700" dirty="0" smtClean="0"/>
              <a:t> </a:t>
            </a:r>
            <a:r>
              <a:rPr lang="en-US" sz="1700" dirty="0" err="1" smtClean="0"/>
              <a:t>dari</a:t>
            </a:r>
            <a:r>
              <a:rPr lang="en-US" sz="1700" dirty="0" smtClean="0"/>
              <a:t> </a:t>
            </a:r>
            <a:r>
              <a:rPr lang="en-US" sz="1700" dirty="0" err="1" smtClean="0"/>
              <a:t>sistem</a:t>
            </a:r>
            <a:r>
              <a:rPr lang="en-US" sz="1700" dirty="0" smtClean="0"/>
              <a:t> </a:t>
            </a:r>
            <a:r>
              <a:rPr lang="en-US" sz="1700" dirty="0" err="1" smtClean="0"/>
              <a:t>operasi</a:t>
            </a:r>
            <a:r>
              <a:rPr lang="en-US" sz="1700" dirty="0" smtClean="0"/>
              <a:t> </a:t>
            </a:r>
            <a:r>
              <a:rPr lang="en-US" sz="1700" dirty="0" err="1" smtClean="0"/>
              <a:t>dan</a:t>
            </a:r>
            <a:r>
              <a:rPr lang="en-US" sz="1700" dirty="0" smtClean="0"/>
              <a:t> </a:t>
            </a:r>
            <a:r>
              <a:rPr lang="en-US" sz="1700" dirty="0" err="1" smtClean="0"/>
              <a:t>perangkat</a:t>
            </a:r>
            <a:r>
              <a:rPr lang="en-US" sz="1700" dirty="0" smtClean="0"/>
              <a:t> </a:t>
            </a:r>
            <a:r>
              <a:rPr lang="en-US" sz="1700" dirty="0" err="1" smtClean="0"/>
              <a:t>lunak</a:t>
            </a:r>
            <a:r>
              <a:rPr lang="en-US" sz="1700" dirty="0" smtClean="0"/>
              <a:t>/program </a:t>
            </a:r>
            <a:r>
              <a:rPr lang="en-US" sz="1700" dirty="0" err="1" smtClean="0"/>
              <a:t>pengelola</a:t>
            </a:r>
            <a:r>
              <a:rPr lang="en-US" sz="1700" dirty="0" smtClean="0"/>
              <a:t> </a:t>
            </a:r>
            <a:r>
              <a:rPr lang="en-US" sz="1700" dirty="0" err="1" smtClean="0"/>
              <a:t>basisdata</a:t>
            </a:r>
            <a:r>
              <a:rPr lang="en-US" sz="1700" dirty="0" smtClean="0"/>
              <a:t>. </a:t>
            </a:r>
            <a:r>
              <a:rPr lang="en-US" sz="1700" dirty="0" err="1" smtClean="0"/>
              <a:t>Perangkat</a:t>
            </a:r>
            <a:r>
              <a:rPr lang="en-US" sz="1700" dirty="0" smtClean="0"/>
              <a:t> </a:t>
            </a:r>
            <a:r>
              <a:rPr lang="en-US" sz="1700" dirty="0" err="1" smtClean="0"/>
              <a:t>lunak</a:t>
            </a:r>
            <a:r>
              <a:rPr lang="en-US" sz="1700" dirty="0" smtClean="0"/>
              <a:t> </a:t>
            </a:r>
            <a:r>
              <a:rPr lang="en-US" sz="1700" dirty="0" err="1" smtClean="0"/>
              <a:t>inilah</a:t>
            </a:r>
            <a:r>
              <a:rPr lang="en-US" sz="1700" dirty="0" smtClean="0"/>
              <a:t> yang </a:t>
            </a:r>
            <a:r>
              <a:rPr lang="en-US" sz="1700" dirty="0" err="1" smtClean="0"/>
              <a:t>akan</a:t>
            </a:r>
            <a:r>
              <a:rPr lang="en-US" sz="1700" dirty="0" smtClean="0"/>
              <a:t> </a:t>
            </a:r>
            <a:r>
              <a:rPr lang="en-US" sz="1700" dirty="0" err="1" smtClean="0"/>
              <a:t>menentukan</a:t>
            </a:r>
            <a:r>
              <a:rPr lang="en-US" sz="1700" dirty="0" smtClean="0"/>
              <a:t> </a:t>
            </a:r>
            <a:r>
              <a:rPr lang="en-US" sz="1700" dirty="0" err="1" smtClean="0"/>
              <a:t>bagaimana</a:t>
            </a:r>
            <a:r>
              <a:rPr lang="en-US" sz="1700" dirty="0" smtClean="0"/>
              <a:t> data </a:t>
            </a:r>
            <a:r>
              <a:rPr lang="en-US" sz="1700" dirty="0" err="1" smtClean="0"/>
              <a:t>diorganisasi,disimpan</a:t>
            </a:r>
            <a:r>
              <a:rPr lang="en-US" sz="1700" dirty="0" smtClean="0"/>
              <a:t>, </a:t>
            </a:r>
            <a:r>
              <a:rPr lang="en-US" sz="1700" dirty="0" err="1" smtClean="0"/>
              <a:t>diubah</a:t>
            </a:r>
            <a:r>
              <a:rPr lang="en-US" sz="1700" dirty="0" smtClean="0"/>
              <a:t> </a:t>
            </a:r>
            <a:r>
              <a:rPr lang="en-US" sz="1700" dirty="0" err="1" smtClean="0"/>
              <a:t>dan</a:t>
            </a:r>
            <a:r>
              <a:rPr lang="en-US" sz="1700" dirty="0" smtClean="0"/>
              <a:t> </a:t>
            </a:r>
            <a:r>
              <a:rPr lang="en-US" sz="1700" dirty="0" err="1" smtClean="0"/>
              <a:t>diambil</a:t>
            </a:r>
            <a:r>
              <a:rPr lang="en-US" sz="1700" dirty="0" smtClean="0"/>
              <a:t> </a:t>
            </a:r>
            <a:r>
              <a:rPr lang="en-US" sz="1700" dirty="0" err="1" smtClean="0"/>
              <a:t>kembali</a:t>
            </a:r>
            <a:r>
              <a:rPr lang="en-US" sz="1700" dirty="0" smtClean="0"/>
              <a:t>. </a:t>
            </a:r>
            <a:r>
              <a:rPr lang="en-US" sz="1700" dirty="0" err="1" smtClean="0"/>
              <a:t>Ia</a:t>
            </a:r>
            <a:r>
              <a:rPr lang="en-US" sz="1700" dirty="0" smtClean="0"/>
              <a:t> </a:t>
            </a:r>
            <a:r>
              <a:rPr lang="en-US" sz="1700" dirty="0" err="1" smtClean="0"/>
              <a:t>juga</a:t>
            </a:r>
            <a:r>
              <a:rPr lang="en-US" sz="1700" dirty="0" smtClean="0"/>
              <a:t> </a:t>
            </a:r>
            <a:r>
              <a:rPr lang="en-US" sz="1700" dirty="0" err="1" smtClean="0"/>
              <a:t>menerapkan</a:t>
            </a:r>
            <a:r>
              <a:rPr lang="en-US" sz="1700" dirty="0" smtClean="0"/>
              <a:t> </a:t>
            </a:r>
            <a:r>
              <a:rPr lang="en-US" sz="1700" dirty="0" err="1" smtClean="0"/>
              <a:t>mekanisme</a:t>
            </a:r>
            <a:r>
              <a:rPr lang="en-US" sz="1700" dirty="0" smtClean="0"/>
              <a:t> </a:t>
            </a:r>
            <a:r>
              <a:rPr lang="en-US" sz="1700" dirty="0" err="1" smtClean="0"/>
              <a:t>pengamanan</a:t>
            </a:r>
            <a:r>
              <a:rPr lang="en-US" sz="1700" dirty="0" smtClean="0"/>
              <a:t> data, </a:t>
            </a:r>
            <a:r>
              <a:rPr lang="en-US" sz="1700" dirty="0" err="1" smtClean="0"/>
              <a:t>pemakaian</a:t>
            </a:r>
            <a:r>
              <a:rPr lang="en-US" sz="1700" dirty="0" smtClean="0"/>
              <a:t> data </a:t>
            </a:r>
            <a:r>
              <a:rPr lang="en-US" sz="1700" dirty="0" err="1" smtClean="0"/>
              <a:t>secara</a:t>
            </a:r>
            <a:r>
              <a:rPr lang="en-US" sz="1700" dirty="0" smtClean="0"/>
              <a:t> </a:t>
            </a:r>
            <a:r>
              <a:rPr lang="en-US" sz="1700" dirty="0" err="1" smtClean="0"/>
              <a:t>bersama</a:t>
            </a:r>
            <a:r>
              <a:rPr lang="en-US" sz="1700" dirty="0" smtClean="0"/>
              <a:t>, </a:t>
            </a:r>
            <a:r>
              <a:rPr lang="en-US" sz="1700" dirty="0" err="1" smtClean="0"/>
              <a:t>pemaksaan</a:t>
            </a:r>
            <a:r>
              <a:rPr lang="en-US" sz="1700" dirty="0" smtClean="0"/>
              <a:t> </a:t>
            </a:r>
            <a:r>
              <a:rPr lang="en-US" sz="1700" dirty="0" err="1" smtClean="0"/>
              <a:t>keakuratan</a:t>
            </a:r>
            <a:r>
              <a:rPr lang="en-US" sz="1700" dirty="0" smtClean="0"/>
              <a:t>/</a:t>
            </a:r>
            <a:r>
              <a:rPr lang="en-US" sz="1700" dirty="0" err="1" smtClean="0"/>
              <a:t>konsistensi</a:t>
            </a:r>
            <a:r>
              <a:rPr lang="en-US" sz="1700" dirty="0" smtClean="0"/>
              <a:t> data, </a:t>
            </a:r>
            <a:r>
              <a:rPr lang="en-US" sz="1700" dirty="0" err="1" smtClean="0"/>
              <a:t>dsb</a:t>
            </a:r>
            <a:r>
              <a:rPr lang="en-US" sz="1700" dirty="0" smtClean="0"/>
              <a:t>.</a:t>
            </a:r>
            <a:endParaRPr lang="id-ID" sz="1700" dirty="0" smtClean="0"/>
          </a:p>
          <a:p>
            <a:pPr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Contoh</a:t>
            </a:r>
            <a:r>
              <a:rPr lang="en-US" sz="1700" dirty="0" smtClean="0"/>
              <a:t> </a:t>
            </a:r>
            <a:r>
              <a:rPr lang="en-US" sz="1700" dirty="0" err="1" smtClean="0"/>
              <a:t>perangkat</a:t>
            </a:r>
            <a:r>
              <a:rPr lang="en-US" sz="1700" dirty="0" smtClean="0"/>
              <a:t> </a:t>
            </a:r>
            <a:r>
              <a:rPr lang="en-US" sz="1700" dirty="0" err="1" smtClean="0"/>
              <a:t>lunak</a:t>
            </a:r>
            <a:r>
              <a:rPr lang="en-US" sz="1700" dirty="0" smtClean="0"/>
              <a:t> DBMS : MS access, SQL Server, Oracle </a:t>
            </a:r>
            <a:r>
              <a:rPr lang="en-US" sz="1700" dirty="0" err="1" smtClean="0"/>
              <a:t>dsb</a:t>
            </a:r>
            <a:r>
              <a:rPr lang="en-US" sz="1700" dirty="0" smtClean="0"/>
              <a:t>.</a:t>
            </a:r>
            <a:endParaRPr lang="id-ID" sz="1700" dirty="0" smtClean="0"/>
          </a:p>
          <a:p>
            <a:endParaRPr lang="id-ID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DBMS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Autofit/>
          </a:bodyPr>
          <a:lstStyle/>
          <a:p>
            <a:pPr lvl="0"/>
            <a:r>
              <a:rPr lang="en-US" sz="1800" b="1" dirty="0" err="1" smtClean="0"/>
              <a:t>Pengguna</a:t>
            </a:r>
            <a:r>
              <a:rPr lang="en-US" sz="1800" b="1" dirty="0" smtClean="0"/>
              <a:t>/user</a:t>
            </a:r>
            <a:endParaRPr lang="id-ID" sz="1800" b="1" dirty="0" smtClean="0"/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pengguna</a:t>
            </a:r>
            <a:r>
              <a:rPr lang="en-US" sz="1800" dirty="0" smtClean="0"/>
              <a:t>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digolongkan</a:t>
            </a:r>
            <a:r>
              <a:rPr lang="en-US" sz="1800" dirty="0" smtClean="0"/>
              <a:t> </a:t>
            </a:r>
            <a:r>
              <a:rPr lang="en-US" sz="1800" dirty="0" err="1" smtClean="0"/>
              <a:t>menjadi</a:t>
            </a:r>
            <a:r>
              <a:rPr lang="en-US" sz="1800" dirty="0" smtClean="0"/>
              <a:t> 3 :</a:t>
            </a:r>
            <a:endParaRPr lang="id-ID" sz="1800" dirty="0" smtClean="0"/>
          </a:p>
          <a:p>
            <a:pPr marL="754380" lvl="1" indent="-342900">
              <a:buFont typeface="+mj-lt"/>
              <a:buAutoNum type="arabicPeriod"/>
            </a:pPr>
            <a:r>
              <a:rPr lang="en-US" sz="1800" b="1" i="1" dirty="0" err="1" smtClean="0">
                <a:solidFill>
                  <a:schemeClr val="tx1"/>
                </a:solidFill>
              </a:rPr>
              <a:t>Pengguna</a:t>
            </a:r>
            <a:r>
              <a:rPr lang="en-US" sz="1800" b="1" i="1" dirty="0" smtClean="0">
                <a:solidFill>
                  <a:schemeClr val="tx1"/>
                </a:solidFill>
              </a:rPr>
              <a:t> </a:t>
            </a:r>
            <a:r>
              <a:rPr lang="en-US" sz="1800" b="1" i="1" dirty="0" err="1" smtClean="0">
                <a:solidFill>
                  <a:schemeClr val="tx1"/>
                </a:solidFill>
              </a:rPr>
              <a:t>akhir</a:t>
            </a:r>
            <a:r>
              <a:rPr lang="en-US" sz="1800" b="1" i="1" dirty="0" smtClean="0">
                <a:solidFill>
                  <a:schemeClr val="tx1"/>
                </a:solidFill>
              </a:rPr>
              <a:t> / end user.</a:t>
            </a:r>
            <a:endParaRPr lang="id-ID" sz="1800" b="1" i="1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 err="1" smtClean="0">
                <a:solidFill>
                  <a:schemeClr val="tx1"/>
                </a:solidFill>
              </a:rPr>
              <a:t>Dapat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dibagi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menjadi</a:t>
            </a:r>
            <a:r>
              <a:rPr lang="en-US" sz="1800" dirty="0" smtClean="0">
                <a:solidFill>
                  <a:schemeClr val="tx1"/>
                </a:solidFill>
              </a:rPr>
              <a:t> 2 :</a:t>
            </a:r>
            <a:endParaRPr lang="id-ID" sz="1800" dirty="0" smtClean="0">
              <a:solidFill>
                <a:schemeClr val="tx1"/>
              </a:solidFill>
            </a:endParaRPr>
          </a:p>
          <a:p>
            <a:pPr lvl="2"/>
            <a:r>
              <a:rPr lang="en-US" sz="1800" b="1" dirty="0" err="1" smtClean="0">
                <a:solidFill>
                  <a:schemeClr val="tx1"/>
                </a:solidFill>
              </a:rPr>
              <a:t>pengguna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aplikasi</a:t>
            </a:r>
            <a:r>
              <a:rPr lang="en-US" sz="1800" dirty="0" smtClean="0">
                <a:solidFill>
                  <a:schemeClr val="tx1"/>
                </a:solidFill>
              </a:rPr>
              <a:t> : </a:t>
            </a:r>
            <a:r>
              <a:rPr lang="en-US" sz="1800" dirty="0" err="1" smtClean="0">
                <a:solidFill>
                  <a:schemeClr val="tx1"/>
                </a:solidFill>
              </a:rPr>
              <a:t>adalah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orang</a:t>
            </a:r>
            <a:r>
              <a:rPr lang="en-US" sz="1800" dirty="0" smtClean="0">
                <a:solidFill>
                  <a:schemeClr val="tx1"/>
                </a:solidFill>
              </a:rPr>
              <a:t>  yang </a:t>
            </a:r>
            <a:r>
              <a:rPr lang="en-US" sz="1800" dirty="0" err="1" smtClean="0">
                <a:solidFill>
                  <a:schemeClr val="tx1"/>
                </a:solidFill>
              </a:rPr>
              <a:t>mengoperasikan</a:t>
            </a:r>
            <a:r>
              <a:rPr lang="en-US" sz="1800" dirty="0" smtClean="0">
                <a:solidFill>
                  <a:schemeClr val="tx1"/>
                </a:solidFill>
              </a:rPr>
              <a:t> program </a:t>
            </a:r>
            <a:r>
              <a:rPr lang="en-US" sz="1800" dirty="0" err="1" smtClean="0">
                <a:solidFill>
                  <a:schemeClr val="tx1"/>
                </a:solidFill>
              </a:rPr>
              <a:t>aplikasi</a:t>
            </a:r>
            <a:r>
              <a:rPr lang="en-US" sz="1800" dirty="0" smtClean="0">
                <a:solidFill>
                  <a:schemeClr val="tx1"/>
                </a:solidFill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</a:rPr>
              <a:t>dibuat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oleh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pemrogram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aplikasi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id-ID" sz="1800" dirty="0" smtClean="0">
              <a:solidFill>
                <a:schemeClr val="tx1"/>
              </a:solidFill>
            </a:endParaRPr>
          </a:p>
          <a:p>
            <a:pPr lvl="2"/>
            <a:r>
              <a:rPr lang="en-US" sz="1800" b="1" dirty="0" err="1" smtClean="0">
                <a:solidFill>
                  <a:schemeClr val="tx1"/>
                </a:solidFill>
              </a:rPr>
              <a:t>pengguna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interaktif</a:t>
            </a:r>
            <a:r>
              <a:rPr lang="en-US" sz="1800" dirty="0" smtClean="0">
                <a:solidFill>
                  <a:schemeClr val="tx1"/>
                </a:solidFill>
              </a:rPr>
              <a:t> : </a:t>
            </a:r>
            <a:r>
              <a:rPr lang="en-US" sz="1800" dirty="0" err="1" smtClean="0">
                <a:solidFill>
                  <a:schemeClr val="tx1"/>
                </a:solidFill>
              </a:rPr>
              <a:t>adalah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orang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yg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dpt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memberikan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perintah-perintah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pada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antar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muka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basisdata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misalnya</a:t>
            </a:r>
            <a:r>
              <a:rPr lang="en-US" sz="1800" dirty="0" smtClean="0">
                <a:solidFill>
                  <a:schemeClr val="tx1"/>
                </a:solidFill>
              </a:rPr>
              <a:t> SELECT, INSERT </a:t>
            </a:r>
            <a:r>
              <a:rPr lang="en-US" sz="1800" dirty="0" err="1" smtClean="0">
                <a:solidFill>
                  <a:schemeClr val="tx1"/>
                </a:solidFill>
              </a:rPr>
              <a:t>dsb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id-ID" sz="1800" dirty="0" smtClean="0">
              <a:solidFill>
                <a:schemeClr val="tx1"/>
              </a:solidFill>
            </a:endParaRPr>
          </a:p>
          <a:p>
            <a:pPr marL="754380" lvl="1" indent="-342900">
              <a:buFont typeface="+mj-lt"/>
              <a:buAutoNum type="arabicPeriod" startAt="2"/>
            </a:pPr>
            <a:r>
              <a:rPr lang="en-US" sz="1800" b="1" i="1" dirty="0" err="1" smtClean="0">
                <a:solidFill>
                  <a:schemeClr val="tx1"/>
                </a:solidFill>
              </a:rPr>
              <a:t>Pemrogram</a:t>
            </a:r>
            <a:r>
              <a:rPr lang="en-US" sz="1800" b="1" i="1" dirty="0" smtClean="0">
                <a:solidFill>
                  <a:schemeClr val="tx1"/>
                </a:solidFill>
              </a:rPr>
              <a:t> </a:t>
            </a:r>
            <a:r>
              <a:rPr lang="en-US" sz="1800" b="1" i="1" dirty="0" err="1" smtClean="0">
                <a:solidFill>
                  <a:schemeClr val="tx1"/>
                </a:solidFill>
              </a:rPr>
              <a:t>aplikasi</a:t>
            </a:r>
            <a:endParaRPr lang="id-ID" sz="1800" b="1" i="1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 err="1" smtClean="0">
                <a:solidFill>
                  <a:schemeClr val="tx1"/>
                </a:solidFill>
              </a:rPr>
              <a:t>adalah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orang</a:t>
            </a:r>
            <a:r>
              <a:rPr lang="en-US" sz="1800" dirty="0" smtClean="0">
                <a:solidFill>
                  <a:schemeClr val="tx1"/>
                </a:solidFill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</a:rPr>
              <a:t>membuat</a:t>
            </a:r>
            <a:r>
              <a:rPr lang="en-US" sz="1800" dirty="0" smtClean="0">
                <a:solidFill>
                  <a:schemeClr val="tx1"/>
                </a:solidFill>
              </a:rPr>
              <a:t> program </a:t>
            </a:r>
            <a:r>
              <a:rPr lang="en-US" sz="1800" dirty="0" err="1" smtClean="0">
                <a:solidFill>
                  <a:schemeClr val="tx1"/>
                </a:solidFill>
              </a:rPr>
              <a:t>aplikasi</a:t>
            </a:r>
            <a:r>
              <a:rPr lang="en-US" sz="1800" dirty="0" smtClean="0">
                <a:solidFill>
                  <a:schemeClr val="tx1"/>
                </a:solidFill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</a:rPr>
              <a:t>menggunakan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basisdata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id-ID" sz="1800" dirty="0" smtClean="0">
              <a:solidFill>
                <a:schemeClr val="tx1"/>
              </a:solidFill>
            </a:endParaRPr>
          </a:p>
          <a:p>
            <a:pPr marL="754380" lvl="1" indent="-342900">
              <a:buFont typeface="+mj-lt"/>
              <a:buAutoNum type="arabicPeriod" startAt="3"/>
            </a:pPr>
            <a:r>
              <a:rPr lang="en-US" sz="1800" b="1" i="1" dirty="0" smtClean="0">
                <a:solidFill>
                  <a:schemeClr val="tx1"/>
                </a:solidFill>
              </a:rPr>
              <a:t>Administrator database / DBS (database administrator)</a:t>
            </a:r>
            <a:endParaRPr lang="id-ID" sz="1800" b="1" i="1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 err="1" smtClean="0">
                <a:solidFill>
                  <a:schemeClr val="tx1"/>
                </a:solidFill>
              </a:rPr>
              <a:t>adalah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orang</a:t>
            </a:r>
            <a:r>
              <a:rPr lang="en-US" sz="1800" dirty="0" smtClean="0">
                <a:solidFill>
                  <a:schemeClr val="tx1"/>
                </a:solidFill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</a:rPr>
              <a:t>bertanggungjawab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terhadap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pengelolaan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basisdata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id-ID" sz="18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</a:rPr>
              <a:t>Tugas</a:t>
            </a:r>
            <a:r>
              <a:rPr lang="en-US" sz="1800" b="1" dirty="0" smtClean="0">
                <a:solidFill>
                  <a:schemeClr val="tx1"/>
                </a:solidFill>
              </a:rPr>
              <a:t> DBA :</a:t>
            </a:r>
            <a:endParaRPr lang="id-ID" sz="1800" b="1" dirty="0" smtClean="0">
              <a:solidFill>
                <a:schemeClr val="tx1"/>
              </a:solidFill>
            </a:endParaRPr>
          </a:p>
          <a:p>
            <a:pPr lvl="2"/>
            <a:r>
              <a:rPr lang="en-US" sz="1800" dirty="0" err="1" smtClean="0">
                <a:solidFill>
                  <a:schemeClr val="tx1"/>
                </a:solidFill>
              </a:rPr>
              <a:t>mendefinisikan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basisdata</a:t>
            </a:r>
            <a:endParaRPr lang="id-ID" sz="1800" dirty="0" smtClean="0">
              <a:solidFill>
                <a:schemeClr val="tx1"/>
              </a:solidFill>
            </a:endParaRPr>
          </a:p>
          <a:p>
            <a:pPr lvl="2"/>
            <a:r>
              <a:rPr lang="en-US" sz="1800" dirty="0" err="1" smtClean="0">
                <a:solidFill>
                  <a:schemeClr val="tx1"/>
                </a:solidFill>
              </a:rPr>
              <a:t>menetukan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isi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basisdata</a:t>
            </a:r>
            <a:endParaRPr lang="id-ID" sz="1800" dirty="0" smtClean="0">
              <a:solidFill>
                <a:schemeClr val="tx1"/>
              </a:solidFill>
            </a:endParaRPr>
          </a:p>
          <a:p>
            <a:pPr lvl="2"/>
            <a:r>
              <a:rPr lang="en-US" sz="1800" dirty="0" err="1" smtClean="0">
                <a:solidFill>
                  <a:schemeClr val="tx1"/>
                </a:solidFill>
              </a:rPr>
              <a:t>menentukan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sekuritas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basisdata</a:t>
            </a:r>
            <a:endParaRPr lang="id-ID" sz="1800" dirty="0" smtClean="0">
              <a:solidFill>
                <a:schemeClr val="tx1"/>
              </a:solidFill>
            </a:endParaRPr>
          </a:p>
          <a:p>
            <a:endParaRPr lang="id-ID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/>
          </a:bodyPr>
          <a:lstStyle/>
          <a:p>
            <a:pPr lvl="0"/>
            <a:r>
              <a:rPr lang="en-US" b="1" dirty="0" err="1" smtClean="0"/>
              <a:t>Abstraksi</a:t>
            </a:r>
            <a:r>
              <a:rPr lang="en-US" b="1" dirty="0" smtClean="0"/>
              <a:t>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Salah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DBMS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menyediakan</a:t>
            </a:r>
            <a:r>
              <a:rPr lang="en-US" sz="2400" dirty="0" smtClean="0"/>
              <a:t> </a:t>
            </a:r>
            <a:r>
              <a:rPr lang="en-US" sz="2400" dirty="0" err="1" smtClean="0"/>
              <a:t>fasilitas</a:t>
            </a:r>
            <a:r>
              <a:rPr lang="en-US" sz="2400" dirty="0" smtClean="0"/>
              <a:t>/</a:t>
            </a:r>
            <a:r>
              <a:rPr lang="en-US" sz="2400" dirty="0" err="1" smtClean="0"/>
              <a:t>antarmuka</a:t>
            </a:r>
            <a:r>
              <a:rPr lang="en-US" sz="2400" dirty="0" smtClean="0"/>
              <a:t> (</a:t>
            </a:r>
            <a:r>
              <a:rPr lang="en-US" sz="2400" i="1" dirty="0" smtClean="0"/>
              <a:t>interface</a:t>
            </a:r>
            <a:r>
              <a:rPr lang="en-US" sz="2400" dirty="0" smtClean="0"/>
              <a:t>)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user. </a:t>
            </a:r>
          </a:p>
          <a:p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system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menyembunyikan</a:t>
            </a:r>
            <a:r>
              <a:rPr lang="en-US" sz="2400" dirty="0" smtClean="0"/>
              <a:t> detail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</a:t>
            </a:r>
            <a:r>
              <a:rPr lang="en-US" sz="2400" dirty="0" err="1" smtClean="0"/>
              <a:t>bagaimana</a:t>
            </a:r>
            <a:r>
              <a:rPr lang="en-US" sz="2400" dirty="0" smtClean="0"/>
              <a:t> data </a:t>
            </a:r>
            <a:r>
              <a:rPr lang="en-US" sz="2400" dirty="0" err="1" smtClean="0"/>
              <a:t>disimpan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dipelihara</a:t>
            </a:r>
            <a:r>
              <a:rPr lang="en-US" sz="2400" dirty="0" smtClean="0"/>
              <a:t>,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data yang </a:t>
            </a:r>
            <a:r>
              <a:rPr lang="en-US" sz="2400" dirty="0" err="1" smtClean="0"/>
              <a:t>terlihat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user </a:t>
            </a:r>
            <a:r>
              <a:rPr lang="en-US" sz="2400" dirty="0" err="1" smtClean="0"/>
              <a:t>sebenarnya</a:t>
            </a:r>
            <a:r>
              <a:rPr lang="en-US" sz="2400" dirty="0" smtClean="0"/>
              <a:t> </a:t>
            </a:r>
            <a:r>
              <a:rPr lang="en-US" sz="2400" dirty="0" err="1" smtClean="0"/>
              <a:t>berbeda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tersimpan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fisik</a:t>
            </a:r>
            <a:r>
              <a:rPr lang="en-US" sz="2400" dirty="0" smtClean="0"/>
              <a:t>. </a:t>
            </a:r>
          </a:p>
          <a:p>
            <a:r>
              <a:rPr lang="en-US" sz="2400" dirty="0" err="1" smtClean="0"/>
              <a:t>Abstraksi</a:t>
            </a:r>
            <a:r>
              <a:rPr lang="en-US" sz="2400" dirty="0" smtClean="0"/>
              <a:t> data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tingkatan-tingkatan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memandang</a:t>
            </a:r>
            <a:r>
              <a:rPr lang="en-US" sz="2400" dirty="0" smtClean="0"/>
              <a:t> </a:t>
            </a:r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sebenarnya</a:t>
            </a:r>
            <a:r>
              <a:rPr lang="en-US" sz="2400" dirty="0" smtClean="0"/>
              <a:t> data </a:t>
            </a:r>
            <a:r>
              <a:rPr lang="en-US" sz="2400" dirty="0" err="1" smtClean="0"/>
              <a:t>diolah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database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menyerupai</a:t>
            </a:r>
            <a:r>
              <a:rPr lang="en-US" sz="2400" dirty="0" smtClean="0"/>
              <a:t> </a:t>
            </a:r>
            <a:r>
              <a:rPr lang="en-US" sz="2400" dirty="0" err="1" smtClean="0"/>
              <a:t>kondisi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sebenarnya</a:t>
            </a:r>
            <a:r>
              <a:rPr lang="en-US" sz="2400" dirty="0" smtClean="0"/>
              <a:t> </a:t>
            </a:r>
            <a:r>
              <a:rPr lang="en-US" sz="2400" dirty="0" err="1" smtClean="0"/>
              <a:t>dihadapi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sehari-hari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762000"/>
            <a:ext cx="6096000" cy="5547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382000" cy="58887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err="1" smtClean="0"/>
              <a:t>Terdapat</a:t>
            </a:r>
            <a:r>
              <a:rPr lang="en-US" sz="1800" dirty="0" smtClean="0"/>
              <a:t> 3 level </a:t>
            </a:r>
            <a:r>
              <a:rPr lang="en-US" sz="1800" dirty="0" err="1" smtClean="0"/>
              <a:t>abstraksi</a:t>
            </a:r>
            <a:r>
              <a:rPr lang="en-US" sz="1800" dirty="0" smtClean="0"/>
              <a:t> :</a:t>
            </a:r>
          </a:p>
          <a:p>
            <a:pPr>
              <a:buNone/>
            </a:pPr>
            <a:endParaRPr lang="en-US" sz="1800" dirty="0" smtClean="0"/>
          </a:p>
          <a:p>
            <a:pPr marL="354013" indent="-263525">
              <a:buFont typeface="+mj-lt"/>
              <a:buAutoNum type="arabicPeriod"/>
            </a:pPr>
            <a:r>
              <a:rPr lang="en-US" sz="1800" b="1" dirty="0" smtClean="0"/>
              <a:t>Level </a:t>
            </a:r>
            <a:r>
              <a:rPr lang="en-US" sz="1800" b="1" dirty="0" err="1" smtClean="0"/>
              <a:t>Fisik</a:t>
            </a:r>
            <a:r>
              <a:rPr lang="en-US" sz="1800" b="1" dirty="0" smtClean="0"/>
              <a:t> (</a:t>
            </a:r>
            <a:r>
              <a:rPr lang="en-US" sz="1800" b="1" i="1" dirty="0" smtClean="0"/>
              <a:t>Physical Level</a:t>
            </a:r>
            <a:r>
              <a:rPr lang="en-US" sz="1800" b="1" dirty="0" smtClean="0"/>
              <a:t>)</a:t>
            </a:r>
            <a:endParaRPr lang="id-ID" sz="1800" dirty="0" smtClean="0"/>
          </a:p>
          <a:p>
            <a:pPr>
              <a:buNone/>
            </a:pPr>
            <a:r>
              <a:rPr lang="en-US" sz="1800" dirty="0" smtClean="0"/>
              <a:t>	Lapis </a:t>
            </a:r>
            <a:r>
              <a:rPr lang="en-US" sz="1800" dirty="0" err="1" smtClean="0"/>
              <a:t>fisik</a:t>
            </a:r>
            <a:r>
              <a:rPr lang="en-US" sz="1800" dirty="0" smtClean="0"/>
              <a:t> </a:t>
            </a:r>
            <a:r>
              <a:rPr lang="en-US" sz="1800" dirty="0" err="1" smtClean="0"/>
              <a:t>merupakan</a:t>
            </a:r>
            <a:r>
              <a:rPr lang="en-US" sz="1800" dirty="0" smtClean="0"/>
              <a:t> lapis </a:t>
            </a:r>
            <a:r>
              <a:rPr lang="en-US" sz="1800" dirty="0" err="1" smtClean="0"/>
              <a:t>terendah</a:t>
            </a:r>
            <a:r>
              <a:rPr lang="en-US" sz="1800" dirty="0" smtClean="0"/>
              <a:t>, lapis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menjelaskan</a:t>
            </a:r>
            <a:r>
              <a:rPr lang="en-US" sz="1800" dirty="0" smtClean="0"/>
              <a:t> </a:t>
            </a:r>
            <a:r>
              <a:rPr lang="en-US" sz="1800" dirty="0" err="1" smtClean="0"/>
              <a:t>bagaimana</a:t>
            </a:r>
            <a:r>
              <a:rPr lang="en-US" sz="1800" dirty="0" smtClean="0"/>
              <a:t> (</a:t>
            </a:r>
            <a:r>
              <a:rPr lang="en-US" sz="1800" i="1" dirty="0" smtClean="0"/>
              <a:t>how</a:t>
            </a:r>
            <a:r>
              <a:rPr lang="en-US" sz="1800" dirty="0" smtClean="0"/>
              <a:t>) data </a:t>
            </a:r>
            <a:r>
              <a:rPr lang="en-US" sz="1800" dirty="0" err="1" smtClean="0"/>
              <a:t>sesungguhnya</a:t>
            </a:r>
            <a:r>
              <a:rPr lang="en-US" sz="1800" dirty="0" smtClean="0"/>
              <a:t> </a:t>
            </a:r>
            <a:r>
              <a:rPr lang="en-US" sz="1800" dirty="0" err="1" smtClean="0"/>
              <a:t>disimpan</a:t>
            </a:r>
            <a:r>
              <a:rPr lang="en-US" sz="1800" dirty="0" smtClean="0"/>
              <a:t>. </a:t>
            </a:r>
            <a:r>
              <a:rPr lang="en-US" sz="1800" dirty="0" err="1" smtClean="0"/>
              <a:t>Pada</a:t>
            </a:r>
            <a:r>
              <a:rPr lang="en-US" sz="1800" dirty="0" smtClean="0"/>
              <a:t> lapis </a:t>
            </a:r>
            <a:r>
              <a:rPr lang="en-US" sz="1800" dirty="0" err="1" smtClean="0"/>
              <a:t>inilah</a:t>
            </a:r>
            <a:r>
              <a:rPr lang="en-US" sz="1800" dirty="0" smtClean="0"/>
              <a:t> </a:t>
            </a:r>
            <a:r>
              <a:rPr lang="en-US" sz="1800" dirty="0" err="1" smtClean="0"/>
              <a:t>struktur</a:t>
            </a:r>
            <a:r>
              <a:rPr lang="en-US" sz="1800" dirty="0" smtClean="0"/>
              <a:t> data </a:t>
            </a:r>
            <a:r>
              <a:rPr lang="en-US" sz="1800" dirty="0" err="1" smtClean="0"/>
              <a:t>dijabarkan</a:t>
            </a:r>
            <a:r>
              <a:rPr lang="en-US" sz="1800" dirty="0" smtClean="0"/>
              <a:t> </a:t>
            </a:r>
            <a:r>
              <a:rPr lang="en-US" sz="1800" dirty="0" err="1" smtClean="0"/>
              <a:t>secara</a:t>
            </a:r>
            <a:r>
              <a:rPr lang="en-US" sz="1800" dirty="0" smtClean="0"/>
              <a:t> </a:t>
            </a:r>
            <a:r>
              <a:rPr lang="en-US" sz="1800" dirty="0" err="1" smtClean="0"/>
              <a:t>rinci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 smtClean="0"/>
          </a:p>
          <a:p>
            <a:pPr marL="354013" indent="-263525">
              <a:buFont typeface="+mj-lt"/>
              <a:buAutoNum type="arabicPeriod" startAt="2"/>
            </a:pPr>
            <a:r>
              <a:rPr lang="en-US" sz="1800" b="1" dirty="0" smtClean="0"/>
              <a:t>Level </a:t>
            </a:r>
            <a:r>
              <a:rPr lang="en-US" sz="1800" b="1" dirty="0" err="1" smtClean="0"/>
              <a:t>Logik</a:t>
            </a:r>
            <a:r>
              <a:rPr lang="en-US" sz="1800" b="1" dirty="0" smtClean="0"/>
              <a:t> / </a:t>
            </a:r>
            <a:r>
              <a:rPr lang="en-US" sz="1800" b="1" i="1" dirty="0" err="1" smtClean="0"/>
              <a:t>Konseptual</a:t>
            </a:r>
            <a:r>
              <a:rPr lang="en-US" sz="1800" b="1" dirty="0" smtClean="0"/>
              <a:t> (</a:t>
            </a:r>
            <a:r>
              <a:rPr lang="en-US" sz="1800" b="1" i="1" dirty="0" smtClean="0"/>
              <a:t>Conceptual Level</a:t>
            </a:r>
            <a:r>
              <a:rPr lang="en-US" sz="1800" b="1" dirty="0" smtClean="0"/>
              <a:t>)</a:t>
            </a:r>
            <a:endParaRPr lang="id-ID" sz="1800" dirty="0" smtClean="0"/>
          </a:p>
          <a:p>
            <a:pPr>
              <a:buNone/>
            </a:pPr>
            <a:r>
              <a:rPr lang="en-US" sz="1800" dirty="0" smtClean="0"/>
              <a:t>	Lapis </a:t>
            </a:r>
            <a:r>
              <a:rPr lang="en-US" sz="1800" dirty="0" err="1" smtClean="0"/>
              <a:t>konseptual</a:t>
            </a:r>
            <a:r>
              <a:rPr lang="en-US" sz="1800" dirty="0" smtClean="0"/>
              <a:t> </a:t>
            </a:r>
            <a:r>
              <a:rPr lang="en-US" sz="1800" dirty="0" err="1" smtClean="0"/>
              <a:t>lebih</a:t>
            </a:r>
            <a:r>
              <a:rPr lang="en-US" sz="1800" dirty="0" smtClean="0"/>
              <a:t> </a:t>
            </a:r>
            <a:r>
              <a:rPr lang="en-US" sz="1800" dirty="0" err="1" smtClean="0"/>
              <a:t>tinggi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lapis </a:t>
            </a:r>
            <a:r>
              <a:rPr lang="en-US" sz="1800" dirty="0" err="1" smtClean="0"/>
              <a:t>fisik</a:t>
            </a:r>
            <a:r>
              <a:rPr lang="en-US" sz="1800" dirty="0" smtClean="0"/>
              <a:t>. Lapis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menjabarkan</a:t>
            </a:r>
            <a:r>
              <a:rPr lang="en-US" sz="1800" dirty="0" smtClean="0"/>
              <a:t> data </a:t>
            </a:r>
            <a:r>
              <a:rPr lang="en-US" sz="1800" dirty="0" err="1" smtClean="0"/>
              <a:t>apa</a:t>
            </a:r>
            <a:r>
              <a:rPr lang="en-US" sz="1800" dirty="0" smtClean="0"/>
              <a:t> (what) </a:t>
            </a:r>
            <a:r>
              <a:rPr lang="en-US" sz="1800" dirty="0" err="1" smtClean="0"/>
              <a:t>saja</a:t>
            </a:r>
            <a:r>
              <a:rPr lang="en-US" sz="1800" dirty="0" smtClean="0"/>
              <a:t> yang </a:t>
            </a:r>
            <a:r>
              <a:rPr lang="en-US" sz="1800" dirty="0" err="1" smtClean="0"/>
              <a:t>sesungguhnya</a:t>
            </a:r>
            <a:r>
              <a:rPr lang="en-US" sz="1800" dirty="0" smtClean="0"/>
              <a:t> </a:t>
            </a:r>
            <a:r>
              <a:rPr lang="en-US" sz="1800" dirty="0" err="1" smtClean="0"/>
              <a:t>disimpan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basisdata</a:t>
            </a:r>
            <a:r>
              <a:rPr lang="en-US" sz="1800" dirty="0" smtClean="0"/>
              <a:t>,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juga</a:t>
            </a:r>
            <a:r>
              <a:rPr lang="en-US" sz="1800" dirty="0" smtClean="0"/>
              <a:t> </a:t>
            </a:r>
            <a:r>
              <a:rPr lang="en-US" sz="1800" dirty="0" err="1" smtClean="0"/>
              <a:t>menjabarkan</a:t>
            </a:r>
            <a:r>
              <a:rPr lang="en-US" sz="1800" dirty="0" smtClean="0"/>
              <a:t> </a:t>
            </a:r>
            <a:r>
              <a:rPr lang="en-US" sz="1800" dirty="0" err="1" smtClean="0"/>
              <a:t>hubungan-hubungan</a:t>
            </a:r>
            <a:r>
              <a:rPr lang="en-US" sz="1800" dirty="0" smtClean="0"/>
              <a:t> </a:t>
            </a:r>
            <a:r>
              <a:rPr lang="en-US" sz="1800" dirty="0" err="1" smtClean="0"/>
              <a:t>antardata</a:t>
            </a:r>
            <a:r>
              <a:rPr lang="en-US" sz="1800" dirty="0" smtClean="0"/>
              <a:t> </a:t>
            </a:r>
            <a:r>
              <a:rPr lang="en-US" sz="1800" dirty="0" err="1" smtClean="0"/>
              <a:t>secara</a:t>
            </a:r>
            <a:r>
              <a:rPr lang="en-US" sz="1800" dirty="0" smtClean="0"/>
              <a:t> </a:t>
            </a:r>
            <a:r>
              <a:rPr lang="en-US" sz="1800" dirty="0" err="1" smtClean="0"/>
              <a:t>keseluruhan</a:t>
            </a:r>
            <a:r>
              <a:rPr lang="en-US" sz="1800" dirty="0" smtClean="0"/>
              <a:t>. </a:t>
            </a:r>
          </a:p>
          <a:p>
            <a:pPr>
              <a:buNone/>
            </a:pPr>
            <a:endParaRPr lang="id-ID" sz="1800" dirty="0" smtClean="0"/>
          </a:p>
          <a:p>
            <a:pPr marL="354013" lvl="0" indent="-263525">
              <a:buFont typeface="+mj-lt"/>
              <a:buAutoNum type="arabicPeriod" startAt="3"/>
            </a:pPr>
            <a:r>
              <a:rPr lang="en-US" sz="1800" b="1" dirty="0" smtClean="0"/>
              <a:t>Level </a:t>
            </a:r>
            <a:r>
              <a:rPr lang="en-US" sz="1800" b="1" i="1" dirty="0" err="1" smtClean="0"/>
              <a:t>Penampakan</a:t>
            </a:r>
            <a:r>
              <a:rPr lang="en-US" sz="1800" b="1" dirty="0" smtClean="0"/>
              <a:t>/</a:t>
            </a:r>
            <a:r>
              <a:rPr lang="en-US" sz="1800" b="1" dirty="0" err="1" smtClean="0"/>
              <a:t>pandangan</a:t>
            </a:r>
            <a:r>
              <a:rPr lang="en-US" sz="1800" b="1" dirty="0" smtClean="0"/>
              <a:t> (</a:t>
            </a:r>
            <a:r>
              <a:rPr lang="en-US" sz="1800" b="1" i="1" dirty="0" smtClean="0"/>
              <a:t>View Level</a:t>
            </a:r>
            <a:r>
              <a:rPr lang="en-US" sz="1800" b="1" dirty="0" smtClean="0"/>
              <a:t>)</a:t>
            </a:r>
            <a:endParaRPr lang="id-ID" sz="1800" dirty="0" smtClean="0"/>
          </a:p>
          <a:p>
            <a:pPr>
              <a:buNone/>
            </a:pPr>
            <a:r>
              <a:rPr lang="en-US" sz="1800" dirty="0" smtClean="0"/>
              <a:t>	Lapis view </a:t>
            </a:r>
            <a:r>
              <a:rPr lang="en-US" sz="1800" dirty="0" err="1" smtClean="0"/>
              <a:t>merupakan</a:t>
            </a:r>
            <a:r>
              <a:rPr lang="en-US" sz="1800" dirty="0" smtClean="0"/>
              <a:t> lapis </a:t>
            </a:r>
            <a:r>
              <a:rPr lang="en-US" sz="1800" dirty="0" err="1" smtClean="0"/>
              <a:t>tertinggi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abstraksi</a:t>
            </a:r>
            <a:r>
              <a:rPr lang="en-US" sz="1800" dirty="0" smtClean="0"/>
              <a:t> data. </a:t>
            </a:r>
            <a:r>
              <a:rPr lang="en-US" sz="1800" dirty="0" err="1" smtClean="0"/>
              <a:t>Pada</a:t>
            </a:r>
            <a:r>
              <a:rPr lang="en-US" sz="1800" dirty="0" smtClean="0"/>
              <a:t> lapis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pengguna</a:t>
            </a:r>
            <a:r>
              <a:rPr lang="en-US" sz="1800" dirty="0" smtClean="0"/>
              <a:t> </a:t>
            </a:r>
            <a:r>
              <a:rPr lang="en-US" sz="1800" dirty="0" err="1" smtClean="0"/>
              <a:t>hanya</a:t>
            </a:r>
            <a:r>
              <a:rPr lang="en-US" sz="1800" dirty="0" smtClean="0"/>
              <a:t> </a:t>
            </a:r>
            <a:r>
              <a:rPr lang="en-US" sz="1800" dirty="0" err="1" smtClean="0"/>
              <a:t>mengenal</a:t>
            </a:r>
            <a:r>
              <a:rPr lang="en-US" sz="1800" dirty="0" smtClean="0"/>
              <a:t> </a:t>
            </a:r>
            <a:r>
              <a:rPr lang="en-US" sz="1800" dirty="0" err="1" smtClean="0"/>
              <a:t>struktur</a:t>
            </a:r>
            <a:r>
              <a:rPr lang="en-US" sz="1800" dirty="0" smtClean="0"/>
              <a:t> data yang </a:t>
            </a:r>
            <a:r>
              <a:rPr lang="en-US" sz="1800" dirty="0" err="1" smtClean="0"/>
              <a:t>sederhana</a:t>
            </a:r>
            <a:r>
              <a:rPr lang="en-US" sz="1800" dirty="0" smtClean="0"/>
              <a:t>, yang </a:t>
            </a:r>
            <a:r>
              <a:rPr lang="en-US" sz="1800" dirty="0" err="1" smtClean="0"/>
              <a:t>berorientasi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kebutuhan</a:t>
            </a:r>
            <a:r>
              <a:rPr lang="en-US" sz="1800" dirty="0" smtClean="0"/>
              <a:t> </a:t>
            </a:r>
            <a:r>
              <a:rPr lang="en-US" sz="1800" dirty="0" err="1" smtClean="0"/>
              <a:t>pengguna</a:t>
            </a:r>
            <a:r>
              <a:rPr lang="en-US" sz="1800" dirty="0" smtClean="0"/>
              <a:t>. Data yang </a:t>
            </a:r>
            <a:r>
              <a:rPr lang="en-US" sz="1800" dirty="0" err="1" smtClean="0"/>
              <a:t>dikenal</a:t>
            </a:r>
            <a:r>
              <a:rPr lang="en-US" sz="1800" dirty="0" smtClean="0"/>
              <a:t> </a:t>
            </a:r>
            <a:r>
              <a:rPr lang="en-US" sz="1800" dirty="0" err="1" smtClean="0"/>
              <a:t>oleh</a:t>
            </a:r>
            <a:r>
              <a:rPr lang="en-US" sz="1800" dirty="0" smtClean="0"/>
              <a:t> </a:t>
            </a:r>
            <a:r>
              <a:rPr lang="en-US" sz="1800" dirty="0" err="1" smtClean="0"/>
              <a:t>masing-masing</a:t>
            </a:r>
            <a:r>
              <a:rPr lang="en-US" sz="1800" dirty="0" smtClean="0"/>
              <a:t> </a:t>
            </a:r>
            <a:r>
              <a:rPr lang="en-US" sz="1800" dirty="0" err="1" smtClean="0"/>
              <a:t>pengguna</a:t>
            </a:r>
            <a:r>
              <a:rPr lang="en-US" sz="1800" dirty="0" smtClean="0"/>
              <a:t> </a:t>
            </a:r>
            <a:r>
              <a:rPr lang="en-US" sz="1800" dirty="0" err="1" smtClean="0"/>
              <a:t>bisa</a:t>
            </a:r>
            <a:r>
              <a:rPr lang="en-US" sz="1800" dirty="0" smtClean="0"/>
              <a:t> </a:t>
            </a:r>
            <a:r>
              <a:rPr lang="en-US" sz="1800" dirty="0" err="1" smtClean="0"/>
              <a:t>berbeda-beda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barangkali</a:t>
            </a:r>
            <a:r>
              <a:rPr lang="en-US" sz="1800" dirty="0" smtClean="0"/>
              <a:t> </a:t>
            </a:r>
            <a:r>
              <a:rPr lang="en-US" sz="1800" dirty="0" err="1" smtClean="0"/>
              <a:t>hanya</a:t>
            </a:r>
            <a:r>
              <a:rPr lang="en-US" sz="1800" dirty="0" smtClean="0"/>
              <a:t> </a:t>
            </a:r>
            <a:r>
              <a:rPr lang="en-US" sz="1800" dirty="0" err="1" smtClean="0"/>
              <a:t>mencakup</a:t>
            </a:r>
            <a:r>
              <a:rPr lang="en-US" sz="1800" dirty="0" smtClean="0"/>
              <a:t> </a:t>
            </a:r>
            <a:r>
              <a:rPr lang="en-US" sz="1800" dirty="0" err="1" smtClean="0"/>
              <a:t>sebagian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basis data. </a:t>
            </a:r>
            <a:endParaRPr lang="id-ID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Abstraksi</a:t>
            </a:r>
            <a:r>
              <a:rPr lang="en-US" dirty="0" smtClean="0"/>
              <a:t> Data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gambaran</a:t>
            </a:r>
            <a:r>
              <a:rPr lang="en-US" dirty="0" smtClean="0"/>
              <a:t> ,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</a:t>
            </a:r>
            <a:r>
              <a:rPr lang="en-US" dirty="0" err="1" smtClean="0"/>
              <a:t>bertipe</a:t>
            </a:r>
            <a:r>
              <a:rPr lang="en-US" dirty="0" smtClean="0"/>
              <a:t> </a:t>
            </a:r>
            <a:r>
              <a:rPr lang="en-US" i="1" dirty="0" smtClean="0"/>
              <a:t>record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 marL="904875" indent="-255588">
              <a:buNone/>
            </a:pPr>
            <a:r>
              <a:rPr lang="en-US" dirty="0" err="1" smtClean="0">
                <a:solidFill>
                  <a:srgbClr val="002060"/>
                </a:solidFill>
                <a:latin typeface="+mj-lt"/>
              </a:rPr>
              <a:t>Pegawai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 = RECORD</a:t>
            </a:r>
            <a:endParaRPr lang="id-ID" dirty="0" smtClean="0">
              <a:solidFill>
                <a:srgbClr val="002060"/>
              </a:solidFill>
              <a:latin typeface="+mj-lt"/>
            </a:endParaRPr>
          </a:p>
          <a:p>
            <a:pPr marL="904875" indent="-255588">
              <a:buNone/>
            </a:pPr>
            <a:r>
              <a:rPr lang="en-US" dirty="0" smtClean="0">
                <a:solidFill>
                  <a:srgbClr val="002060"/>
                </a:solidFill>
                <a:latin typeface="+mj-lt"/>
              </a:rPr>
              <a:t>		</a:t>
            </a:r>
            <a:r>
              <a:rPr lang="en-US" dirty="0" err="1" smtClean="0">
                <a:solidFill>
                  <a:srgbClr val="002060"/>
                </a:solidFill>
                <a:latin typeface="+mj-lt"/>
              </a:rPr>
              <a:t>Nama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 		: STRING;</a:t>
            </a:r>
            <a:endParaRPr lang="id-ID" dirty="0" smtClean="0">
              <a:solidFill>
                <a:srgbClr val="002060"/>
              </a:solidFill>
              <a:latin typeface="+mj-lt"/>
            </a:endParaRPr>
          </a:p>
          <a:p>
            <a:pPr marL="904875" indent="-255588">
              <a:buNone/>
            </a:pPr>
            <a:r>
              <a:rPr lang="en-US" dirty="0" smtClean="0">
                <a:solidFill>
                  <a:srgbClr val="002060"/>
                </a:solidFill>
                <a:latin typeface="+mj-lt"/>
              </a:rPr>
              <a:t>		</a:t>
            </a:r>
            <a:r>
              <a:rPr lang="en-US" dirty="0" err="1" smtClean="0">
                <a:solidFill>
                  <a:srgbClr val="002060"/>
                </a:solidFill>
                <a:latin typeface="+mj-lt"/>
              </a:rPr>
              <a:t>Alamat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 		: STRING;</a:t>
            </a:r>
            <a:endParaRPr lang="id-ID" dirty="0" smtClean="0">
              <a:solidFill>
                <a:srgbClr val="002060"/>
              </a:solidFill>
              <a:latin typeface="+mj-lt"/>
            </a:endParaRPr>
          </a:p>
          <a:p>
            <a:pPr marL="904875" indent="-255588">
              <a:buNone/>
            </a:pPr>
            <a:r>
              <a:rPr lang="en-US" dirty="0" smtClean="0">
                <a:solidFill>
                  <a:srgbClr val="002060"/>
                </a:solidFill>
                <a:latin typeface="+mj-lt"/>
              </a:rPr>
              <a:t>		</a:t>
            </a:r>
            <a:r>
              <a:rPr lang="en-US" dirty="0" err="1" smtClean="0">
                <a:solidFill>
                  <a:srgbClr val="002060"/>
                </a:solidFill>
                <a:latin typeface="+mj-lt"/>
              </a:rPr>
              <a:t>Bagian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		: STRING;</a:t>
            </a:r>
            <a:endParaRPr lang="id-ID" dirty="0" smtClean="0">
              <a:solidFill>
                <a:srgbClr val="002060"/>
              </a:solidFill>
              <a:latin typeface="+mj-lt"/>
            </a:endParaRPr>
          </a:p>
          <a:p>
            <a:pPr marL="904875" indent="-255588">
              <a:buNone/>
            </a:pPr>
            <a:r>
              <a:rPr lang="en-US" dirty="0" smtClean="0">
                <a:solidFill>
                  <a:srgbClr val="002060"/>
                </a:solidFill>
                <a:latin typeface="+mj-lt"/>
              </a:rPr>
              <a:t>		</a:t>
            </a:r>
            <a:r>
              <a:rPr lang="en-US" dirty="0" err="1" smtClean="0">
                <a:solidFill>
                  <a:srgbClr val="002060"/>
                </a:solidFill>
                <a:latin typeface="+mj-lt"/>
              </a:rPr>
              <a:t>Gaji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 		: </a:t>
            </a:r>
            <a:r>
              <a:rPr lang="en-US" dirty="0" err="1" smtClean="0">
                <a:solidFill>
                  <a:srgbClr val="002060"/>
                </a:solidFill>
                <a:latin typeface="+mj-lt"/>
              </a:rPr>
              <a:t>LongInt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;</a:t>
            </a:r>
            <a:endParaRPr lang="id-ID" dirty="0" smtClean="0">
              <a:solidFill>
                <a:srgbClr val="002060"/>
              </a:solidFill>
              <a:latin typeface="+mj-lt"/>
            </a:endParaRPr>
          </a:p>
          <a:p>
            <a:pPr marL="904875" indent="-255588">
              <a:buNone/>
            </a:pPr>
            <a:r>
              <a:rPr lang="en-US" dirty="0" smtClean="0">
                <a:solidFill>
                  <a:srgbClr val="002060"/>
                </a:solidFill>
                <a:latin typeface="+mj-lt"/>
              </a:rPr>
              <a:t>End:</a:t>
            </a:r>
            <a:endParaRPr lang="id-ID" dirty="0" smtClean="0">
              <a:solidFill>
                <a:srgbClr val="002060"/>
              </a:solidFill>
              <a:latin typeface="+mj-lt"/>
            </a:endParaRPr>
          </a:p>
          <a:p>
            <a:endParaRPr lang="id-ID" dirty="0" smtClean="0"/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i="1" dirty="0" smtClean="0"/>
              <a:t>record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4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i="1" dirty="0" smtClean="0"/>
              <a:t>field (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alamat</a:t>
            </a:r>
            <a:r>
              <a:rPr lang="en-US" dirty="0" smtClean="0"/>
              <a:t>, </a:t>
            </a:r>
            <a:r>
              <a:rPr lang="en-US" dirty="0" err="1" smtClean="0"/>
              <a:t>bagian</a:t>
            </a:r>
            <a:r>
              <a:rPr lang="en-US" dirty="0" smtClean="0"/>
              <a:t>, </a:t>
            </a:r>
            <a:r>
              <a:rPr lang="en-US" dirty="0" err="1" smtClean="0"/>
              <a:t>gaji</a:t>
            </a:r>
            <a:r>
              <a:rPr lang="en-US" dirty="0" smtClean="0"/>
              <a:t> ). </a:t>
            </a:r>
            <a:r>
              <a:rPr lang="en-US" dirty="0" err="1" smtClean="0"/>
              <a:t>Setiap</a:t>
            </a:r>
            <a:r>
              <a:rPr lang="en-US" dirty="0" smtClean="0"/>
              <a:t> field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data.</a:t>
            </a:r>
          </a:p>
          <a:p>
            <a:endParaRPr lang="id-ID" dirty="0" smtClean="0"/>
          </a:p>
          <a:p>
            <a:r>
              <a:rPr lang="en-US" dirty="0" err="1" smtClean="0"/>
              <a:t>Pada</a:t>
            </a:r>
            <a:r>
              <a:rPr lang="en-US" dirty="0" smtClean="0"/>
              <a:t> level </a:t>
            </a:r>
            <a:r>
              <a:rPr lang="en-US" dirty="0" err="1" smtClean="0"/>
              <a:t>fisik</a:t>
            </a:r>
            <a:r>
              <a:rPr lang="en-US" dirty="0" smtClean="0"/>
              <a:t>,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dijabarkan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data yang </a:t>
            </a:r>
            <a:r>
              <a:rPr lang="en-US" dirty="0" err="1" smtClean="0"/>
              <a:t>terletak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berurutan</a:t>
            </a:r>
            <a:r>
              <a:rPr lang="en-US" dirty="0" smtClean="0"/>
              <a:t> (</a:t>
            </a:r>
            <a:r>
              <a:rPr lang="en-US" dirty="0" err="1" smtClean="0"/>
              <a:t>satuan</a:t>
            </a:r>
            <a:r>
              <a:rPr lang="en-US" dirty="0" smtClean="0"/>
              <a:t> byte). </a:t>
            </a:r>
            <a:r>
              <a:rPr lang="en-US" dirty="0" err="1" smtClean="0"/>
              <a:t>Pada</a:t>
            </a:r>
            <a:r>
              <a:rPr lang="en-US" dirty="0" smtClean="0"/>
              <a:t> lapis </a:t>
            </a:r>
            <a:r>
              <a:rPr lang="en-US" dirty="0" err="1" smtClean="0"/>
              <a:t>konseptual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record </a:t>
            </a:r>
            <a:r>
              <a:rPr lang="en-US" dirty="0" err="1" smtClean="0"/>
              <a:t>dijabarkan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. </a:t>
            </a:r>
            <a:r>
              <a:rPr lang="en-US" dirty="0" err="1" smtClean="0"/>
              <a:t>pada</a:t>
            </a:r>
            <a:r>
              <a:rPr lang="en-US" dirty="0" smtClean="0"/>
              <a:t> lapis view, user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hana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data </a:t>
            </a:r>
            <a:r>
              <a:rPr lang="en-US" dirty="0" err="1" smtClean="0"/>
              <a:t>tertentu</a:t>
            </a:r>
            <a:r>
              <a:rPr lang="en-US" dirty="0" smtClean="0"/>
              <a:t>, </a:t>
            </a:r>
            <a:r>
              <a:rPr lang="en-US" dirty="0" err="1" smtClean="0"/>
              <a:t>contohnya</a:t>
            </a:r>
            <a:r>
              <a:rPr lang="en-US" dirty="0" smtClean="0"/>
              <a:t>, </a:t>
            </a:r>
            <a:r>
              <a:rPr lang="en-US" dirty="0" err="1" smtClean="0"/>
              <a:t>seorang</a:t>
            </a:r>
            <a:r>
              <a:rPr lang="en-US" dirty="0" smtClean="0"/>
              <a:t> yang </a:t>
            </a:r>
            <a:r>
              <a:rPr lang="en-US" dirty="0" err="1" smtClean="0"/>
              <a:t>menangani</a:t>
            </a:r>
            <a:r>
              <a:rPr lang="en-US" dirty="0" smtClean="0"/>
              <a:t> </a:t>
            </a:r>
            <a:r>
              <a:rPr lang="en-US" dirty="0" err="1" smtClean="0"/>
              <a:t>penggajian</a:t>
            </a:r>
            <a:r>
              <a:rPr lang="en-US" dirty="0" smtClean="0"/>
              <a:t> </a:t>
            </a:r>
            <a:r>
              <a:rPr lang="en-US" dirty="0" err="1" smtClean="0"/>
              <a:t>berhak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gaji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mengubahnya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lain </a:t>
            </a:r>
            <a:r>
              <a:rPr lang="en-US" dirty="0" err="1" smtClean="0"/>
              <a:t>tentu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melihatnya</a:t>
            </a:r>
            <a:r>
              <a:rPr lang="en-US" dirty="0" smtClean="0"/>
              <a:t>.</a:t>
            </a:r>
            <a:endParaRPr lang="id-ID" dirty="0" smtClean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b="1" dirty="0" smtClean="0"/>
              <a:t>Model Basis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Model database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konsep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terintegrasi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menggambarkan</a:t>
            </a:r>
            <a:r>
              <a:rPr lang="en-US" sz="2400" dirty="0" smtClean="0"/>
              <a:t> </a:t>
            </a:r>
            <a:r>
              <a:rPr lang="en-US" sz="2400" dirty="0" err="1" smtClean="0"/>
              <a:t>hubungan</a:t>
            </a:r>
            <a:r>
              <a:rPr lang="en-US" sz="2400" dirty="0" smtClean="0"/>
              <a:t> (</a:t>
            </a:r>
            <a:r>
              <a:rPr lang="en-US" sz="2400" i="1" dirty="0" smtClean="0"/>
              <a:t>relationships</a:t>
            </a:r>
            <a:r>
              <a:rPr lang="en-US" sz="2400" dirty="0" smtClean="0"/>
              <a:t>) </a:t>
            </a:r>
            <a:r>
              <a:rPr lang="en-US" sz="2400" dirty="0" err="1" smtClean="0"/>
              <a:t>antar</a:t>
            </a:r>
            <a:r>
              <a:rPr lang="en-US" sz="2400" dirty="0" smtClean="0"/>
              <a:t> data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batasan-batasan</a:t>
            </a:r>
            <a:r>
              <a:rPr lang="en-US" sz="2400" dirty="0" smtClean="0"/>
              <a:t> (</a:t>
            </a:r>
            <a:r>
              <a:rPr lang="en-US" sz="2400" i="1" dirty="0" smtClean="0"/>
              <a:t>constraint</a:t>
            </a:r>
            <a:r>
              <a:rPr lang="en-US" sz="2400" dirty="0" smtClean="0"/>
              <a:t>) data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database. Model data yang paling </a:t>
            </a:r>
            <a:r>
              <a:rPr lang="en-US" sz="2400" dirty="0" err="1" smtClean="0"/>
              <a:t>umum</a:t>
            </a:r>
            <a:r>
              <a:rPr lang="en-US" sz="2400" dirty="0" smtClean="0"/>
              <a:t>,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</a:t>
            </a:r>
            <a:r>
              <a:rPr lang="en-US" sz="2400" dirty="0" smtClean="0"/>
              <a:t> record </a:t>
            </a:r>
            <a:r>
              <a:rPr lang="en-US" sz="2400" dirty="0" err="1" smtClean="0"/>
              <a:t>dalam</a:t>
            </a:r>
            <a:r>
              <a:rPr lang="en-US" sz="2400" dirty="0" smtClean="0"/>
              <a:t> database (</a:t>
            </a:r>
            <a:r>
              <a:rPr lang="en-US" sz="2400" i="1" dirty="0" smtClean="0"/>
              <a:t>Record Based Data Models</a:t>
            </a:r>
            <a:r>
              <a:rPr lang="en-US" sz="2400" dirty="0" smtClean="0"/>
              <a:t>),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tiga</a:t>
            </a:r>
            <a:r>
              <a:rPr lang="en-US" sz="2400" dirty="0" smtClean="0"/>
              <a:t> </a:t>
            </a:r>
            <a:r>
              <a:rPr lang="en-US" sz="2400" dirty="0" err="1" smtClean="0"/>
              <a:t>jenis,yaitu</a:t>
            </a:r>
            <a:r>
              <a:rPr lang="en-US" sz="2400" dirty="0" smtClean="0"/>
              <a:t> :</a:t>
            </a:r>
          </a:p>
          <a:p>
            <a:pPr marL="745236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Model Database </a:t>
            </a:r>
            <a:r>
              <a:rPr lang="en-US" sz="2400" dirty="0" err="1" smtClean="0">
                <a:solidFill>
                  <a:schemeClr val="tx1"/>
                </a:solidFill>
              </a:rPr>
              <a:t>Hirarki</a:t>
            </a:r>
            <a:r>
              <a:rPr lang="en-US" sz="2400" dirty="0" smtClean="0">
                <a:solidFill>
                  <a:schemeClr val="tx1"/>
                </a:solidFill>
              </a:rPr>
              <a:t> (</a:t>
            </a:r>
            <a:r>
              <a:rPr lang="en-US" sz="2400" i="1" dirty="0" smtClean="0">
                <a:solidFill>
                  <a:schemeClr val="tx1"/>
                </a:solidFill>
              </a:rPr>
              <a:t>Hierarchical Database Model</a:t>
            </a:r>
            <a:r>
              <a:rPr lang="en-US" sz="2400" dirty="0" smtClean="0">
                <a:solidFill>
                  <a:schemeClr val="tx1"/>
                </a:solidFill>
              </a:rPr>
              <a:t>) </a:t>
            </a:r>
          </a:p>
          <a:p>
            <a:pPr marL="745236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Model Database </a:t>
            </a:r>
            <a:r>
              <a:rPr lang="en-US" sz="2400" dirty="0" err="1" smtClean="0">
                <a:solidFill>
                  <a:schemeClr val="tx1"/>
                </a:solidFill>
              </a:rPr>
              <a:t>Jaringan</a:t>
            </a:r>
            <a:r>
              <a:rPr lang="en-US" sz="2400" dirty="0" smtClean="0">
                <a:solidFill>
                  <a:schemeClr val="tx1"/>
                </a:solidFill>
              </a:rPr>
              <a:t> (</a:t>
            </a:r>
            <a:r>
              <a:rPr lang="en-US" sz="2400" i="1" dirty="0" smtClean="0">
                <a:solidFill>
                  <a:schemeClr val="tx1"/>
                </a:solidFill>
              </a:rPr>
              <a:t>Network Database Model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marL="745236" lvl="1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Model Database </a:t>
            </a:r>
            <a:r>
              <a:rPr lang="en-US" sz="2400" dirty="0" err="1" smtClean="0">
                <a:solidFill>
                  <a:schemeClr val="tx1"/>
                </a:solidFill>
              </a:rPr>
              <a:t>Relasi</a:t>
            </a:r>
            <a:r>
              <a:rPr lang="en-US" sz="2400" dirty="0" smtClean="0">
                <a:solidFill>
                  <a:schemeClr val="tx1"/>
                </a:solidFill>
              </a:rPr>
              <a:t> (</a:t>
            </a:r>
            <a:r>
              <a:rPr lang="en-US" sz="2400" i="1" dirty="0" smtClean="0">
                <a:solidFill>
                  <a:schemeClr val="tx1"/>
                </a:solidFill>
              </a:rPr>
              <a:t>Relational Database Model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id-ID" sz="2400" dirty="0" smtClean="0">
              <a:solidFill>
                <a:schemeClr val="tx1"/>
              </a:solidFill>
            </a:endParaRPr>
          </a:p>
          <a:p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Model Database </a:t>
            </a:r>
            <a:r>
              <a:rPr lang="en-US" b="1" dirty="0" err="1" smtClean="0"/>
              <a:t>Hirarki</a:t>
            </a:r>
            <a:r>
              <a:rPr lang="en-US" b="1" dirty="0" smtClean="0"/>
              <a:t> (</a:t>
            </a:r>
            <a:r>
              <a:rPr lang="en-US" b="1" i="1" dirty="0" smtClean="0"/>
              <a:t>Hierarchical Database Model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Model </a:t>
            </a:r>
            <a:r>
              <a:rPr lang="en-US" sz="1600" dirty="0" err="1" smtClean="0"/>
              <a:t>hirarkis</a:t>
            </a:r>
            <a:r>
              <a:rPr lang="en-US" sz="1600" dirty="0" smtClean="0"/>
              <a:t> </a:t>
            </a:r>
            <a:r>
              <a:rPr lang="en-US" sz="1600" dirty="0" err="1" smtClean="0"/>
              <a:t>biasa</a:t>
            </a:r>
            <a:r>
              <a:rPr lang="en-US" sz="1600" dirty="0" smtClean="0"/>
              <a:t> </a:t>
            </a:r>
            <a:r>
              <a:rPr lang="en-US" sz="1600" dirty="0" err="1" smtClean="0"/>
              <a:t>disebut</a:t>
            </a:r>
            <a:r>
              <a:rPr lang="en-US" sz="1600" dirty="0" smtClean="0"/>
              <a:t> model </a:t>
            </a:r>
            <a:r>
              <a:rPr lang="en-US" sz="1600" dirty="0" err="1" smtClean="0"/>
              <a:t>pohon</a:t>
            </a:r>
            <a:r>
              <a:rPr lang="en-US" sz="1600" dirty="0" smtClean="0"/>
              <a:t>, </a:t>
            </a:r>
            <a:r>
              <a:rPr lang="en-US" sz="1600" dirty="0" err="1" smtClean="0"/>
              <a:t>karena</a:t>
            </a:r>
            <a:r>
              <a:rPr lang="en-US" sz="1600" dirty="0" smtClean="0"/>
              <a:t> </a:t>
            </a:r>
            <a:r>
              <a:rPr lang="en-US" sz="1600" dirty="0" err="1" smtClean="0"/>
              <a:t>menyerupai</a:t>
            </a:r>
            <a:r>
              <a:rPr lang="en-US" sz="1600" dirty="0" smtClean="0"/>
              <a:t> </a:t>
            </a:r>
            <a:r>
              <a:rPr lang="en-US" sz="1600" dirty="0" err="1" smtClean="0"/>
              <a:t>pohon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dibalik</a:t>
            </a:r>
            <a:r>
              <a:rPr lang="en-US" sz="1600" dirty="0" smtClean="0"/>
              <a:t>. Model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pola</a:t>
            </a:r>
            <a:r>
              <a:rPr lang="en-US" sz="1600" dirty="0" smtClean="0"/>
              <a:t> </a:t>
            </a:r>
            <a:r>
              <a:rPr lang="en-US" sz="1600" dirty="0" err="1" smtClean="0"/>
              <a:t>hubungan</a:t>
            </a:r>
            <a:r>
              <a:rPr lang="en-US" sz="1600" dirty="0" smtClean="0"/>
              <a:t> </a:t>
            </a:r>
            <a:r>
              <a:rPr lang="en-US" sz="1600" dirty="0" err="1" smtClean="0"/>
              <a:t>orangtua-anak</a:t>
            </a:r>
            <a:endParaRPr lang="id-ID" sz="1600" dirty="0"/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838200" y="2743200"/>
            <a:ext cx="7620000" cy="3733800"/>
            <a:chOff x="0" y="0"/>
            <a:chExt cx="8346" cy="4371"/>
          </a:xfrm>
        </p:grpSpPr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45" y="1"/>
              <a:ext cx="8235" cy="437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  <p:sp>
          <p:nvSpPr>
            <p:cNvPr id="1028" name="Text Box 4"/>
            <p:cNvSpPr txBox="1">
              <a:spLocks noChangeArrowheads="1"/>
            </p:cNvSpPr>
            <p:nvPr/>
          </p:nvSpPr>
          <p:spPr bwMode="auto">
            <a:xfrm>
              <a:off x="2176" y="0"/>
              <a:ext cx="1717" cy="893"/>
            </a:xfrm>
            <a:prstGeom prst="rect">
              <a:avLst/>
            </a:prstGeom>
            <a:solidFill>
              <a:srgbClr val="0099CC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vert="horz" wrap="square" lIns="76320" tIns="38160" rIns="76320" bIns="3816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Garamond" pitchFamily="18" charset="0"/>
                  <a:cs typeface="Arial" pitchFamily="34" charset="0"/>
                </a:rPr>
                <a:t>Dosen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Garamond" pitchFamily="18" charset="0"/>
                  <a:cs typeface="Arial" pitchFamily="34" charset="0"/>
                </a:rPr>
                <a:t>Siti Nurbaya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Text Box 5"/>
            <p:cNvSpPr txBox="1">
              <a:spLocks noChangeArrowheads="1"/>
            </p:cNvSpPr>
            <p:nvPr/>
          </p:nvSpPr>
          <p:spPr bwMode="auto">
            <a:xfrm>
              <a:off x="6624" y="60"/>
              <a:ext cx="1049" cy="894"/>
            </a:xfrm>
            <a:prstGeom prst="rect">
              <a:avLst/>
            </a:prstGeom>
            <a:solidFill>
              <a:srgbClr val="0099CC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vert="horz" wrap="square" lIns="76320" tIns="38160" rIns="76320" bIns="3816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Garamond" pitchFamily="18" charset="0"/>
                  <a:cs typeface="Arial" pitchFamily="34" charset="0"/>
                </a:rPr>
                <a:t>Dosen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Garamond" pitchFamily="18" charset="0"/>
                  <a:cs typeface="Arial" pitchFamily="34" charset="0"/>
                </a:rPr>
                <a:t>Ashadi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699" y="1688"/>
              <a:ext cx="1520" cy="893"/>
            </a:xfrm>
            <a:prstGeom prst="rect">
              <a:avLst/>
            </a:prstGeom>
            <a:solidFill>
              <a:srgbClr val="0099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76320" tIns="38160" rIns="76320" bIns="3816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Garamond" pitchFamily="18" charset="0"/>
                  <a:cs typeface="Arial" pitchFamily="34" charset="0"/>
                </a:rPr>
                <a:t>Pengantar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Garamond" pitchFamily="18" charset="0"/>
                  <a:cs typeface="Arial" pitchFamily="34" charset="0"/>
                </a:rPr>
                <a:t>Basis Data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Text Box 7"/>
            <p:cNvSpPr txBox="1">
              <a:spLocks noChangeArrowheads="1"/>
            </p:cNvSpPr>
            <p:nvPr/>
          </p:nvSpPr>
          <p:spPr bwMode="auto">
            <a:xfrm>
              <a:off x="3630" y="1688"/>
              <a:ext cx="1945" cy="893"/>
            </a:xfrm>
            <a:prstGeom prst="rect">
              <a:avLst/>
            </a:prstGeom>
            <a:solidFill>
              <a:srgbClr val="0099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76320" tIns="38160" rIns="76320" bIns="3816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Garamond" pitchFamily="18" charset="0"/>
                  <a:cs typeface="Arial" pitchFamily="34" charset="0"/>
                </a:rPr>
                <a:t>Pemrograman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Garamond" pitchFamily="18" charset="0"/>
                  <a:cs typeface="Arial" pitchFamily="34" charset="0"/>
                </a:rPr>
                <a:t>C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Text Box 8"/>
            <p:cNvSpPr txBox="1">
              <a:spLocks noChangeArrowheads="1"/>
            </p:cNvSpPr>
            <p:nvPr/>
          </p:nvSpPr>
          <p:spPr bwMode="auto">
            <a:xfrm>
              <a:off x="6533" y="1688"/>
              <a:ext cx="1813" cy="893"/>
            </a:xfrm>
            <a:prstGeom prst="rect">
              <a:avLst/>
            </a:prstGeom>
            <a:solidFill>
              <a:srgbClr val="0099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76320" tIns="38160" rIns="76320" bIns="3816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Garamond" pitchFamily="18" charset="0"/>
                  <a:cs typeface="Arial" pitchFamily="34" charset="0"/>
                </a:rPr>
                <a:t>Matematika I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3" name="Text Box 9"/>
            <p:cNvSpPr txBox="1">
              <a:spLocks noChangeArrowheads="1"/>
            </p:cNvSpPr>
            <p:nvPr/>
          </p:nvSpPr>
          <p:spPr bwMode="auto">
            <a:xfrm>
              <a:off x="0" y="3674"/>
              <a:ext cx="825" cy="695"/>
            </a:xfrm>
            <a:prstGeom prst="rect">
              <a:avLst/>
            </a:prstGeom>
            <a:solidFill>
              <a:srgbClr val="0099CC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vert="horz" wrap="square" lIns="76320" tIns="38160" rIns="76320" bIns="3816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Garamond" pitchFamily="18" charset="0"/>
                  <a:cs typeface="Arial" pitchFamily="34" charset="0"/>
                </a:rPr>
                <a:t>Rudi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Text Box 10"/>
            <p:cNvSpPr txBox="1">
              <a:spLocks noChangeArrowheads="1"/>
            </p:cNvSpPr>
            <p:nvPr/>
          </p:nvSpPr>
          <p:spPr bwMode="auto">
            <a:xfrm>
              <a:off x="1106" y="3674"/>
              <a:ext cx="692" cy="695"/>
            </a:xfrm>
            <a:prstGeom prst="rect">
              <a:avLst/>
            </a:prstGeom>
            <a:solidFill>
              <a:srgbClr val="0099CC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vert="horz" wrap="square" lIns="76320" tIns="38160" rIns="76320" bIns="3816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Garamond" pitchFamily="18" charset="0"/>
                  <a:cs typeface="Arial" pitchFamily="34" charset="0"/>
                </a:rPr>
                <a:t>Asti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5" name="Text Box 11"/>
            <p:cNvSpPr txBox="1">
              <a:spLocks noChangeArrowheads="1"/>
            </p:cNvSpPr>
            <p:nvPr/>
          </p:nvSpPr>
          <p:spPr bwMode="auto">
            <a:xfrm>
              <a:off x="2289" y="3674"/>
              <a:ext cx="793" cy="695"/>
            </a:xfrm>
            <a:prstGeom prst="rect">
              <a:avLst/>
            </a:prstGeom>
            <a:solidFill>
              <a:srgbClr val="0099CC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vert="horz" wrap="square" lIns="76320" tIns="38160" rIns="76320" bIns="3816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Garamond" pitchFamily="18" charset="0"/>
                  <a:cs typeface="Arial" pitchFamily="34" charset="0"/>
                </a:rPr>
                <a:t>Dina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6" name="Text Box 12"/>
            <p:cNvSpPr txBox="1">
              <a:spLocks noChangeArrowheads="1"/>
            </p:cNvSpPr>
            <p:nvPr/>
          </p:nvSpPr>
          <p:spPr bwMode="auto">
            <a:xfrm>
              <a:off x="3580" y="3674"/>
              <a:ext cx="793" cy="695"/>
            </a:xfrm>
            <a:prstGeom prst="rect">
              <a:avLst/>
            </a:prstGeom>
            <a:solidFill>
              <a:srgbClr val="0099CC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vert="horz" wrap="square" lIns="76320" tIns="38160" rIns="76320" bIns="3816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Garamond" pitchFamily="18" charset="0"/>
                  <a:cs typeface="Arial" pitchFamily="34" charset="0"/>
                </a:rPr>
                <a:t>Dina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7" name="Text Box 13"/>
            <p:cNvSpPr txBox="1">
              <a:spLocks noChangeArrowheads="1"/>
            </p:cNvSpPr>
            <p:nvPr/>
          </p:nvSpPr>
          <p:spPr bwMode="auto">
            <a:xfrm>
              <a:off x="4798" y="3674"/>
              <a:ext cx="613" cy="695"/>
            </a:xfrm>
            <a:prstGeom prst="rect">
              <a:avLst/>
            </a:prstGeom>
            <a:solidFill>
              <a:srgbClr val="0099CC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vert="horz" wrap="square" lIns="76320" tIns="38160" rIns="76320" bIns="3816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Garamond" pitchFamily="18" charset="0"/>
                  <a:cs typeface="Arial" pitchFamily="34" charset="0"/>
                </a:rPr>
                <a:t>Edi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/>
          </p:nvSpPr>
          <p:spPr bwMode="auto">
            <a:xfrm>
              <a:off x="6574" y="3674"/>
              <a:ext cx="554" cy="695"/>
            </a:xfrm>
            <a:prstGeom prst="rect">
              <a:avLst/>
            </a:prstGeom>
            <a:solidFill>
              <a:srgbClr val="0099CC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vert="horz" wrap="square" lIns="76320" tIns="38160" rIns="76320" bIns="3816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Garamond" pitchFamily="18" charset="0"/>
                  <a:cs typeface="Arial" pitchFamily="34" charset="0"/>
                </a:rPr>
                <a:t>Ita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9" name="Text Box 15"/>
            <p:cNvSpPr txBox="1">
              <a:spLocks noChangeArrowheads="1"/>
            </p:cNvSpPr>
            <p:nvPr/>
          </p:nvSpPr>
          <p:spPr bwMode="auto">
            <a:xfrm>
              <a:off x="7678" y="3674"/>
              <a:ext cx="613" cy="695"/>
            </a:xfrm>
            <a:prstGeom prst="rect">
              <a:avLst/>
            </a:prstGeom>
            <a:solidFill>
              <a:srgbClr val="0099CC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vert="horz" wrap="square" lIns="76320" tIns="38160" rIns="76320" bIns="3816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Garamond" pitchFamily="18" charset="0"/>
                  <a:cs typeface="Arial" pitchFamily="34" charset="0"/>
                </a:rPr>
                <a:t>Edi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0" name="Line 16"/>
            <p:cNvSpPr>
              <a:spLocks noChangeShapeType="1"/>
            </p:cNvSpPr>
            <p:nvPr/>
          </p:nvSpPr>
          <p:spPr bwMode="auto">
            <a:xfrm flipH="1">
              <a:off x="1733" y="994"/>
              <a:ext cx="1390" cy="69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  <p:sp>
          <p:nvSpPr>
            <p:cNvPr id="1041" name="Line 17"/>
            <p:cNvSpPr>
              <a:spLocks noChangeShapeType="1"/>
            </p:cNvSpPr>
            <p:nvPr/>
          </p:nvSpPr>
          <p:spPr bwMode="auto">
            <a:xfrm>
              <a:off x="3123" y="994"/>
              <a:ext cx="1589" cy="69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  <p:sp>
          <p:nvSpPr>
            <p:cNvPr id="1042" name="Line 18"/>
            <p:cNvSpPr>
              <a:spLocks noChangeShapeType="1"/>
            </p:cNvSpPr>
            <p:nvPr/>
          </p:nvSpPr>
          <p:spPr bwMode="auto">
            <a:xfrm>
              <a:off x="7493" y="894"/>
              <a:ext cx="0" cy="79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  <p:sp>
          <p:nvSpPr>
            <p:cNvPr id="1043" name="Line 19"/>
            <p:cNvSpPr>
              <a:spLocks noChangeShapeType="1"/>
            </p:cNvSpPr>
            <p:nvPr/>
          </p:nvSpPr>
          <p:spPr bwMode="auto">
            <a:xfrm flipH="1">
              <a:off x="7095" y="2583"/>
              <a:ext cx="397" cy="10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  <p:sp>
          <p:nvSpPr>
            <p:cNvPr id="1044" name="Line 20"/>
            <p:cNvSpPr>
              <a:spLocks noChangeShapeType="1"/>
            </p:cNvSpPr>
            <p:nvPr/>
          </p:nvSpPr>
          <p:spPr bwMode="auto">
            <a:xfrm>
              <a:off x="7493" y="2583"/>
              <a:ext cx="595" cy="10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  <p:sp>
          <p:nvSpPr>
            <p:cNvPr id="1045" name="Line 21"/>
            <p:cNvSpPr>
              <a:spLocks noChangeShapeType="1"/>
            </p:cNvSpPr>
            <p:nvPr/>
          </p:nvSpPr>
          <p:spPr bwMode="auto">
            <a:xfrm>
              <a:off x="1634" y="2583"/>
              <a:ext cx="0" cy="10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  <p:sp>
          <p:nvSpPr>
            <p:cNvPr id="1046" name="Line 22"/>
            <p:cNvSpPr>
              <a:spLocks noChangeShapeType="1"/>
            </p:cNvSpPr>
            <p:nvPr/>
          </p:nvSpPr>
          <p:spPr bwMode="auto">
            <a:xfrm flipH="1">
              <a:off x="541" y="2583"/>
              <a:ext cx="1092" cy="10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  <p:sp>
          <p:nvSpPr>
            <p:cNvPr id="1047" name="Line 23"/>
            <p:cNvSpPr>
              <a:spLocks noChangeShapeType="1"/>
            </p:cNvSpPr>
            <p:nvPr/>
          </p:nvSpPr>
          <p:spPr bwMode="auto">
            <a:xfrm>
              <a:off x="1634" y="2583"/>
              <a:ext cx="1291" cy="10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  <p:sp>
          <p:nvSpPr>
            <p:cNvPr id="1048" name="Line 24"/>
            <p:cNvSpPr>
              <a:spLocks noChangeShapeType="1"/>
            </p:cNvSpPr>
            <p:nvPr/>
          </p:nvSpPr>
          <p:spPr bwMode="auto">
            <a:xfrm flipH="1">
              <a:off x="4016" y="2583"/>
              <a:ext cx="695" cy="10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  <p:sp>
          <p:nvSpPr>
            <p:cNvPr id="1049" name="Line 25"/>
            <p:cNvSpPr>
              <a:spLocks noChangeShapeType="1"/>
            </p:cNvSpPr>
            <p:nvPr/>
          </p:nvSpPr>
          <p:spPr bwMode="auto">
            <a:xfrm>
              <a:off x="4712" y="2583"/>
              <a:ext cx="695" cy="10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Terminologi</a:t>
            </a:r>
            <a:r>
              <a:rPr lang="en-US" sz="3200" b="1" dirty="0" smtClean="0"/>
              <a:t> Dan </a:t>
            </a:r>
            <a:r>
              <a:rPr lang="en-US" sz="3200" b="1" dirty="0" err="1" smtClean="0"/>
              <a:t>Konsep</a:t>
            </a:r>
            <a:r>
              <a:rPr lang="en-US" sz="3200" b="1" dirty="0" smtClean="0"/>
              <a:t> Basis Data (1)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/>
          </a:bodyPr>
          <a:lstStyle/>
          <a:p>
            <a:r>
              <a:rPr lang="en-US" b="1" dirty="0" smtClean="0"/>
              <a:t>Basis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diartikan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markas</a:t>
            </a:r>
            <a:r>
              <a:rPr lang="en-US" dirty="0" smtClean="0"/>
              <a:t> / </a:t>
            </a:r>
            <a:r>
              <a:rPr lang="en-US" dirty="0" err="1" smtClean="0"/>
              <a:t>gudang</a:t>
            </a:r>
            <a:r>
              <a:rPr lang="en-US" dirty="0" smtClean="0"/>
              <a:t>,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berkumpul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Data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fakta</a:t>
            </a:r>
            <a:r>
              <a:rPr lang="en-US" dirty="0" smtClean="0"/>
              <a:t> yang </a:t>
            </a:r>
            <a:r>
              <a:rPr lang="en-US" dirty="0" err="1" smtClean="0"/>
              <a:t>mewakili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 smtClean="0"/>
              <a:t>barang</a:t>
            </a:r>
            <a:r>
              <a:rPr lang="en-US" dirty="0" smtClean="0"/>
              <a:t>, </a:t>
            </a:r>
            <a:r>
              <a:rPr lang="en-US" dirty="0" err="1" smtClean="0"/>
              <a:t>hewan</a:t>
            </a:r>
            <a:r>
              <a:rPr lang="en-US" dirty="0" smtClean="0"/>
              <a:t> </a:t>
            </a:r>
            <a:r>
              <a:rPr lang="en-US" dirty="0" err="1" smtClean="0"/>
              <a:t>peristiwa</a:t>
            </a:r>
            <a:r>
              <a:rPr lang="en-US" dirty="0" smtClean="0"/>
              <a:t>,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sebagainya</a:t>
            </a:r>
            <a:r>
              <a:rPr lang="en-US" dirty="0" smtClean="0"/>
              <a:t>, yang </a:t>
            </a:r>
            <a:r>
              <a:rPr lang="en-US" dirty="0" err="1" smtClean="0"/>
              <a:t>direkam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,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,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, </a:t>
            </a:r>
            <a:r>
              <a:rPr lang="en-US" dirty="0" err="1" smtClean="0"/>
              <a:t>bunyi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kombinasinya</a:t>
            </a:r>
            <a:r>
              <a:rPr lang="en-US" dirty="0" smtClean="0"/>
              <a:t>.</a:t>
            </a:r>
            <a:endParaRPr lang="id-ID" sz="4000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Model Database </a:t>
            </a:r>
            <a:r>
              <a:rPr lang="en-US" b="1" dirty="0" err="1" smtClean="0"/>
              <a:t>Jaringan</a:t>
            </a:r>
            <a:r>
              <a:rPr lang="en-US" b="1" dirty="0" smtClean="0"/>
              <a:t> (</a:t>
            </a:r>
            <a:r>
              <a:rPr lang="en-US" b="1" i="1" dirty="0" smtClean="0"/>
              <a:t>Network Database Model</a:t>
            </a:r>
            <a:r>
              <a:rPr lang="en-US" b="1" dirty="0" smtClean="0"/>
              <a:t>)</a:t>
            </a:r>
            <a:endParaRPr lang="id-ID" dirty="0"/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609600" y="1828800"/>
            <a:ext cx="7772400" cy="4495800"/>
            <a:chOff x="0" y="0"/>
            <a:chExt cx="8682" cy="4526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43" y="1"/>
              <a:ext cx="8639" cy="45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  <p:sp>
          <p:nvSpPr>
            <p:cNvPr id="2052" name="Line 4"/>
            <p:cNvSpPr>
              <a:spLocks noChangeShapeType="1"/>
            </p:cNvSpPr>
            <p:nvPr/>
          </p:nvSpPr>
          <p:spPr bwMode="auto">
            <a:xfrm flipH="1">
              <a:off x="3024" y="2675"/>
              <a:ext cx="1851" cy="123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  <p:sp>
          <p:nvSpPr>
            <p:cNvPr id="2053" name="Text Box 5"/>
            <p:cNvSpPr txBox="1">
              <a:spLocks noChangeArrowheads="1"/>
            </p:cNvSpPr>
            <p:nvPr/>
          </p:nvSpPr>
          <p:spPr bwMode="auto">
            <a:xfrm>
              <a:off x="2255" y="0"/>
              <a:ext cx="1725" cy="925"/>
            </a:xfrm>
            <a:prstGeom prst="rect">
              <a:avLst/>
            </a:prstGeom>
            <a:solidFill>
              <a:srgbClr val="0099CC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vert="horz" wrap="square" lIns="78840" tIns="39240" rIns="78840" bIns="3924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Garamond" pitchFamily="18" charset="0"/>
                  <a:cs typeface="Arial" pitchFamily="34" charset="0"/>
                </a:rPr>
                <a:t>Dosen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Garamond" pitchFamily="18" charset="0"/>
                  <a:cs typeface="Arial" pitchFamily="34" charset="0"/>
                </a:rPr>
                <a:t>Siti Nurbaya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6860" y="0"/>
              <a:ext cx="1057" cy="925"/>
            </a:xfrm>
            <a:prstGeom prst="rect">
              <a:avLst/>
            </a:prstGeom>
            <a:solidFill>
              <a:srgbClr val="0099CC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vert="horz" wrap="square" lIns="78840" tIns="39240" rIns="78840" bIns="3924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Garamond" pitchFamily="18" charset="0"/>
                  <a:cs typeface="Arial" pitchFamily="34" charset="0"/>
                </a:rPr>
                <a:t>Dosen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Garamond" pitchFamily="18" charset="0"/>
                  <a:cs typeface="Arial" pitchFamily="34" charset="0"/>
                </a:rPr>
                <a:t>Ashadi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Text Box 7"/>
            <p:cNvSpPr txBox="1">
              <a:spLocks noChangeArrowheads="1"/>
            </p:cNvSpPr>
            <p:nvPr/>
          </p:nvSpPr>
          <p:spPr bwMode="auto">
            <a:xfrm>
              <a:off x="725" y="1748"/>
              <a:ext cx="1528" cy="925"/>
            </a:xfrm>
            <a:prstGeom prst="rect">
              <a:avLst/>
            </a:prstGeom>
            <a:solidFill>
              <a:srgbClr val="0099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78840" tIns="39240" rIns="78840" bIns="3924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Garamond" pitchFamily="18" charset="0"/>
                  <a:cs typeface="Arial" pitchFamily="34" charset="0"/>
                </a:rPr>
                <a:t>Pengantar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Garamond" pitchFamily="18" charset="0"/>
                  <a:cs typeface="Arial" pitchFamily="34" charset="0"/>
                </a:rPr>
                <a:t>Basis Data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6" name="Text Box 8"/>
            <p:cNvSpPr txBox="1">
              <a:spLocks noChangeArrowheads="1"/>
            </p:cNvSpPr>
            <p:nvPr/>
          </p:nvSpPr>
          <p:spPr bwMode="auto">
            <a:xfrm>
              <a:off x="3763" y="1748"/>
              <a:ext cx="1953" cy="925"/>
            </a:xfrm>
            <a:prstGeom prst="rect">
              <a:avLst/>
            </a:prstGeom>
            <a:solidFill>
              <a:srgbClr val="0099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78840" tIns="39240" rIns="78840" bIns="3924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Garamond" pitchFamily="18" charset="0"/>
                  <a:cs typeface="Arial" pitchFamily="34" charset="0"/>
                </a:rPr>
                <a:t>Pemrograman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Garamond" pitchFamily="18" charset="0"/>
                  <a:cs typeface="Arial" pitchFamily="34" charset="0"/>
                </a:rPr>
                <a:t>C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6770" y="1748"/>
              <a:ext cx="1821" cy="925"/>
            </a:xfrm>
            <a:prstGeom prst="rect">
              <a:avLst/>
            </a:prstGeom>
            <a:solidFill>
              <a:srgbClr val="0099CC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vert="horz" wrap="square" lIns="78840" tIns="39240" rIns="78840" bIns="3924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Garamond" pitchFamily="18" charset="0"/>
                  <a:cs typeface="Arial" pitchFamily="34" charset="0"/>
                </a:rPr>
                <a:t>Matematika I</a:t>
              </a:r>
              <a:endPara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8" name="Text Box 10"/>
            <p:cNvSpPr txBox="1">
              <a:spLocks noChangeArrowheads="1"/>
            </p:cNvSpPr>
            <p:nvPr/>
          </p:nvSpPr>
          <p:spPr bwMode="auto">
            <a:xfrm>
              <a:off x="0" y="3806"/>
              <a:ext cx="788" cy="720"/>
            </a:xfrm>
            <a:prstGeom prst="rect">
              <a:avLst/>
            </a:prstGeom>
            <a:solidFill>
              <a:srgbClr val="0099CC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vert="horz" wrap="square" lIns="78840" tIns="39240" rIns="78840" bIns="3924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Garamond" pitchFamily="18" charset="0"/>
                  <a:cs typeface="Arial" pitchFamily="34" charset="0"/>
                </a:rPr>
                <a:t>Rudi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9" name="Text Box 11"/>
            <p:cNvSpPr txBox="1">
              <a:spLocks noChangeArrowheads="1"/>
            </p:cNvSpPr>
            <p:nvPr/>
          </p:nvSpPr>
          <p:spPr bwMode="auto">
            <a:xfrm>
              <a:off x="1143" y="3806"/>
              <a:ext cx="700" cy="720"/>
            </a:xfrm>
            <a:prstGeom prst="rect">
              <a:avLst/>
            </a:prstGeom>
            <a:solidFill>
              <a:srgbClr val="0099CC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vert="horz" wrap="square" lIns="78840" tIns="39240" rIns="78840" bIns="3924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Garamond" pitchFamily="18" charset="0"/>
                  <a:cs typeface="Arial" pitchFamily="34" charset="0"/>
                </a:rPr>
                <a:t>Asti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0" name="Text Box 12"/>
            <p:cNvSpPr txBox="1">
              <a:spLocks noChangeArrowheads="1"/>
            </p:cNvSpPr>
            <p:nvPr/>
          </p:nvSpPr>
          <p:spPr bwMode="auto">
            <a:xfrm>
              <a:off x="2368" y="3806"/>
              <a:ext cx="801" cy="720"/>
            </a:xfrm>
            <a:prstGeom prst="rect">
              <a:avLst/>
            </a:prstGeom>
            <a:solidFill>
              <a:srgbClr val="0099CC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vert="horz" wrap="square" lIns="78840" tIns="39240" rIns="78840" bIns="3924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Garamond" pitchFamily="18" charset="0"/>
                  <a:cs typeface="Arial" pitchFamily="34" charset="0"/>
                </a:rPr>
                <a:t>Dina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1" name="Text Box 13"/>
            <p:cNvSpPr txBox="1">
              <a:spLocks noChangeArrowheads="1"/>
            </p:cNvSpPr>
            <p:nvPr/>
          </p:nvSpPr>
          <p:spPr bwMode="auto">
            <a:xfrm>
              <a:off x="4966" y="3806"/>
              <a:ext cx="621" cy="720"/>
            </a:xfrm>
            <a:prstGeom prst="rect">
              <a:avLst/>
            </a:prstGeom>
            <a:solidFill>
              <a:srgbClr val="0099CC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vert="horz" wrap="square" lIns="78840" tIns="39240" rIns="78840" bIns="3924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Garamond" pitchFamily="18" charset="0"/>
                  <a:cs typeface="Arial" pitchFamily="34" charset="0"/>
                </a:rPr>
                <a:t>Edi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2" name="Text Box 14"/>
            <p:cNvSpPr txBox="1">
              <a:spLocks noChangeArrowheads="1"/>
            </p:cNvSpPr>
            <p:nvPr/>
          </p:nvSpPr>
          <p:spPr bwMode="auto">
            <a:xfrm>
              <a:off x="6808" y="3806"/>
              <a:ext cx="562" cy="720"/>
            </a:xfrm>
            <a:prstGeom prst="rect">
              <a:avLst/>
            </a:prstGeom>
            <a:solidFill>
              <a:srgbClr val="0099CC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vert="horz" wrap="square" lIns="78840" tIns="39240" rIns="78840" bIns="3924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Garamond" pitchFamily="18" charset="0"/>
                  <a:cs typeface="Arial" pitchFamily="34" charset="0"/>
                </a:rPr>
                <a:t>Ita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3" name="Line 15"/>
            <p:cNvSpPr>
              <a:spLocks noChangeShapeType="1"/>
            </p:cNvSpPr>
            <p:nvPr/>
          </p:nvSpPr>
          <p:spPr bwMode="auto">
            <a:xfrm flipH="1">
              <a:off x="1790" y="1029"/>
              <a:ext cx="1439" cy="72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  <p:sp>
          <p:nvSpPr>
            <p:cNvPr id="2064" name="Line 16"/>
            <p:cNvSpPr>
              <a:spLocks noChangeShapeType="1"/>
            </p:cNvSpPr>
            <p:nvPr/>
          </p:nvSpPr>
          <p:spPr bwMode="auto">
            <a:xfrm>
              <a:off x="3231" y="1029"/>
              <a:ext cx="1645" cy="72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  <p:sp>
          <p:nvSpPr>
            <p:cNvPr id="2065" name="Line 17"/>
            <p:cNvSpPr>
              <a:spLocks noChangeShapeType="1"/>
            </p:cNvSpPr>
            <p:nvPr/>
          </p:nvSpPr>
          <p:spPr bwMode="auto">
            <a:xfrm flipH="1">
              <a:off x="7344" y="2675"/>
              <a:ext cx="411" cy="113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>
              <a:off x="1688" y="2675"/>
              <a:ext cx="0" cy="113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 flipH="1">
              <a:off x="556" y="2675"/>
              <a:ext cx="1131" cy="113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>
              <a:off x="1688" y="2675"/>
              <a:ext cx="1337" cy="113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  <p:sp>
          <p:nvSpPr>
            <p:cNvPr id="2069" name="Line 21"/>
            <p:cNvSpPr>
              <a:spLocks noChangeShapeType="1"/>
            </p:cNvSpPr>
            <p:nvPr/>
          </p:nvSpPr>
          <p:spPr bwMode="auto">
            <a:xfrm>
              <a:off x="4877" y="2675"/>
              <a:ext cx="719" cy="113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V="1">
              <a:off x="5597" y="2674"/>
              <a:ext cx="2159" cy="113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>
              <a:off x="7440" y="926"/>
              <a:ext cx="1" cy="82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Model Database </a:t>
            </a:r>
            <a:r>
              <a:rPr lang="en-US" b="1" dirty="0" err="1" smtClean="0"/>
              <a:t>Relasi</a:t>
            </a:r>
            <a:r>
              <a:rPr lang="en-US" b="1" dirty="0" smtClean="0"/>
              <a:t> (</a:t>
            </a:r>
            <a:r>
              <a:rPr lang="en-US" b="1" i="1" dirty="0" smtClean="0"/>
              <a:t>Relational Database Model</a:t>
            </a:r>
            <a:r>
              <a:rPr lang="en-US" b="1" dirty="0" smtClean="0"/>
              <a:t>)</a:t>
            </a:r>
            <a:endParaRPr lang="id-ID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2202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Tingkatan</a:t>
            </a:r>
            <a:r>
              <a:rPr lang="en-US" b="1" dirty="0" smtClean="0"/>
              <a:t> Data </a:t>
            </a:r>
            <a:r>
              <a:rPr lang="en-US" b="1" dirty="0" err="1" smtClean="0"/>
              <a:t>Dalam</a:t>
            </a:r>
            <a:r>
              <a:rPr lang="en-US" b="1" dirty="0" smtClean="0"/>
              <a:t> Database </a:t>
            </a:r>
            <a:r>
              <a:rPr lang="en-US" b="1" dirty="0" err="1" smtClean="0"/>
              <a:t>Relasi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364736"/>
          </a:xfrm>
        </p:spPr>
        <p:txBody>
          <a:bodyPr>
            <a:noAutofit/>
          </a:bodyPr>
          <a:lstStyle/>
          <a:p>
            <a:r>
              <a:rPr lang="en-US" b="1" dirty="0" err="1" smtClean="0"/>
              <a:t>Karakter</a:t>
            </a:r>
            <a:r>
              <a:rPr lang="en-US" b="1" dirty="0" smtClean="0"/>
              <a:t> (Characters)</a:t>
            </a:r>
          </a:p>
          <a:p>
            <a:r>
              <a:rPr lang="en-US" b="1" dirty="0" smtClean="0"/>
              <a:t>Field </a:t>
            </a:r>
            <a:r>
              <a:rPr lang="en-US" b="1" dirty="0" err="1" smtClean="0"/>
              <a:t>atau</a:t>
            </a:r>
            <a:r>
              <a:rPr lang="en-US" b="1" dirty="0" smtClean="0"/>
              <a:t> Attribute</a:t>
            </a:r>
            <a:endParaRPr lang="id-ID" dirty="0" smtClean="0"/>
          </a:p>
          <a:p>
            <a:r>
              <a:rPr lang="en-US" b="1" dirty="0" smtClean="0"/>
              <a:t>Record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b="1" dirty="0" err="1" smtClean="0"/>
              <a:t>Tupple</a:t>
            </a:r>
            <a:endParaRPr lang="id-ID" dirty="0" smtClean="0"/>
          </a:p>
          <a:p>
            <a:r>
              <a:rPr lang="en-US" b="1" dirty="0" smtClean="0"/>
              <a:t>Table/Entity</a:t>
            </a:r>
            <a:endParaRPr lang="id-ID" dirty="0" smtClean="0"/>
          </a:p>
          <a:p>
            <a:r>
              <a:rPr lang="en-US" b="1" dirty="0" smtClean="0"/>
              <a:t>Database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MACAM-MACAM PERINTAH DATA BASE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Bahasa</a:t>
            </a:r>
            <a:r>
              <a:rPr lang="en-US" b="1" dirty="0" smtClean="0"/>
              <a:t> </a:t>
            </a:r>
            <a:r>
              <a:rPr lang="en-US" b="1" dirty="0" err="1" smtClean="0"/>
              <a:t>Definisi</a:t>
            </a:r>
            <a:r>
              <a:rPr lang="en-US" b="1" dirty="0" smtClean="0"/>
              <a:t> Data (</a:t>
            </a:r>
            <a:r>
              <a:rPr lang="en-US" b="1" i="1" dirty="0" smtClean="0"/>
              <a:t>Data Definition Language</a:t>
            </a:r>
            <a:r>
              <a:rPr lang="en-US" b="1" dirty="0" smtClean="0"/>
              <a:t>/ DDL)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DDL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perintah-perintah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skema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DBMS. </a:t>
            </a:r>
            <a:r>
              <a:rPr lang="en-US" dirty="0" err="1" smtClean="0"/>
              <a:t>Skema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basis data.</a:t>
            </a:r>
          </a:p>
          <a:p>
            <a:pPr>
              <a:buNone/>
            </a:pPr>
            <a:endParaRPr lang="id-ID" dirty="0" smtClean="0"/>
          </a:p>
          <a:p>
            <a:r>
              <a:rPr lang="en-US" b="1" dirty="0" err="1" smtClean="0"/>
              <a:t>Bahasa</a:t>
            </a:r>
            <a:r>
              <a:rPr lang="en-US" b="1" dirty="0" smtClean="0"/>
              <a:t> </a:t>
            </a:r>
            <a:r>
              <a:rPr lang="en-US" b="1" dirty="0" err="1" smtClean="0"/>
              <a:t>Manipulasi</a:t>
            </a:r>
            <a:r>
              <a:rPr lang="en-US" b="1" dirty="0" smtClean="0"/>
              <a:t> Data (</a:t>
            </a:r>
            <a:r>
              <a:rPr lang="en-US" b="1" i="1" dirty="0" smtClean="0"/>
              <a:t>Data Manipulation </a:t>
            </a:r>
            <a:r>
              <a:rPr lang="en-US" b="1" i="1" dirty="0" err="1" smtClean="0"/>
              <a:t>laguage</a:t>
            </a:r>
            <a:r>
              <a:rPr lang="en-US" b="1" dirty="0" smtClean="0"/>
              <a:t>/ DML)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DML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perintah-perintah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, </a:t>
            </a:r>
            <a:r>
              <a:rPr lang="en-US" dirty="0" err="1" smtClean="0"/>
              <a:t>manipulasi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basis data.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DQL ( </a:t>
            </a:r>
            <a:r>
              <a:rPr lang="en-US" b="1" i="1" dirty="0" smtClean="0"/>
              <a:t>Data Query Language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Query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permintaan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basis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data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kriteria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b="1" dirty="0" smtClean="0"/>
              <a:t>Model Entity-Relationship (ER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/>
          <a:lstStyle/>
          <a:p>
            <a:r>
              <a:rPr lang="en-US" dirty="0" smtClean="0"/>
              <a:t>Model Entity-Relationship </a:t>
            </a:r>
            <a:r>
              <a:rPr lang="en-US" dirty="0" err="1" smtClean="0"/>
              <a:t>adalah</a:t>
            </a:r>
            <a:r>
              <a:rPr lang="en-US" dirty="0" smtClean="0"/>
              <a:t> model data </a:t>
            </a:r>
            <a:r>
              <a:rPr lang="en-US" dirty="0" err="1" smtClean="0"/>
              <a:t>konseptual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basis data. </a:t>
            </a:r>
          </a:p>
          <a:p>
            <a:r>
              <a:rPr lang="en-US" dirty="0" smtClean="0"/>
              <a:t>Model data </a:t>
            </a:r>
            <a:r>
              <a:rPr lang="en-US" dirty="0" err="1" smtClean="0"/>
              <a:t>konseptual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yang </a:t>
            </a:r>
            <a:r>
              <a:rPr lang="en-US" dirty="0" err="1" smtClean="0"/>
              <a:t>mendeskripsikan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basis data,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pembaruan</a:t>
            </a:r>
            <a:r>
              <a:rPr lang="en-US" dirty="0" smtClean="0"/>
              <a:t> basis data.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Komponen-komponen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model 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Entitas</a:t>
            </a:r>
            <a:r>
              <a:rPr lang="en-US" b="1" dirty="0" smtClean="0"/>
              <a:t> (</a:t>
            </a:r>
            <a:r>
              <a:rPr lang="en-US" b="1" i="1" dirty="0" smtClean="0"/>
              <a:t>entity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Entitas</a:t>
            </a:r>
            <a:r>
              <a:rPr lang="en-US" dirty="0" smtClean="0"/>
              <a:t> </a:t>
            </a:r>
            <a:r>
              <a:rPr lang="en-US" dirty="0" err="1" smtClean="0"/>
              <a:t>memodelkan</a:t>
            </a:r>
            <a:r>
              <a:rPr lang="en-US" dirty="0" smtClean="0"/>
              <a:t> </a:t>
            </a:r>
            <a:r>
              <a:rPr lang="en-US" dirty="0" err="1" smtClean="0"/>
              <a:t>objek-objek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diperusahaan</a:t>
            </a:r>
            <a:r>
              <a:rPr lang="en-US" dirty="0" smtClean="0"/>
              <a:t>/</a:t>
            </a:r>
            <a:r>
              <a:rPr lang="en-US" dirty="0" err="1" smtClean="0"/>
              <a:t>lingkungan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Relationship</a:t>
            </a:r>
          </a:p>
          <a:p>
            <a:pPr>
              <a:buNone/>
            </a:pPr>
            <a:r>
              <a:rPr lang="en-US" dirty="0" smtClean="0"/>
              <a:t>	Relationship </a:t>
            </a:r>
            <a:r>
              <a:rPr lang="en-US" dirty="0" err="1" smtClean="0"/>
              <a:t>memodelkan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/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entitas-entitas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err="1" smtClean="0"/>
              <a:t>Atribut-atribut</a:t>
            </a:r>
            <a:r>
              <a:rPr lang="en-US" b="1" dirty="0" smtClean="0"/>
              <a:t> (</a:t>
            </a:r>
            <a:r>
              <a:rPr lang="en-US" b="1" dirty="0" err="1" smtClean="0"/>
              <a:t>properti-properti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Memodelkan</a:t>
            </a:r>
            <a:r>
              <a:rPr lang="en-US" dirty="0" smtClean="0"/>
              <a:t> </a:t>
            </a:r>
            <a:r>
              <a:rPr lang="en-US" dirty="0" err="1" smtClean="0"/>
              <a:t>properti-properti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relationship.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err="1" smtClean="0"/>
              <a:t>Konstrain-konstrain</a:t>
            </a:r>
            <a:r>
              <a:rPr lang="en-US" b="1" dirty="0" smtClean="0"/>
              <a:t> (</a:t>
            </a:r>
            <a:r>
              <a:rPr lang="en-US" b="1" dirty="0" err="1" smtClean="0"/>
              <a:t>batasan-batasan</a:t>
            </a:r>
            <a:r>
              <a:rPr lang="en-US" b="1" dirty="0" smtClean="0"/>
              <a:t>) </a:t>
            </a:r>
            <a:r>
              <a:rPr lang="en-US" b="1" dirty="0" err="1" smtClean="0"/>
              <a:t>integritas</a:t>
            </a:r>
            <a:r>
              <a:rPr lang="en-US" b="1" dirty="0" smtClean="0"/>
              <a:t>,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Konstrain-konstrain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validitas</a:t>
            </a:r>
            <a:r>
              <a:rPr lang="en-US" dirty="0" smtClean="0"/>
              <a:t>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066800"/>
          </a:xfrm>
        </p:spPr>
        <p:txBody>
          <a:bodyPr/>
          <a:lstStyle/>
          <a:p>
            <a:r>
              <a:rPr lang="en-US" b="1" dirty="0" err="1" smtClean="0"/>
              <a:t>Kardinalitas</a:t>
            </a:r>
            <a:r>
              <a:rPr lang="en-US" b="1" dirty="0" smtClean="0"/>
              <a:t>/</a:t>
            </a:r>
            <a:r>
              <a:rPr lang="en-US" b="1" dirty="0" err="1" smtClean="0"/>
              <a:t>derajat</a:t>
            </a:r>
            <a:r>
              <a:rPr lang="en-US" b="1" dirty="0" smtClean="0"/>
              <a:t> </a:t>
            </a:r>
            <a:r>
              <a:rPr lang="en-US" b="1" dirty="0" err="1" smtClean="0"/>
              <a:t>Relasi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r>
              <a:rPr lang="en-US" b="1" dirty="0" err="1" smtClean="0"/>
              <a:t>Kardinalitas</a:t>
            </a:r>
            <a:r>
              <a:rPr lang="en-US" b="1" dirty="0" smtClean="0"/>
              <a:t> </a:t>
            </a:r>
            <a:r>
              <a:rPr lang="en-US" b="1" dirty="0" err="1" smtClean="0"/>
              <a:t>Relasi</a:t>
            </a:r>
            <a:r>
              <a:rPr lang="en-US" b="1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maksimum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berelasi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 yang lain.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Kardinalitas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Satu</a:t>
            </a:r>
            <a:r>
              <a:rPr lang="en-US" b="1" dirty="0" smtClean="0"/>
              <a:t> </a:t>
            </a:r>
            <a:r>
              <a:rPr lang="en-US" b="1" dirty="0" err="1" smtClean="0"/>
              <a:t>ke</a:t>
            </a:r>
            <a:r>
              <a:rPr lang="en-US" b="1" dirty="0" smtClean="0"/>
              <a:t> </a:t>
            </a:r>
            <a:r>
              <a:rPr lang="en-US" b="1" dirty="0" err="1" smtClean="0"/>
              <a:t>satu</a:t>
            </a:r>
            <a:r>
              <a:rPr lang="en-US" b="1" dirty="0" smtClean="0"/>
              <a:t> (</a:t>
            </a:r>
            <a:r>
              <a:rPr lang="en-US" b="1" i="1" dirty="0" smtClean="0"/>
              <a:t>One to One</a:t>
            </a:r>
            <a:r>
              <a:rPr lang="en-US" b="1" dirty="0" smtClean="0"/>
              <a:t>), </a:t>
            </a:r>
          </a:p>
          <a:p>
            <a:endParaRPr lang="en-US" sz="4000" b="1" dirty="0" smtClean="0"/>
          </a:p>
          <a:p>
            <a:pPr>
              <a:buNone/>
            </a:pPr>
            <a:endParaRPr lang="id-ID" sz="4000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b="1" dirty="0" err="1" smtClean="0"/>
              <a:t>Satu</a:t>
            </a:r>
            <a:r>
              <a:rPr lang="en-US" b="1" dirty="0" smtClean="0"/>
              <a:t> </a:t>
            </a:r>
            <a:r>
              <a:rPr lang="en-US" b="1" dirty="0" err="1" smtClean="0"/>
              <a:t>ke</a:t>
            </a:r>
            <a:r>
              <a:rPr lang="en-US" b="1" dirty="0" smtClean="0"/>
              <a:t> </a:t>
            </a:r>
            <a:r>
              <a:rPr lang="en-US" b="1" dirty="0" err="1" smtClean="0"/>
              <a:t>Banyak</a:t>
            </a:r>
            <a:r>
              <a:rPr lang="en-US" b="1" dirty="0" smtClean="0"/>
              <a:t> (</a:t>
            </a:r>
            <a:r>
              <a:rPr lang="en-US" b="1" i="1" dirty="0" smtClean="0"/>
              <a:t>one to many</a:t>
            </a:r>
            <a:r>
              <a:rPr lang="en-US" b="1" dirty="0" smtClean="0"/>
              <a:t>), </a:t>
            </a:r>
            <a:endParaRPr lang="id-ID" sz="4000" dirty="0" smtClean="0"/>
          </a:p>
          <a:p>
            <a:pPr>
              <a:buNone/>
            </a:pPr>
            <a:r>
              <a:rPr lang="en-US" b="1" dirty="0" smtClean="0"/>
              <a:t> </a:t>
            </a:r>
            <a:endParaRPr lang="id-ID" sz="4000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id-ID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1" y="2030634"/>
            <a:ext cx="6172199" cy="191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267200"/>
            <a:ext cx="6705600" cy="205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Kardinalitas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Banyak</a:t>
            </a:r>
            <a:r>
              <a:rPr lang="en-US" b="1" dirty="0" smtClean="0"/>
              <a:t> </a:t>
            </a:r>
            <a:r>
              <a:rPr lang="en-US" b="1" dirty="0" err="1" smtClean="0"/>
              <a:t>ke</a:t>
            </a:r>
            <a:r>
              <a:rPr lang="en-US" b="1" dirty="0" smtClean="0"/>
              <a:t> </a:t>
            </a:r>
            <a:r>
              <a:rPr lang="en-US" b="1" dirty="0" err="1" smtClean="0"/>
              <a:t>Banyak</a:t>
            </a:r>
            <a:r>
              <a:rPr lang="en-US" b="1" dirty="0" smtClean="0"/>
              <a:t> (</a:t>
            </a:r>
            <a:r>
              <a:rPr lang="en-US" b="1" i="1" dirty="0" smtClean="0"/>
              <a:t>Many to Many</a:t>
            </a:r>
            <a:r>
              <a:rPr lang="en-US" b="1" dirty="0" smtClean="0"/>
              <a:t>)</a:t>
            </a:r>
            <a:endParaRPr lang="id-ID" sz="4000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id-ID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590800"/>
            <a:ext cx="726445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b="1" dirty="0" err="1" smtClean="0"/>
              <a:t>Tahap</a:t>
            </a:r>
            <a:r>
              <a:rPr lang="en-US" b="1" dirty="0" smtClean="0"/>
              <a:t> </a:t>
            </a:r>
            <a:r>
              <a:rPr lang="en-US" b="1" dirty="0" err="1" smtClean="0"/>
              <a:t>Pembuatan</a:t>
            </a:r>
            <a:r>
              <a:rPr lang="en-US" b="1" dirty="0" smtClean="0"/>
              <a:t> Diagram 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entity yang </a:t>
            </a:r>
            <a:r>
              <a:rPr lang="en-US" dirty="0" err="1" smtClean="0"/>
              <a:t>terlibat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database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id-ID" dirty="0" smtClean="0"/>
          </a:p>
          <a:p>
            <a:pPr lvl="0"/>
            <a:r>
              <a:rPr lang="en-US" dirty="0" err="1" smtClean="0"/>
              <a:t>Menentukan</a:t>
            </a:r>
            <a:r>
              <a:rPr lang="en-US" dirty="0" smtClean="0"/>
              <a:t> attribute-attribute </a:t>
            </a:r>
            <a:r>
              <a:rPr lang="en-US" dirty="0" err="1" smtClean="0"/>
              <a:t>atau</a:t>
            </a:r>
            <a:r>
              <a:rPr lang="en-US" dirty="0" smtClean="0"/>
              <a:t> field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entity </a:t>
            </a:r>
            <a:r>
              <a:rPr lang="en-US" dirty="0" err="1" smtClean="0"/>
              <a:t>beserta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(</a:t>
            </a:r>
            <a:r>
              <a:rPr lang="en-US" i="1" dirty="0" smtClean="0"/>
              <a:t>key</a:t>
            </a:r>
            <a:r>
              <a:rPr lang="en-US" dirty="0" smtClean="0"/>
              <a:t>)-</a:t>
            </a:r>
            <a:r>
              <a:rPr lang="en-US" dirty="0" err="1" smtClean="0"/>
              <a:t>nya</a:t>
            </a:r>
            <a:r>
              <a:rPr lang="en-US" dirty="0" smtClean="0"/>
              <a:t>.</a:t>
            </a:r>
            <a:endParaRPr lang="id-ID" dirty="0" smtClean="0"/>
          </a:p>
          <a:p>
            <a:pPr lvl="0"/>
            <a:r>
              <a:rPr lang="en-US" dirty="0" err="1" smtClean="0"/>
              <a:t>Mengidentifkasi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</a:t>
            </a:r>
            <a:r>
              <a:rPr lang="en-US" dirty="0" err="1" smtClean="0"/>
              <a:t>himpunan-himpunan</a:t>
            </a:r>
            <a:r>
              <a:rPr lang="en-US" dirty="0" smtClean="0"/>
              <a:t> entity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beserta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tamu</a:t>
            </a:r>
            <a:r>
              <a:rPr lang="en-US" dirty="0" smtClean="0"/>
              <a:t> (</a:t>
            </a:r>
            <a:r>
              <a:rPr lang="en-US" i="1" dirty="0" smtClean="0"/>
              <a:t>foreign key</a:t>
            </a:r>
            <a:r>
              <a:rPr lang="en-US" dirty="0" smtClean="0"/>
              <a:t>)- </a:t>
            </a:r>
            <a:r>
              <a:rPr lang="en-US" dirty="0" err="1" smtClean="0"/>
              <a:t>nya</a:t>
            </a:r>
            <a:r>
              <a:rPr lang="en-US" dirty="0" smtClean="0"/>
              <a:t>.</a:t>
            </a:r>
            <a:endParaRPr lang="id-ID" dirty="0" smtClean="0"/>
          </a:p>
          <a:p>
            <a:pPr lvl="0"/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.</a:t>
            </a:r>
            <a:endParaRPr lang="id-ID" dirty="0" smtClean="0"/>
          </a:p>
          <a:p>
            <a:pPr lvl="0"/>
            <a:r>
              <a:rPr lang="en-US" dirty="0" err="1" smtClean="0"/>
              <a:t>Melengkapi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atribut-atribut</a:t>
            </a:r>
            <a:r>
              <a:rPr lang="en-US" dirty="0" smtClean="0"/>
              <a:t> </a:t>
            </a:r>
            <a:r>
              <a:rPr lang="en-US" dirty="0" err="1" smtClean="0"/>
              <a:t>deskriptif</a:t>
            </a:r>
            <a:r>
              <a:rPr lang="en-US" dirty="0" smtClean="0"/>
              <a:t> (non key).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Terminologi</a:t>
            </a:r>
            <a:r>
              <a:rPr lang="en-US" sz="3200" b="1" dirty="0" smtClean="0"/>
              <a:t> Dan </a:t>
            </a:r>
            <a:r>
              <a:rPr lang="en-US" sz="3200" b="1" dirty="0" err="1" smtClean="0"/>
              <a:t>Konsep</a:t>
            </a:r>
            <a:r>
              <a:rPr lang="en-US" sz="3200" b="1" dirty="0" smtClean="0"/>
              <a:t> Basis Data (2)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/>
          </a:bodyPr>
          <a:lstStyle/>
          <a:p>
            <a:r>
              <a:rPr lang="en-US" dirty="0" smtClean="0"/>
              <a:t>Basis data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definisikan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pandang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:</a:t>
            </a:r>
            <a:endParaRPr lang="id-ID" sz="4000" dirty="0" smtClean="0"/>
          </a:p>
          <a:p>
            <a:pPr lvl="1"/>
            <a:r>
              <a:rPr lang="en-US" sz="2400" dirty="0" err="1" smtClean="0">
                <a:solidFill>
                  <a:schemeClr val="tx1"/>
                </a:solidFill>
              </a:rPr>
              <a:t>Himpunan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kelompok</a:t>
            </a:r>
            <a:r>
              <a:rPr lang="en-US" sz="2400" dirty="0" smtClean="0">
                <a:solidFill>
                  <a:schemeClr val="tx1"/>
                </a:solidFill>
              </a:rPr>
              <a:t> data / </a:t>
            </a:r>
            <a:r>
              <a:rPr lang="en-US" sz="2400" dirty="0" err="1" smtClean="0">
                <a:solidFill>
                  <a:schemeClr val="tx1"/>
                </a:solidFill>
              </a:rPr>
              <a:t>arsip</a:t>
            </a:r>
            <a:r>
              <a:rPr lang="en-US" sz="2400" dirty="0" smtClean="0">
                <a:solidFill>
                  <a:schemeClr val="tx1"/>
                </a:solidFill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</a:rPr>
              <a:t>saling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berhubungan</a:t>
            </a:r>
            <a:r>
              <a:rPr lang="en-US" sz="2400" dirty="0" smtClean="0">
                <a:solidFill>
                  <a:schemeClr val="tx1"/>
                </a:solidFill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</a:rPr>
              <a:t>diorganisasi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sedemikian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rupa</a:t>
            </a:r>
            <a:r>
              <a:rPr lang="en-US" sz="2400" dirty="0" smtClean="0">
                <a:solidFill>
                  <a:schemeClr val="tx1"/>
                </a:solidFill>
              </a:rPr>
              <a:t> agar </a:t>
            </a:r>
            <a:r>
              <a:rPr lang="en-US" sz="2400" dirty="0" err="1" smtClean="0">
                <a:solidFill>
                  <a:schemeClr val="tx1"/>
                </a:solidFill>
              </a:rPr>
              <a:t>kelak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dapat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dimanfaatkan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kembali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cepat</a:t>
            </a:r>
            <a:r>
              <a:rPr lang="en-US" sz="2400" dirty="0" smtClean="0">
                <a:solidFill>
                  <a:schemeClr val="tx1"/>
                </a:solidFill>
              </a:rPr>
              <a:t> &amp; </a:t>
            </a:r>
            <a:r>
              <a:rPr lang="en-US" sz="2400" dirty="0" err="1" smtClean="0">
                <a:solidFill>
                  <a:schemeClr val="tx1"/>
                </a:solidFill>
              </a:rPr>
              <a:t>mudah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id-ID" sz="24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Kumpulan data yang </a:t>
            </a:r>
            <a:r>
              <a:rPr lang="en-US" sz="2400" dirty="0" err="1" smtClean="0">
                <a:solidFill>
                  <a:schemeClr val="tx1"/>
                </a:solidFill>
              </a:rPr>
              <a:t>saling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berhubungan</a:t>
            </a:r>
            <a:r>
              <a:rPr lang="en-US" sz="2400" dirty="0" smtClean="0">
                <a:solidFill>
                  <a:schemeClr val="tx1"/>
                </a:solidFill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</a:rPr>
              <a:t>disimpan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secara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bersama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sedemikian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rupa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tanpa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pengulangan</a:t>
            </a:r>
            <a:r>
              <a:rPr lang="en-US" sz="2400" dirty="0" smtClean="0">
                <a:solidFill>
                  <a:schemeClr val="tx1"/>
                </a:solidFill>
              </a:rPr>
              <a:t>/ </a:t>
            </a:r>
            <a:r>
              <a:rPr lang="en-US" sz="2400" dirty="0" err="1" smtClean="0">
                <a:solidFill>
                  <a:schemeClr val="tx1"/>
                </a:solidFill>
              </a:rPr>
              <a:t>penumpukan</a:t>
            </a:r>
            <a:r>
              <a:rPr lang="en-US" sz="2400" dirty="0" smtClean="0">
                <a:solidFill>
                  <a:schemeClr val="tx1"/>
                </a:solidFill>
              </a:rPr>
              <a:t> (</a:t>
            </a:r>
            <a:r>
              <a:rPr lang="en-US" sz="2400" dirty="0" err="1" smtClean="0">
                <a:solidFill>
                  <a:schemeClr val="tx1"/>
                </a:solidFill>
              </a:rPr>
              <a:t>redundansi</a:t>
            </a:r>
            <a:r>
              <a:rPr lang="en-US" sz="2400" dirty="0" smtClean="0">
                <a:solidFill>
                  <a:schemeClr val="tx1"/>
                </a:solidFill>
              </a:rPr>
              <a:t>), </a:t>
            </a:r>
            <a:r>
              <a:rPr lang="en-US" sz="2400" dirty="0" err="1" smtClean="0">
                <a:solidFill>
                  <a:schemeClr val="tx1"/>
                </a:solidFill>
              </a:rPr>
              <a:t>untuk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memenuhi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berbagai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kebutuhan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id-ID" sz="24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Kumpulan file/ </a:t>
            </a:r>
            <a:r>
              <a:rPr lang="en-US" sz="2400" dirty="0" err="1" smtClean="0">
                <a:solidFill>
                  <a:schemeClr val="tx1"/>
                </a:solidFill>
              </a:rPr>
              <a:t>tabel</a:t>
            </a:r>
            <a:r>
              <a:rPr lang="en-US" sz="2400" dirty="0" smtClean="0">
                <a:solidFill>
                  <a:schemeClr val="tx1"/>
                </a:solidFill>
              </a:rPr>
              <a:t> /</a:t>
            </a:r>
            <a:r>
              <a:rPr lang="en-US" sz="2400" dirty="0" err="1" smtClean="0">
                <a:solidFill>
                  <a:schemeClr val="tx1"/>
                </a:solidFill>
              </a:rPr>
              <a:t>arsip</a:t>
            </a:r>
            <a:r>
              <a:rPr lang="en-US" sz="2400" dirty="0" smtClean="0">
                <a:solidFill>
                  <a:schemeClr val="tx1"/>
                </a:solidFill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</a:rPr>
              <a:t>saling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berhubungan</a:t>
            </a:r>
            <a:r>
              <a:rPr lang="en-US" sz="2400" dirty="0" smtClean="0">
                <a:solidFill>
                  <a:schemeClr val="tx1"/>
                </a:solidFill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</a:rPr>
              <a:t>disimpan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dalam</a:t>
            </a:r>
            <a:r>
              <a:rPr lang="en-US" sz="2400" dirty="0" smtClean="0">
                <a:solidFill>
                  <a:schemeClr val="tx1"/>
                </a:solidFill>
              </a:rPr>
              <a:t> media </a:t>
            </a:r>
            <a:r>
              <a:rPr lang="en-US" sz="2400" dirty="0" err="1" smtClean="0">
                <a:solidFill>
                  <a:schemeClr val="tx1"/>
                </a:solidFill>
              </a:rPr>
              <a:t>penyimpanan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elektronis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id-ID" sz="2400" dirty="0" smtClean="0">
              <a:solidFill>
                <a:schemeClr val="tx1"/>
              </a:solidFill>
            </a:endParaRP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Jenis-Jenis</a:t>
            </a:r>
            <a:r>
              <a:rPr lang="en-US" b="1" dirty="0" smtClean="0"/>
              <a:t> </a:t>
            </a:r>
            <a:r>
              <a:rPr lang="en-US" b="1" dirty="0" err="1" smtClean="0"/>
              <a:t>Kunci</a:t>
            </a:r>
            <a:r>
              <a:rPr lang="en-US" b="1" dirty="0" smtClean="0"/>
              <a:t> (</a:t>
            </a:r>
            <a:r>
              <a:rPr lang="en-US" b="1" i="1" dirty="0" smtClean="0"/>
              <a:t>Key</a:t>
            </a:r>
            <a:r>
              <a:rPr lang="en-US" b="1" dirty="0" smtClean="0"/>
              <a:t>) (1)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Candidat</a:t>
            </a:r>
            <a:r>
              <a:rPr lang="en-US" sz="2400" b="1" dirty="0" smtClean="0"/>
              <a:t> Key</a:t>
            </a:r>
            <a:endParaRPr lang="id-ID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Sebuah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yang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unit </a:t>
            </a:r>
            <a:r>
              <a:rPr lang="en-US" sz="2400" dirty="0" err="1" smtClean="0"/>
              <a:t>mengidentifikasi</a:t>
            </a:r>
            <a:r>
              <a:rPr lang="en-US" sz="2400" dirty="0" smtClean="0"/>
              <a:t> </a:t>
            </a:r>
            <a:r>
              <a:rPr lang="en-US" sz="2400" dirty="0" err="1" smtClean="0"/>
              <a:t>sebuat</a:t>
            </a:r>
            <a:r>
              <a:rPr lang="en-US" sz="2400" dirty="0" smtClean="0"/>
              <a:t> record,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candidate key. Attribute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yang </a:t>
            </a:r>
            <a:r>
              <a:rPr lang="en-US" sz="2400" dirty="0" err="1" smtClean="0"/>
              <a:t>unik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hampir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recordnya</a:t>
            </a:r>
            <a:r>
              <a:rPr lang="en-US" sz="2400" dirty="0" smtClean="0"/>
              <a:t>.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candidate key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calon</a:t>
            </a:r>
            <a:r>
              <a:rPr lang="en-US" sz="2400" dirty="0" smtClean="0"/>
              <a:t> primary key.</a:t>
            </a:r>
          </a:p>
          <a:p>
            <a:pPr>
              <a:buNone/>
            </a:pPr>
            <a:r>
              <a:rPr lang="en-US" sz="2400" dirty="0" err="1" smtClean="0"/>
              <a:t>Contoh</a:t>
            </a:r>
            <a:r>
              <a:rPr lang="en-US" sz="2400" dirty="0" smtClean="0"/>
              <a:t> candidate-key :</a:t>
            </a:r>
            <a:endParaRPr lang="id-ID" sz="2400" dirty="0" smtClean="0"/>
          </a:p>
          <a:p>
            <a:pPr>
              <a:buNone/>
            </a:pPr>
            <a:endParaRPr lang="id-ID" sz="2400" dirty="0" smtClean="0"/>
          </a:p>
          <a:p>
            <a:endParaRPr lang="id-ID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419600"/>
            <a:ext cx="7970837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Jenis-Jenis</a:t>
            </a:r>
            <a:r>
              <a:rPr lang="en-US" b="1" dirty="0" smtClean="0"/>
              <a:t> </a:t>
            </a:r>
            <a:r>
              <a:rPr lang="en-US" b="1" dirty="0" err="1" smtClean="0"/>
              <a:t>Kunci</a:t>
            </a:r>
            <a:r>
              <a:rPr lang="en-US" b="1" dirty="0" smtClean="0"/>
              <a:t> (</a:t>
            </a:r>
            <a:r>
              <a:rPr lang="en-US" b="1" i="1" dirty="0" smtClean="0"/>
              <a:t>Key</a:t>
            </a:r>
            <a:r>
              <a:rPr lang="en-US" b="1" dirty="0" smtClean="0"/>
              <a:t>)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Primary Key</a:t>
            </a:r>
            <a:endParaRPr lang="id-ID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Salah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atrribut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candidat</a:t>
            </a:r>
            <a:r>
              <a:rPr lang="en-US" sz="2400" dirty="0" smtClean="0"/>
              <a:t> key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dipilih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primary key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3 </a:t>
            </a:r>
            <a:r>
              <a:rPr lang="en-US" sz="2400" dirty="0" err="1" smtClean="0"/>
              <a:t>kriteria</a:t>
            </a:r>
            <a:r>
              <a:rPr lang="en-US" sz="2400" dirty="0" smtClean="0"/>
              <a:t> </a:t>
            </a:r>
            <a:r>
              <a:rPr lang="en-US" sz="2400" dirty="0" err="1" smtClean="0"/>
              <a:t>sbb</a:t>
            </a:r>
            <a:r>
              <a:rPr lang="en-US" sz="2400" dirty="0" smtClean="0"/>
              <a:t> :</a:t>
            </a:r>
            <a:r>
              <a:rPr lang="en-US" sz="2400" b="1" dirty="0" smtClean="0"/>
              <a:t> </a:t>
            </a:r>
            <a:endParaRPr lang="id-ID" sz="2400" dirty="0" smtClean="0"/>
          </a:p>
          <a:p>
            <a:pPr lvl="1"/>
            <a:r>
              <a:rPr lang="en-US" sz="2200" dirty="0" smtClean="0"/>
              <a:t>Key </a:t>
            </a:r>
            <a:r>
              <a:rPr lang="en-US" sz="2200" dirty="0" err="1" smtClean="0"/>
              <a:t>tersebut</a:t>
            </a:r>
            <a:r>
              <a:rPr lang="en-US" sz="2200" dirty="0" smtClean="0"/>
              <a:t> </a:t>
            </a:r>
            <a:r>
              <a:rPr lang="en-US" sz="2200" dirty="0" err="1" smtClean="0"/>
              <a:t>lebih</a:t>
            </a:r>
            <a:r>
              <a:rPr lang="en-US" sz="2200" dirty="0" smtClean="0"/>
              <a:t> natural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dijadikan</a:t>
            </a:r>
            <a:r>
              <a:rPr lang="en-US" sz="2200" dirty="0" smtClean="0"/>
              <a:t> </a:t>
            </a:r>
            <a:r>
              <a:rPr lang="en-US" sz="2200" dirty="0" err="1" smtClean="0"/>
              <a:t>acuan</a:t>
            </a:r>
            <a:endParaRPr lang="id-ID" sz="2200" dirty="0" smtClean="0"/>
          </a:p>
          <a:p>
            <a:pPr lvl="1"/>
            <a:r>
              <a:rPr lang="en-US" sz="2200" dirty="0" smtClean="0"/>
              <a:t>Key </a:t>
            </a:r>
            <a:r>
              <a:rPr lang="en-US" sz="2200" dirty="0" err="1" smtClean="0"/>
              <a:t>tersebut</a:t>
            </a:r>
            <a:r>
              <a:rPr lang="en-US" sz="2200" dirty="0" smtClean="0"/>
              <a:t> </a:t>
            </a:r>
            <a:r>
              <a:rPr lang="en-US" sz="2200" dirty="0" err="1" smtClean="0"/>
              <a:t>lebih</a:t>
            </a:r>
            <a:r>
              <a:rPr lang="en-US" sz="2200" dirty="0" smtClean="0"/>
              <a:t> </a:t>
            </a:r>
            <a:r>
              <a:rPr lang="en-US" sz="2200" dirty="0" err="1" smtClean="0"/>
              <a:t>sederhana</a:t>
            </a:r>
            <a:endParaRPr lang="id-ID" sz="2200" dirty="0" smtClean="0"/>
          </a:p>
          <a:p>
            <a:pPr lvl="1"/>
            <a:r>
              <a:rPr lang="en-US" sz="2200" dirty="0" smtClean="0"/>
              <a:t>Key </a:t>
            </a:r>
            <a:r>
              <a:rPr lang="en-US" sz="2200" dirty="0" err="1" smtClean="0"/>
              <a:t>tersebut</a:t>
            </a:r>
            <a:r>
              <a:rPr lang="en-US" sz="2200" dirty="0" smtClean="0"/>
              <a:t> </a:t>
            </a:r>
            <a:r>
              <a:rPr lang="en-US" sz="2200" dirty="0" err="1" smtClean="0"/>
              <a:t>cukup</a:t>
            </a:r>
            <a:r>
              <a:rPr lang="en-US" sz="2200" dirty="0" smtClean="0"/>
              <a:t> </a:t>
            </a:r>
            <a:r>
              <a:rPr lang="en-US" sz="2200" dirty="0" err="1" smtClean="0"/>
              <a:t>uniqe</a:t>
            </a:r>
            <a:endParaRPr lang="en-US" sz="2200" dirty="0" smtClean="0"/>
          </a:p>
          <a:p>
            <a:r>
              <a:rPr lang="en-US" sz="2400" b="1" dirty="0" smtClean="0"/>
              <a:t>Foreign Key</a:t>
            </a:r>
            <a:endParaRPr lang="id-ID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primary key </a:t>
            </a:r>
            <a:r>
              <a:rPr lang="en-US" sz="2400" dirty="0" err="1" smtClean="0"/>
              <a:t>terhubung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table/entity lain,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keberadaan</a:t>
            </a:r>
            <a:r>
              <a:rPr lang="en-US" sz="2400" dirty="0" smtClean="0"/>
              <a:t> primary key </a:t>
            </a:r>
            <a:r>
              <a:rPr lang="en-US" sz="2400" dirty="0" err="1" smtClean="0"/>
              <a:t>pada</a:t>
            </a:r>
            <a:r>
              <a:rPr lang="en-US" sz="2400" dirty="0" smtClean="0"/>
              <a:t> entity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sebut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foreign key. </a:t>
            </a:r>
            <a:r>
              <a:rPr lang="en-US" sz="2400" dirty="0" err="1" smtClean="0"/>
              <a:t>Misal</a:t>
            </a:r>
            <a:r>
              <a:rPr lang="en-US" sz="2400" dirty="0" smtClean="0"/>
              <a:t> : Primary Key </a:t>
            </a:r>
            <a:r>
              <a:rPr lang="en-US" sz="2400" dirty="0" err="1" smtClean="0"/>
              <a:t>KodeDosen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entity </a:t>
            </a:r>
            <a:r>
              <a:rPr lang="en-US" sz="2400" dirty="0" err="1" smtClean="0"/>
              <a:t>Dosen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field entity KRS,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keberadaan</a:t>
            </a:r>
            <a:r>
              <a:rPr lang="en-US" sz="2400" dirty="0" smtClean="0"/>
              <a:t> field </a:t>
            </a:r>
            <a:r>
              <a:rPr lang="en-US" sz="2400" dirty="0" err="1" smtClean="0"/>
              <a:t>KodeDosen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entity KRS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foreign key.</a:t>
            </a:r>
            <a:endParaRPr lang="id-ID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b="1" dirty="0" err="1" smtClean="0"/>
              <a:t>Jenis-Jenis</a:t>
            </a:r>
            <a:r>
              <a:rPr lang="en-US" b="1" dirty="0" smtClean="0"/>
              <a:t> </a:t>
            </a:r>
            <a:r>
              <a:rPr lang="en-US" b="1" dirty="0" err="1" smtClean="0"/>
              <a:t>Kunci</a:t>
            </a:r>
            <a:r>
              <a:rPr lang="en-US" b="1" dirty="0" smtClean="0"/>
              <a:t> (</a:t>
            </a:r>
            <a:r>
              <a:rPr lang="en-US" b="1" i="1" dirty="0" smtClean="0"/>
              <a:t>Key</a:t>
            </a:r>
            <a:r>
              <a:rPr lang="en-US" b="1" dirty="0" smtClean="0"/>
              <a:t>)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/>
          <a:lstStyle/>
          <a:p>
            <a:r>
              <a:rPr lang="en-US" b="1" dirty="0" smtClean="0"/>
              <a:t>Alternate Key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candidate key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terpilih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primary key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dinamakan</a:t>
            </a:r>
            <a:r>
              <a:rPr lang="en-US" dirty="0" smtClean="0"/>
              <a:t> alternate key.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primary key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ID_Cus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alternate key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No.of</a:t>
            </a:r>
            <a:r>
              <a:rPr lang="en-US" dirty="0" smtClean="0"/>
              <a:t> Pay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24" y="1143000"/>
            <a:ext cx="8899576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81000" y="762000"/>
            <a:ext cx="6657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err="1">
                <a:latin typeface="Comic Sans MS" pitchFamily="66" charset="0"/>
              </a:rPr>
              <a:t>Transformasi</a:t>
            </a:r>
            <a:r>
              <a:rPr lang="en-US" sz="2400" dirty="0">
                <a:latin typeface="Comic Sans MS" pitchFamily="66" charset="0"/>
              </a:rPr>
              <a:t> ERD </a:t>
            </a:r>
            <a:r>
              <a:rPr lang="en-US" sz="2400" dirty="0" err="1">
                <a:latin typeface="Comic Sans MS" pitchFamily="66" charset="0"/>
              </a:rPr>
              <a:t>ke</a:t>
            </a:r>
            <a:r>
              <a:rPr lang="en-US" sz="2400" dirty="0">
                <a:latin typeface="Comic Sans MS" pitchFamily="66" charset="0"/>
              </a:rPr>
              <a:t> Basis Data </a:t>
            </a:r>
            <a:r>
              <a:rPr lang="en-US" sz="2400" dirty="0" err="1">
                <a:latin typeface="Comic Sans MS" pitchFamily="66" charset="0"/>
              </a:rPr>
              <a:t>Fisik</a:t>
            </a:r>
            <a:r>
              <a:rPr lang="en-US" sz="2400" dirty="0">
                <a:latin typeface="Comic Sans MS" pitchFamily="66" charset="0"/>
              </a:rPr>
              <a:t> (</a:t>
            </a:r>
            <a:r>
              <a:rPr lang="en-US" sz="2400" dirty="0" err="1">
                <a:latin typeface="Comic Sans MS" pitchFamily="66" charset="0"/>
              </a:rPr>
              <a:t>Tabel</a:t>
            </a:r>
            <a:r>
              <a:rPr lang="en-US" sz="2400" dirty="0">
                <a:latin typeface="Comic Sans MS" pitchFamily="66" charset="0"/>
              </a:rPr>
              <a:t>)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900113" y="1989138"/>
            <a:ext cx="2181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Comic Sans MS" pitchFamily="66" charset="0"/>
              </a:rPr>
              <a:t>Aturan-aturan</a:t>
            </a:r>
            <a:r>
              <a:rPr lang="en-US" sz="2000" b="1" dirty="0">
                <a:latin typeface="Comic Sans MS" pitchFamily="66" charset="0"/>
              </a:rPr>
              <a:t> :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900113" y="2386013"/>
            <a:ext cx="6932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1. Setiap Himp. Entitas Ditransformasikan sebagai sebuah tabel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204913" y="3452813"/>
            <a:ext cx="1981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1112838" y="2849563"/>
            <a:ext cx="1150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Contoh :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2576513" y="4443413"/>
            <a:ext cx="1600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1509713" y="5434013"/>
            <a:ext cx="1600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2119313" y="4900613"/>
            <a:ext cx="1600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2424113" y="3986213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 flipH="1">
            <a:off x="2119313" y="3986213"/>
            <a:ext cx="3048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 flipH="1">
            <a:off x="1509713" y="3910013"/>
            <a:ext cx="914400" cy="167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1493838" y="3535363"/>
            <a:ext cx="1393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Mahasiswa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033713" y="4443413"/>
            <a:ext cx="596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nim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2271713" y="4900613"/>
            <a:ext cx="1438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Nama_mhs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1722438" y="5440363"/>
            <a:ext cx="941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alamat</a:t>
            </a:r>
          </a:p>
        </p:txBody>
      </p:sp>
      <p:sp>
        <p:nvSpPr>
          <p:cNvPr id="19" name="AutoShape 24"/>
          <p:cNvSpPr>
            <a:spLocks noChangeArrowheads="1"/>
          </p:cNvSpPr>
          <p:nvPr/>
        </p:nvSpPr>
        <p:spPr bwMode="auto">
          <a:xfrm>
            <a:off x="4252913" y="3452813"/>
            <a:ext cx="914400" cy="1066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5319713" y="3529013"/>
            <a:ext cx="30480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>
            <a:off x="5319713" y="4062413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5319713" y="3605213"/>
            <a:ext cx="30845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Nim    nama_mhs  alamat</a:t>
            </a:r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>
            <a:off x="6005513" y="3529013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4" name="Line 29"/>
          <p:cNvSpPr>
            <a:spLocks noChangeShapeType="1"/>
          </p:cNvSpPr>
          <p:nvPr/>
        </p:nvSpPr>
        <p:spPr bwMode="auto">
          <a:xfrm>
            <a:off x="7453313" y="3529013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5227638" y="3154363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mahasiswa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0" name="Text Box 9"/>
          <p:cNvSpPr txBox="1">
            <a:spLocks noChangeArrowheads="1"/>
          </p:cNvSpPr>
          <p:nvPr/>
        </p:nvSpPr>
        <p:spPr bwMode="auto">
          <a:xfrm>
            <a:off x="827088" y="1412875"/>
            <a:ext cx="74485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2. Relasi dengan Derajad satu-ke-satu yang menghubungkan 2</a:t>
            </a:r>
          </a:p>
          <a:p>
            <a:r>
              <a:rPr lang="en-US" sz="2000">
                <a:latin typeface="Comic Sans MS" pitchFamily="66" charset="0"/>
              </a:rPr>
              <a:t>    himp. Entitas akan transformasikan kedalam bentuk penyer</a:t>
            </a:r>
          </a:p>
          <a:p>
            <a:r>
              <a:rPr lang="en-US" sz="2000">
                <a:latin typeface="Comic Sans MS" pitchFamily="66" charset="0"/>
              </a:rPr>
              <a:t>    taan atribut-atribut relasi ke salah satu himp. Entitas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38921" name="Rectangle 10"/>
          <p:cNvSpPr>
            <a:spLocks noChangeArrowheads="1"/>
          </p:cNvSpPr>
          <p:nvPr/>
        </p:nvSpPr>
        <p:spPr bwMode="auto">
          <a:xfrm>
            <a:off x="1284288" y="3001963"/>
            <a:ext cx="1828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8922" name="Rectangle 11"/>
          <p:cNvSpPr>
            <a:spLocks noChangeArrowheads="1"/>
          </p:cNvSpPr>
          <p:nvPr/>
        </p:nvSpPr>
        <p:spPr bwMode="auto">
          <a:xfrm>
            <a:off x="1284288" y="5059363"/>
            <a:ext cx="1828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8923" name="AutoShape 12"/>
          <p:cNvSpPr>
            <a:spLocks noChangeArrowheads="1"/>
          </p:cNvSpPr>
          <p:nvPr/>
        </p:nvSpPr>
        <p:spPr bwMode="auto">
          <a:xfrm>
            <a:off x="1284288" y="3840163"/>
            <a:ext cx="1828800" cy="9906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8924" name="Line 13"/>
          <p:cNvSpPr>
            <a:spLocks noChangeShapeType="1"/>
          </p:cNvSpPr>
          <p:nvPr/>
        </p:nvSpPr>
        <p:spPr bwMode="auto">
          <a:xfrm>
            <a:off x="2198688" y="35353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8925" name="Line 14"/>
          <p:cNvSpPr>
            <a:spLocks noChangeShapeType="1"/>
          </p:cNvSpPr>
          <p:nvPr/>
        </p:nvSpPr>
        <p:spPr bwMode="auto">
          <a:xfrm>
            <a:off x="2198688" y="483076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8926" name="Text Box 15"/>
          <p:cNvSpPr txBox="1">
            <a:spLocks noChangeArrowheads="1"/>
          </p:cNvSpPr>
          <p:nvPr/>
        </p:nvSpPr>
        <p:spPr bwMode="auto">
          <a:xfrm>
            <a:off x="2182813" y="349091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1</a:t>
            </a:r>
          </a:p>
        </p:txBody>
      </p:sp>
      <p:sp>
        <p:nvSpPr>
          <p:cNvPr id="38927" name="Text Box 16"/>
          <p:cNvSpPr txBox="1">
            <a:spLocks noChangeArrowheads="1"/>
          </p:cNvSpPr>
          <p:nvPr/>
        </p:nvSpPr>
        <p:spPr bwMode="auto">
          <a:xfrm>
            <a:off x="2259013" y="471011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1</a:t>
            </a:r>
          </a:p>
        </p:txBody>
      </p:sp>
      <p:sp>
        <p:nvSpPr>
          <p:cNvPr id="38928" name="Text Box 17"/>
          <p:cNvSpPr txBox="1">
            <a:spLocks noChangeArrowheads="1"/>
          </p:cNvSpPr>
          <p:nvPr/>
        </p:nvSpPr>
        <p:spPr bwMode="auto">
          <a:xfrm>
            <a:off x="1665288" y="3078163"/>
            <a:ext cx="882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Dosen</a:t>
            </a:r>
          </a:p>
        </p:txBody>
      </p:sp>
      <p:sp>
        <p:nvSpPr>
          <p:cNvPr id="38929" name="Text Box 18"/>
          <p:cNvSpPr txBox="1">
            <a:spLocks noChangeArrowheads="1"/>
          </p:cNvSpPr>
          <p:nvPr/>
        </p:nvSpPr>
        <p:spPr bwMode="auto">
          <a:xfrm>
            <a:off x="1649413" y="5065713"/>
            <a:ext cx="892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Progdi</a:t>
            </a:r>
          </a:p>
        </p:txBody>
      </p:sp>
      <p:sp>
        <p:nvSpPr>
          <p:cNvPr id="38930" name="Oval 19"/>
          <p:cNvSpPr>
            <a:spLocks noChangeArrowheads="1"/>
          </p:cNvSpPr>
          <p:nvPr/>
        </p:nvSpPr>
        <p:spPr bwMode="auto">
          <a:xfrm>
            <a:off x="3417888" y="2544763"/>
            <a:ext cx="15240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8931" name="Oval 20"/>
          <p:cNvSpPr>
            <a:spLocks noChangeArrowheads="1"/>
          </p:cNvSpPr>
          <p:nvPr/>
        </p:nvSpPr>
        <p:spPr bwMode="auto">
          <a:xfrm>
            <a:off x="3494088" y="3154363"/>
            <a:ext cx="15240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8932" name="Oval 21"/>
          <p:cNvSpPr>
            <a:spLocks noChangeArrowheads="1"/>
          </p:cNvSpPr>
          <p:nvPr/>
        </p:nvSpPr>
        <p:spPr bwMode="auto">
          <a:xfrm>
            <a:off x="3341688" y="3763963"/>
            <a:ext cx="15240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8933" name="Oval 22"/>
          <p:cNvSpPr>
            <a:spLocks noChangeArrowheads="1"/>
          </p:cNvSpPr>
          <p:nvPr/>
        </p:nvSpPr>
        <p:spPr bwMode="auto">
          <a:xfrm>
            <a:off x="3341688" y="4297363"/>
            <a:ext cx="15240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8934" name="Oval 23"/>
          <p:cNvSpPr>
            <a:spLocks noChangeArrowheads="1"/>
          </p:cNvSpPr>
          <p:nvPr/>
        </p:nvSpPr>
        <p:spPr bwMode="auto">
          <a:xfrm>
            <a:off x="3570288" y="4830763"/>
            <a:ext cx="15240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8935" name="Oval 24"/>
          <p:cNvSpPr>
            <a:spLocks noChangeArrowheads="1"/>
          </p:cNvSpPr>
          <p:nvPr/>
        </p:nvSpPr>
        <p:spPr bwMode="auto">
          <a:xfrm>
            <a:off x="3494088" y="5364163"/>
            <a:ext cx="15240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8936" name="Text Box 25"/>
          <p:cNvSpPr txBox="1">
            <a:spLocks noChangeArrowheads="1"/>
          </p:cNvSpPr>
          <p:nvPr/>
        </p:nvSpPr>
        <p:spPr bwMode="auto">
          <a:xfrm>
            <a:off x="1497013" y="4075113"/>
            <a:ext cx="1468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mengepalai</a:t>
            </a:r>
          </a:p>
        </p:txBody>
      </p:sp>
      <p:sp>
        <p:nvSpPr>
          <p:cNvPr id="38937" name="Line 26"/>
          <p:cNvSpPr>
            <a:spLocks noChangeShapeType="1"/>
          </p:cNvSpPr>
          <p:nvPr/>
        </p:nvSpPr>
        <p:spPr bwMode="auto">
          <a:xfrm flipV="1">
            <a:off x="3113088" y="2849563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8938" name="Line 27"/>
          <p:cNvSpPr>
            <a:spLocks noChangeShapeType="1"/>
          </p:cNvSpPr>
          <p:nvPr/>
        </p:nvSpPr>
        <p:spPr bwMode="auto">
          <a:xfrm>
            <a:off x="3113088" y="330676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8939" name="Line 28"/>
          <p:cNvSpPr>
            <a:spLocks noChangeShapeType="1"/>
          </p:cNvSpPr>
          <p:nvPr/>
        </p:nvSpPr>
        <p:spPr bwMode="auto">
          <a:xfrm flipV="1">
            <a:off x="2960688" y="3992563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8940" name="Line 29"/>
          <p:cNvSpPr>
            <a:spLocks noChangeShapeType="1"/>
          </p:cNvSpPr>
          <p:nvPr/>
        </p:nvSpPr>
        <p:spPr bwMode="auto">
          <a:xfrm>
            <a:off x="2884488" y="4449763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8941" name="Line 30"/>
          <p:cNvSpPr>
            <a:spLocks noChangeShapeType="1"/>
          </p:cNvSpPr>
          <p:nvPr/>
        </p:nvSpPr>
        <p:spPr bwMode="auto">
          <a:xfrm flipV="1">
            <a:off x="3113088" y="5135563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8942" name="Line 31"/>
          <p:cNvSpPr>
            <a:spLocks noChangeShapeType="1"/>
          </p:cNvSpPr>
          <p:nvPr/>
        </p:nvSpPr>
        <p:spPr bwMode="auto">
          <a:xfrm>
            <a:off x="3113088" y="536416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8943" name="Text Box 32"/>
          <p:cNvSpPr txBox="1">
            <a:spLocks noChangeArrowheads="1"/>
          </p:cNvSpPr>
          <p:nvPr/>
        </p:nvSpPr>
        <p:spPr bwMode="auto">
          <a:xfrm>
            <a:off x="3554413" y="2551113"/>
            <a:ext cx="127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sng">
                <a:latin typeface="Tahoma" pitchFamily="34" charset="0"/>
              </a:rPr>
              <a:t>Kode_dos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38944" name="Text Box 33"/>
          <p:cNvSpPr txBox="1">
            <a:spLocks noChangeArrowheads="1"/>
          </p:cNvSpPr>
          <p:nvPr/>
        </p:nvSpPr>
        <p:spPr bwMode="auto">
          <a:xfrm>
            <a:off x="3646488" y="3154363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nm_dos</a:t>
            </a:r>
          </a:p>
        </p:txBody>
      </p:sp>
      <p:sp>
        <p:nvSpPr>
          <p:cNvPr id="38945" name="Text Box 34"/>
          <p:cNvSpPr txBox="1">
            <a:spLocks noChangeArrowheads="1"/>
          </p:cNvSpPr>
          <p:nvPr/>
        </p:nvSpPr>
        <p:spPr bwMode="auto">
          <a:xfrm>
            <a:off x="3494088" y="3763963"/>
            <a:ext cx="127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sng">
                <a:latin typeface="Tahoma" pitchFamily="34" charset="0"/>
              </a:rPr>
              <a:t>Kode_dos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38946" name="Text Box 35"/>
          <p:cNvSpPr txBox="1">
            <a:spLocks noChangeArrowheads="1"/>
          </p:cNvSpPr>
          <p:nvPr/>
        </p:nvSpPr>
        <p:spPr bwMode="auto">
          <a:xfrm>
            <a:off x="3494088" y="4297363"/>
            <a:ext cx="1022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sng">
                <a:latin typeface="Tahoma" pitchFamily="34" charset="0"/>
              </a:rPr>
              <a:t>Kode_P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38947" name="Text Box 36"/>
          <p:cNvSpPr txBox="1">
            <a:spLocks noChangeArrowheads="1"/>
          </p:cNvSpPr>
          <p:nvPr/>
        </p:nvSpPr>
        <p:spPr bwMode="auto">
          <a:xfrm>
            <a:off x="3646488" y="4830763"/>
            <a:ext cx="1022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sng">
                <a:latin typeface="Tahoma" pitchFamily="34" charset="0"/>
              </a:rPr>
              <a:t>Kode_p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38948" name="Text Box 37"/>
          <p:cNvSpPr txBox="1">
            <a:spLocks noChangeArrowheads="1"/>
          </p:cNvSpPr>
          <p:nvPr/>
        </p:nvSpPr>
        <p:spPr bwMode="auto">
          <a:xfrm>
            <a:off x="3646488" y="5364163"/>
            <a:ext cx="815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nm_p</a:t>
            </a:r>
          </a:p>
        </p:txBody>
      </p:sp>
      <p:sp>
        <p:nvSpPr>
          <p:cNvPr id="38949" name="AutoShape 38"/>
          <p:cNvSpPr>
            <a:spLocks noChangeArrowheads="1"/>
          </p:cNvSpPr>
          <p:nvPr/>
        </p:nvSpPr>
        <p:spPr bwMode="auto">
          <a:xfrm>
            <a:off x="5094288" y="2697163"/>
            <a:ext cx="685800" cy="685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8950" name="AutoShape 39"/>
          <p:cNvSpPr>
            <a:spLocks noChangeArrowheads="1"/>
          </p:cNvSpPr>
          <p:nvPr/>
        </p:nvSpPr>
        <p:spPr bwMode="auto">
          <a:xfrm>
            <a:off x="5170488" y="4754563"/>
            <a:ext cx="533400" cy="685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8951" name="Rectangle 40"/>
          <p:cNvSpPr>
            <a:spLocks noChangeArrowheads="1"/>
          </p:cNvSpPr>
          <p:nvPr/>
        </p:nvSpPr>
        <p:spPr bwMode="auto">
          <a:xfrm>
            <a:off x="5932488" y="2773363"/>
            <a:ext cx="24384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8952" name="Rectangle 41"/>
          <p:cNvSpPr>
            <a:spLocks noChangeArrowheads="1"/>
          </p:cNvSpPr>
          <p:nvPr/>
        </p:nvSpPr>
        <p:spPr bwMode="auto">
          <a:xfrm>
            <a:off x="5780088" y="4602163"/>
            <a:ext cx="2743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8953" name="Line 42"/>
          <p:cNvSpPr>
            <a:spLocks noChangeShapeType="1"/>
          </p:cNvSpPr>
          <p:nvPr/>
        </p:nvSpPr>
        <p:spPr bwMode="auto">
          <a:xfrm>
            <a:off x="5932488" y="3230563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8954" name="Text Box 43"/>
          <p:cNvSpPr txBox="1">
            <a:spLocks noChangeArrowheads="1"/>
          </p:cNvSpPr>
          <p:nvPr/>
        </p:nvSpPr>
        <p:spPr bwMode="auto">
          <a:xfrm>
            <a:off x="5992813" y="2855913"/>
            <a:ext cx="2314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Kode_dos  nm_dos</a:t>
            </a:r>
          </a:p>
        </p:txBody>
      </p:sp>
      <p:sp>
        <p:nvSpPr>
          <p:cNvPr id="38955" name="Line 44"/>
          <p:cNvSpPr>
            <a:spLocks noChangeShapeType="1"/>
          </p:cNvSpPr>
          <p:nvPr/>
        </p:nvSpPr>
        <p:spPr bwMode="auto">
          <a:xfrm>
            <a:off x="7227888" y="2773363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8956" name="Text Box 45"/>
          <p:cNvSpPr txBox="1">
            <a:spLocks noChangeArrowheads="1"/>
          </p:cNvSpPr>
          <p:nvPr/>
        </p:nvSpPr>
        <p:spPr bwMode="auto">
          <a:xfrm>
            <a:off x="5780088" y="4678363"/>
            <a:ext cx="2784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Kode_p  nm_p  Kode_dos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38957" name="Line 46"/>
          <p:cNvSpPr>
            <a:spLocks noChangeShapeType="1"/>
          </p:cNvSpPr>
          <p:nvPr/>
        </p:nvSpPr>
        <p:spPr bwMode="auto">
          <a:xfrm>
            <a:off x="5780088" y="5135563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8958" name="Line 47"/>
          <p:cNvSpPr>
            <a:spLocks noChangeShapeType="1"/>
          </p:cNvSpPr>
          <p:nvPr/>
        </p:nvSpPr>
        <p:spPr bwMode="auto">
          <a:xfrm>
            <a:off x="6694488" y="4602163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8959" name="Line 48"/>
          <p:cNvSpPr>
            <a:spLocks noChangeShapeType="1"/>
          </p:cNvSpPr>
          <p:nvPr/>
        </p:nvSpPr>
        <p:spPr bwMode="auto">
          <a:xfrm>
            <a:off x="7380288" y="4602163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8960" name="Text Box 49"/>
          <p:cNvSpPr txBox="1">
            <a:spLocks noChangeArrowheads="1"/>
          </p:cNvSpPr>
          <p:nvPr/>
        </p:nvSpPr>
        <p:spPr bwMode="auto">
          <a:xfrm>
            <a:off x="6934200" y="5791200"/>
            <a:ext cx="1922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Monotype Corsiva" pitchFamily="66" charset="0"/>
              </a:rPr>
              <a:t>Atribut</a:t>
            </a:r>
            <a:r>
              <a:rPr lang="en-US" sz="1600" dirty="0">
                <a:latin typeface="Monotype Corsiva" pitchFamily="66" charset="0"/>
              </a:rPr>
              <a:t> </a:t>
            </a:r>
            <a:r>
              <a:rPr lang="en-US" sz="1600" dirty="0" err="1">
                <a:latin typeface="Monotype Corsiva" pitchFamily="66" charset="0"/>
              </a:rPr>
              <a:t>yg</a:t>
            </a:r>
            <a:r>
              <a:rPr lang="en-US" sz="1600" dirty="0">
                <a:latin typeface="Monotype Corsiva" pitchFamily="66" charset="0"/>
              </a:rPr>
              <a:t> </a:t>
            </a:r>
            <a:r>
              <a:rPr lang="en-US" sz="1600" dirty="0" err="1">
                <a:latin typeface="Monotype Corsiva" pitchFamily="66" charset="0"/>
              </a:rPr>
              <a:t>ditambahkan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38961" name="AutoShape 50"/>
          <p:cNvSpPr>
            <a:spLocks noChangeArrowheads="1"/>
          </p:cNvSpPr>
          <p:nvPr/>
        </p:nvSpPr>
        <p:spPr bwMode="auto">
          <a:xfrm>
            <a:off x="7913688" y="5440363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8962" name="Text Box 51"/>
          <p:cNvSpPr txBox="1">
            <a:spLocks noChangeArrowheads="1"/>
          </p:cNvSpPr>
          <p:nvPr/>
        </p:nvSpPr>
        <p:spPr bwMode="auto">
          <a:xfrm>
            <a:off x="5932488" y="2468563"/>
            <a:ext cx="784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dosen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38963" name="Text Box 52"/>
          <p:cNvSpPr txBox="1">
            <a:spLocks noChangeArrowheads="1"/>
          </p:cNvSpPr>
          <p:nvPr/>
        </p:nvSpPr>
        <p:spPr bwMode="auto">
          <a:xfrm>
            <a:off x="5764213" y="4252913"/>
            <a:ext cx="823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progdi</a:t>
            </a:r>
            <a:endParaRPr lang="en-US" sz="2000">
              <a:latin typeface="Tahoma" pitchFamily="34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4" name="Text Box 55"/>
          <p:cNvSpPr txBox="1">
            <a:spLocks noChangeArrowheads="1"/>
          </p:cNvSpPr>
          <p:nvPr/>
        </p:nvSpPr>
        <p:spPr bwMode="auto">
          <a:xfrm>
            <a:off x="1355725" y="1830388"/>
            <a:ext cx="5049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Monotype Corsiva" pitchFamily="66" charset="0"/>
              </a:rPr>
              <a:t>Ketentuan penyertaan atribut adalah :</a:t>
            </a:r>
            <a:endParaRPr lang="en-US" sz="2800">
              <a:latin typeface="Tahoma" pitchFamily="34" charset="0"/>
            </a:endParaRPr>
          </a:p>
        </p:txBody>
      </p:sp>
      <p:sp>
        <p:nvSpPr>
          <p:cNvPr id="39945" name="Text Box 56"/>
          <p:cNvSpPr txBox="1">
            <a:spLocks noChangeArrowheads="1"/>
          </p:cNvSpPr>
          <p:nvPr/>
        </p:nvSpPr>
        <p:spPr bwMode="auto">
          <a:xfrm>
            <a:off x="3184525" y="3333750"/>
            <a:ext cx="876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Tahoma" pitchFamily="34" charset="0"/>
              </a:rPr>
              <a:t>atau</a:t>
            </a:r>
          </a:p>
        </p:txBody>
      </p:sp>
      <p:sp>
        <p:nvSpPr>
          <p:cNvPr id="39946" name="Text Box 57"/>
          <p:cNvSpPr txBox="1">
            <a:spLocks noChangeArrowheads="1"/>
          </p:cNvSpPr>
          <p:nvPr/>
        </p:nvSpPr>
        <p:spPr bwMode="auto">
          <a:xfrm>
            <a:off x="1295400" y="2481263"/>
            <a:ext cx="65166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ebdings" pitchFamily="18" charset="2"/>
              <a:buChar char="Ï"/>
            </a:pPr>
            <a:r>
              <a:rPr lang="en-US" sz="2000">
                <a:latin typeface="Tahoma" pitchFamily="34" charset="0"/>
              </a:rPr>
              <a:t> </a:t>
            </a:r>
            <a:r>
              <a:rPr lang="en-US" sz="2400">
                <a:latin typeface="Monotype Corsiva" pitchFamily="66" charset="0"/>
              </a:rPr>
              <a:t>Atribut-atribut relasi akan disertakan ke himp. Entitas </a:t>
            </a:r>
          </a:p>
          <a:p>
            <a:pPr>
              <a:buFont typeface="Webdings" pitchFamily="18" charset="2"/>
              <a:buNone/>
            </a:pPr>
            <a:r>
              <a:rPr lang="en-US" sz="2400">
                <a:latin typeface="Monotype Corsiva" pitchFamily="66" charset="0"/>
              </a:rPr>
              <a:t>    yg mempunyai derajad relasi minimumnya yg lebih besar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39947" name="Text Box 58"/>
          <p:cNvSpPr txBox="1">
            <a:spLocks noChangeArrowheads="1"/>
          </p:cNvSpPr>
          <p:nvPr/>
        </p:nvSpPr>
        <p:spPr bwMode="auto">
          <a:xfrm>
            <a:off x="1295400" y="3889375"/>
            <a:ext cx="75358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ebdings" pitchFamily="18" charset="2"/>
              <a:buChar char="Ï"/>
            </a:pPr>
            <a:r>
              <a:rPr lang="en-US" sz="2000">
                <a:latin typeface="Tahoma" pitchFamily="34" charset="0"/>
              </a:rPr>
              <a:t> </a:t>
            </a:r>
            <a:r>
              <a:rPr lang="en-US" sz="2800">
                <a:latin typeface="Monotype Corsiva" pitchFamily="66" charset="0"/>
              </a:rPr>
              <a:t>Atribut-atribut relasi akan disertakan ke himp. Entitas </a:t>
            </a:r>
          </a:p>
          <a:p>
            <a:pPr>
              <a:buFont typeface="Webdings" pitchFamily="18" charset="2"/>
              <a:buNone/>
            </a:pPr>
            <a:r>
              <a:rPr lang="en-US" sz="2800">
                <a:latin typeface="Monotype Corsiva" pitchFamily="66" charset="0"/>
              </a:rPr>
              <a:t>    yg mempunyai jumlah record yg lebih sedikit</a:t>
            </a:r>
            <a:endParaRPr lang="en-US" sz="2800">
              <a:latin typeface="Tahoma" pitchFamily="34" charset="0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8" name="Text Box 9"/>
          <p:cNvSpPr txBox="1">
            <a:spLocks noChangeArrowheads="1"/>
          </p:cNvSpPr>
          <p:nvPr/>
        </p:nvSpPr>
        <p:spPr bwMode="auto">
          <a:xfrm>
            <a:off x="900113" y="1412875"/>
            <a:ext cx="747236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3. Relasi dengan Derajad satu-ke-banyak yg menghubungkan 2</a:t>
            </a:r>
          </a:p>
          <a:p>
            <a:r>
              <a:rPr lang="en-US" sz="2000">
                <a:latin typeface="Comic Sans MS" pitchFamily="66" charset="0"/>
              </a:rPr>
              <a:t>    himp. Entitas akan transformasikan kedalam bentuk penyer</a:t>
            </a:r>
          </a:p>
          <a:p>
            <a:r>
              <a:rPr lang="en-US" sz="2000">
                <a:latin typeface="Comic Sans MS" pitchFamily="66" charset="0"/>
              </a:rPr>
              <a:t>    taan atribut-atribut relasi ke himp. Entitas yg derajad rela</a:t>
            </a:r>
          </a:p>
          <a:p>
            <a:r>
              <a:rPr lang="en-US" sz="2000">
                <a:latin typeface="Comic Sans MS" pitchFamily="66" charset="0"/>
              </a:rPr>
              <a:t>    sinya banyak (many).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40969" name="Rectangle 10"/>
          <p:cNvSpPr>
            <a:spLocks noChangeArrowheads="1"/>
          </p:cNvSpPr>
          <p:nvPr/>
        </p:nvSpPr>
        <p:spPr bwMode="auto">
          <a:xfrm>
            <a:off x="976313" y="2925763"/>
            <a:ext cx="1524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900113" y="4983163"/>
            <a:ext cx="1524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0971" name="AutoShape 12"/>
          <p:cNvSpPr>
            <a:spLocks noChangeArrowheads="1"/>
          </p:cNvSpPr>
          <p:nvPr/>
        </p:nvSpPr>
        <p:spPr bwMode="auto">
          <a:xfrm>
            <a:off x="976313" y="3916363"/>
            <a:ext cx="1524000" cy="6858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0972" name="Line 13"/>
          <p:cNvSpPr>
            <a:spLocks noChangeShapeType="1"/>
          </p:cNvSpPr>
          <p:nvPr/>
        </p:nvSpPr>
        <p:spPr bwMode="auto">
          <a:xfrm>
            <a:off x="1814513" y="33829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0973" name="Line 14"/>
          <p:cNvSpPr>
            <a:spLocks noChangeShapeType="1"/>
          </p:cNvSpPr>
          <p:nvPr/>
        </p:nvSpPr>
        <p:spPr bwMode="auto">
          <a:xfrm>
            <a:off x="1814513" y="46021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0974" name="Text Box 15"/>
          <p:cNvSpPr txBox="1">
            <a:spLocks noChangeArrowheads="1"/>
          </p:cNvSpPr>
          <p:nvPr/>
        </p:nvSpPr>
        <p:spPr bwMode="auto">
          <a:xfrm>
            <a:off x="1874838" y="3389313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1</a:t>
            </a:r>
          </a:p>
        </p:txBody>
      </p:sp>
      <p:sp>
        <p:nvSpPr>
          <p:cNvPr id="40975" name="Text Box 16"/>
          <p:cNvSpPr txBox="1">
            <a:spLocks noChangeArrowheads="1"/>
          </p:cNvSpPr>
          <p:nvPr/>
        </p:nvSpPr>
        <p:spPr bwMode="auto">
          <a:xfrm>
            <a:off x="1798638" y="4608513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m</a:t>
            </a:r>
          </a:p>
        </p:txBody>
      </p:sp>
      <p:sp>
        <p:nvSpPr>
          <p:cNvPr id="40976" name="Text Box 17"/>
          <p:cNvSpPr txBox="1">
            <a:spLocks noChangeArrowheads="1"/>
          </p:cNvSpPr>
          <p:nvPr/>
        </p:nvSpPr>
        <p:spPr bwMode="auto">
          <a:xfrm>
            <a:off x="1281113" y="2925763"/>
            <a:ext cx="849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dosen</a:t>
            </a:r>
          </a:p>
        </p:txBody>
      </p:sp>
      <p:sp>
        <p:nvSpPr>
          <p:cNvPr id="40977" name="Text Box 18"/>
          <p:cNvSpPr txBox="1">
            <a:spLocks noChangeArrowheads="1"/>
          </p:cNvSpPr>
          <p:nvPr/>
        </p:nvSpPr>
        <p:spPr bwMode="auto">
          <a:xfrm>
            <a:off x="1128713" y="4983163"/>
            <a:ext cx="866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Kuliah</a:t>
            </a:r>
          </a:p>
        </p:txBody>
      </p:sp>
      <p:sp>
        <p:nvSpPr>
          <p:cNvPr id="40978" name="Text Box 19"/>
          <p:cNvSpPr txBox="1">
            <a:spLocks noChangeArrowheads="1"/>
          </p:cNvSpPr>
          <p:nvPr/>
        </p:nvSpPr>
        <p:spPr bwMode="auto">
          <a:xfrm>
            <a:off x="1128713" y="4068763"/>
            <a:ext cx="1241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mengajar</a:t>
            </a:r>
          </a:p>
        </p:txBody>
      </p:sp>
      <p:sp>
        <p:nvSpPr>
          <p:cNvPr id="40979" name="Oval 20"/>
          <p:cNvSpPr>
            <a:spLocks noChangeArrowheads="1"/>
          </p:cNvSpPr>
          <p:nvPr/>
        </p:nvSpPr>
        <p:spPr bwMode="auto">
          <a:xfrm>
            <a:off x="2805113" y="4830763"/>
            <a:ext cx="1371600" cy="3810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0980" name="Oval 21"/>
          <p:cNvSpPr>
            <a:spLocks noChangeArrowheads="1"/>
          </p:cNvSpPr>
          <p:nvPr/>
        </p:nvSpPr>
        <p:spPr bwMode="auto">
          <a:xfrm>
            <a:off x="2652713" y="5287963"/>
            <a:ext cx="1371600" cy="3810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0981" name="Oval 22"/>
          <p:cNvSpPr>
            <a:spLocks noChangeArrowheads="1"/>
          </p:cNvSpPr>
          <p:nvPr/>
        </p:nvSpPr>
        <p:spPr bwMode="auto">
          <a:xfrm>
            <a:off x="2043113" y="5745163"/>
            <a:ext cx="1371600" cy="3810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0982" name="Oval 23"/>
          <p:cNvSpPr>
            <a:spLocks noChangeArrowheads="1"/>
          </p:cNvSpPr>
          <p:nvPr/>
        </p:nvSpPr>
        <p:spPr bwMode="auto">
          <a:xfrm>
            <a:off x="2195513" y="3611563"/>
            <a:ext cx="1371600" cy="3810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0983" name="Oval 24"/>
          <p:cNvSpPr>
            <a:spLocks noChangeArrowheads="1"/>
          </p:cNvSpPr>
          <p:nvPr/>
        </p:nvSpPr>
        <p:spPr bwMode="auto">
          <a:xfrm>
            <a:off x="2957513" y="3992563"/>
            <a:ext cx="1371600" cy="3810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0984" name="Oval 25"/>
          <p:cNvSpPr>
            <a:spLocks noChangeArrowheads="1"/>
          </p:cNvSpPr>
          <p:nvPr/>
        </p:nvSpPr>
        <p:spPr bwMode="auto">
          <a:xfrm>
            <a:off x="2957513" y="2773363"/>
            <a:ext cx="1371600" cy="3810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0985" name="Oval 26"/>
          <p:cNvSpPr>
            <a:spLocks noChangeArrowheads="1"/>
          </p:cNvSpPr>
          <p:nvPr/>
        </p:nvSpPr>
        <p:spPr bwMode="auto">
          <a:xfrm>
            <a:off x="3033713" y="3230563"/>
            <a:ext cx="1371600" cy="3810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0986" name="Oval 27"/>
          <p:cNvSpPr>
            <a:spLocks noChangeArrowheads="1"/>
          </p:cNvSpPr>
          <p:nvPr/>
        </p:nvSpPr>
        <p:spPr bwMode="auto">
          <a:xfrm>
            <a:off x="2576513" y="4373563"/>
            <a:ext cx="1371600" cy="3810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0987" name="Line 28"/>
          <p:cNvSpPr>
            <a:spLocks noChangeShapeType="1"/>
          </p:cNvSpPr>
          <p:nvPr/>
        </p:nvSpPr>
        <p:spPr bwMode="auto">
          <a:xfrm flipV="1">
            <a:off x="2500313" y="3001963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0988" name="Line 29"/>
          <p:cNvSpPr>
            <a:spLocks noChangeShapeType="1"/>
          </p:cNvSpPr>
          <p:nvPr/>
        </p:nvSpPr>
        <p:spPr bwMode="auto">
          <a:xfrm>
            <a:off x="2500313" y="3154363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0989" name="Line 30"/>
          <p:cNvSpPr>
            <a:spLocks noChangeShapeType="1"/>
          </p:cNvSpPr>
          <p:nvPr/>
        </p:nvSpPr>
        <p:spPr bwMode="auto">
          <a:xfrm flipV="1">
            <a:off x="2119313" y="3840163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0990" name="Line 31"/>
          <p:cNvSpPr>
            <a:spLocks noChangeShapeType="1"/>
          </p:cNvSpPr>
          <p:nvPr/>
        </p:nvSpPr>
        <p:spPr bwMode="auto">
          <a:xfrm>
            <a:off x="2195513" y="4373563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0991" name="Line 32"/>
          <p:cNvSpPr>
            <a:spLocks noChangeShapeType="1"/>
          </p:cNvSpPr>
          <p:nvPr/>
        </p:nvSpPr>
        <p:spPr bwMode="auto">
          <a:xfrm>
            <a:off x="2424113" y="42211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0992" name="Line 33"/>
          <p:cNvSpPr>
            <a:spLocks noChangeShapeType="1"/>
          </p:cNvSpPr>
          <p:nvPr/>
        </p:nvSpPr>
        <p:spPr bwMode="auto">
          <a:xfrm flipV="1">
            <a:off x="2424113" y="5059363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0993" name="Line 34"/>
          <p:cNvSpPr>
            <a:spLocks noChangeShapeType="1"/>
          </p:cNvSpPr>
          <p:nvPr/>
        </p:nvSpPr>
        <p:spPr bwMode="auto">
          <a:xfrm>
            <a:off x="2424113" y="5211763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0994" name="Line 35"/>
          <p:cNvSpPr>
            <a:spLocks noChangeShapeType="1"/>
          </p:cNvSpPr>
          <p:nvPr/>
        </p:nvSpPr>
        <p:spPr bwMode="auto">
          <a:xfrm>
            <a:off x="2424113" y="5211763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0995" name="Text Box 36"/>
          <p:cNvSpPr txBox="1">
            <a:spLocks noChangeArrowheads="1"/>
          </p:cNvSpPr>
          <p:nvPr/>
        </p:nvSpPr>
        <p:spPr bwMode="auto">
          <a:xfrm>
            <a:off x="3109913" y="2773363"/>
            <a:ext cx="1168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latin typeface="Tahoma" pitchFamily="34" charset="0"/>
              </a:rPr>
              <a:t>Kode_dos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40996" name="Text Box 37"/>
          <p:cNvSpPr txBox="1">
            <a:spLocks noChangeArrowheads="1"/>
          </p:cNvSpPr>
          <p:nvPr/>
        </p:nvSpPr>
        <p:spPr bwMode="auto">
          <a:xfrm>
            <a:off x="3109913" y="3230563"/>
            <a:ext cx="981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nm_dos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40997" name="Text Box 38"/>
          <p:cNvSpPr txBox="1">
            <a:spLocks noChangeArrowheads="1"/>
          </p:cNvSpPr>
          <p:nvPr/>
        </p:nvSpPr>
        <p:spPr bwMode="auto">
          <a:xfrm>
            <a:off x="2271713" y="3611563"/>
            <a:ext cx="1168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latin typeface="Tahoma" pitchFamily="34" charset="0"/>
              </a:rPr>
              <a:t>Kode_dos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40998" name="Text Box 39"/>
          <p:cNvSpPr txBox="1">
            <a:spLocks noChangeArrowheads="1"/>
          </p:cNvSpPr>
          <p:nvPr/>
        </p:nvSpPr>
        <p:spPr bwMode="auto">
          <a:xfrm>
            <a:off x="3033713" y="3992563"/>
            <a:ext cx="11096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latin typeface="Tahoma" pitchFamily="34" charset="0"/>
              </a:rPr>
              <a:t>Kode_kul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40999" name="Text Box 40"/>
          <p:cNvSpPr txBox="1">
            <a:spLocks noChangeArrowheads="1"/>
          </p:cNvSpPr>
          <p:nvPr/>
        </p:nvSpPr>
        <p:spPr bwMode="auto">
          <a:xfrm>
            <a:off x="2728913" y="4373563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ruang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41000" name="Text Box 41"/>
          <p:cNvSpPr txBox="1">
            <a:spLocks noChangeArrowheads="1"/>
          </p:cNvSpPr>
          <p:nvPr/>
        </p:nvSpPr>
        <p:spPr bwMode="auto">
          <a:xfrm>
            <a:off x="2805113" y="4830763"/>
            <a:ext cx="11096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latin typeface="Tahoma" pitchFamily="34" charset="0"/>
              </a:rPr>
              <a:t>Kode_kul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41001" name="Text Box 42"/>
          <p:cNvSpPr txBox="1">
            <a:spLocks noChangeArrowheads="1"/>
          </p:cNvSpPr>
          <p:nvPr/>
        </p:nvSpPr>
        <p:spPr bwMode="auto">
          <a:xfrm>
            <a:off x="2805113" y="5287963"/>
            <a:ext cx="922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nm_kul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41002" name="Text Box 43"/>
          <p:cNvSpPr txBox="1">
            <a:spLocks noChangeArrowheads="1"/>
          </p:cNvSpPr>
          <p:nvPr/>
        </p:nvSpPr>
        <p:spPr bwMode="auto">
          <a:xfrm>
            <a:off x="2195513" y="5745163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sks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41003" name="AutoShape 44"/>
          <p:cNvSpPr>
            <a:spLocks noChangeArrowheads="1"/>
          </p:cNvSpPr>
          <p:nvPr/>
        </p:nvSpPr>
        <p:spPr bwMode="auto">
          <a:xfrm>
            <a:off x="4557713" y="3230563"/>
            <a:ext cx="609600" cy="685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1004" name="AutoShape 45"/>
          <p:cNvSpPr>
            <a:spLocks noChangeArrowheads="1"/>
          </p:cNvSpPr>
          <p:nvPr/>
        </p:nvSpPr>
        <p:spPr bwMode="auto">
          <a:xfrm>
            <a:off x="4329113" y="4602163"/>
            <a:ext cx="457200" cy="685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1005" name="Rectangle 46"/>
          <p:cNvSpPr>
            <a:spLocks noChangeArrowheads="1"/>
          </p:cNvSpPr>
          <p:nvPr/>
        </p:nvSpPr>
        <p:spPr bwMode="auto">
          <a:xfrm>
            <a:off x="5319713" y="2773363"/>
            <a:ext cx="2667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1006" name="Rectangle 47"/>
          <p:cNvSpPr>
            <a:spLocks noChangeArrowheads="1"/>
          </p:cNvSpPr>
          <p:nvPr/>
        </p:nvSpPr>
        <p:spPr bwMode="auto">
          <a:xfrm>
            <a:off x="4938713" y="4373563"/>
            <a:ext cx="3733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1007" name="Text Box 48"/>
          <p:cNvSpPr txBox="1">
            <a:spLocks noChangeArrowheads="1"/>
          </p:cNvSpPr>
          <p:nvPr/>
        </p:nvSpPr>
        <p:spPr bwMode="auto">
          <a:xfrm>
            <a:off x="5303838" y="2779713"/>
            <a:ext cx="287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Kode_dos      nm_dos   </a:t>
            </a:r>
          </a:p>
        </p:txBody>
      </p:sp>
      <p:sp>
        <p:nvSpPr>
          <p:cNvPr id="41008" name="Line 49"/>
          <p:cNvSpPr>
            <a:spLocks noChangeShapeType="1"/>
          </p:cNvSpPr>
          <p:nvPr/>
        </p:nvSpPr>
        <p:spPr bwMode="auto">
          <a:xfrm>
            <a:off x="5319713" y="3230563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1009" name="Line 50"/>
          <p:cNvSpPr>
            <a:spLocks noChangeShapeType="1"/>
          </p:cNvSpPr>
          <p:nvPr/>
        </p:nvSpPr>
        <p:spPr bwMode="auto">
          <a:xfrm>
            <a:off x="6691313" y="2773363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1010" name="Text Box 51"/>
          <p:cNvSpPr txBox="1">
            <a:spLocks noChangeArrowheads="1"/>
          </p:cNvSpPr>
          <p:nvPr/>
        </p:nvSpPr>
        <p:spPr bwMode="auto">
          <a:xfrm>
            <a:off x="4938713" y="4459288"/>
            <a:ext cx="3854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Kode_kul  nm_kul  sks  kode_dos ruang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41011" name="Line 52"/>
          <p:cNvSpPr>
            <a:spLocks noChangeShapeType="1"/>
          </p:cNvSpPr>
          <p:nvPr/>
        </p:nvSpPr>
        <p:spPr bwMode="auto">
          <a:xfrm>
            <a:off x="4938713" y="4906963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1012" name="Line 53"/>
          <p:cNvSpPr>
            <a:spLocks noChangeShapeType="1"/>
          </p:cNvSpPr>
          <p:nvPr/>
        </p:nvSpPr>
        <p:spPr bwMode="auto">
          <a:xfrm>
            <a:off x="5929313" y="4373563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1013" name="Line 54"/>
          <p:cNvSpPr>
            <a:spLocks noChangeShapeType="1"/>
          </p:cNvSpPr>
          <p:nvPr/>
        </p:nvSpPr>
        <p:spPr bwMode="auto">
          <a:xfrm>
            <a:off x="6691313" y="4373563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1014" name="Line 55"/>
          <p:cNvSpPr>
            <a:spLocks noChangeShapeType="1"/>
          </p:cNvSpPr>
          <p:nvPr/>
        </p:nvSpPr>
        <p:spPr bwMode="auto">
          <a:xfrm>
            <a:off x="7072313" y="4373563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1015" name="Line 56"/>
          <p:cNvSpPr>
            <a:spLocks noChangeShapeType="1"/>
          </p:cNvSpPr>
          <p:nvPr/>
        </p:nvSpPr>
        <p:spPr bwMode="auto">
          <a:xfrm>
            <a:off x="8139113" y="4373563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1016" name="AutoShape 57"/>
          <p:cNvSpPr>
            <a:spLocks noChangeArrowheads="1"/>
          </p:cNvSpPr>
          <p:nvPr/>
        </p:nvSpPr>
        <p:spPr bwMode="auto">
          <a:xfrm>
            <a:off x="8062913" y="5135563"/>
            <a:ext cx="5334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1017" name="Text Box 58"/>
          <p:cNvSpPr txBox="1">
            <a:spLocks noChangeArrowheads="1"/>
          </p:cNvSpPr>
          <p:nvPr/>
        </p:nvSpPr>
        <p:spPr bwMode="auto">
          <a:xfrm>
            <a:off x="5776913" y="5440363"/>
            <a:ext cx="2136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Monotype Corsiva" pitchFamily="66" charset="0"/>
              </a:rPr>
              <a:t>Atribut yg ditambahkan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41018" name="Text Box 59"/>
          <p:cNvSpPr txBox="1">
            <a:spLocks noChangeArrowheads="1"/>
          </p:cNvSpPr>
          <p:nvPr/>
        </p:nvSpPr>
        <p:spPr bwMode="auto">
          <a:xfrm>
            <a:off x="5227638" y="2424113"/>
            <a:ext cx="784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dosen</a:t>
            </a:r>
          </a:p>
        </p:txBody>
      </p:sp>
      <p:sp>
        <p:nvSpPr>
          <p:cNvPr id="41019" name="Text Box 60"/>
          <p:cNvSpPr txBox="1">
            <a:spLocks noChangeArrowheads="1"/>
          </p:cNvSpPr>
          <p:nvPr/>
        </p:nvSpPr>
        <p:spPr bwMode="auto">
          <a:xfrm>
            <a:off x="4922838" y="4024313"/>
            <a:ext cx="777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kuliah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2" name="Text Box 9"/>
          <p:cNvSpPr txBox="1">
            <a:spLocks noChangeArrowheads="1"/>
          </p:cNvSpPr>
          <p:nvPr/>
        </p:nvSpPr>
        <p:spPr bwMode="auto">
          <a:xfrm>
            <a:off x="900113" y="1484313"/>
            <a:ext cx="76247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4. Relasi dengan Derajad banyak-ke-banyak yg menghubungkan </a:t>
            </a:r>
          </a:p>
          <a:p>
            <a:r>
              <a:rPr lang="en-US" sz="2000">
                <a:latin typeface="Comic Sans MS" pitchFamily="66" charset="0"/>
              </a:rPr>
              <a:t>    dua himp. Entitas, maka atribut-atribut relasi akan di</a:t>
            </a:r>
          </a:p>
          <a:p>
            <a:r>
              <a:rPr lang="en-US" sz="2000">
                <a:latin typeface="Comic Sans MS" pitchFamily="66" charset="0"/>
              </a:rPr>
              <a:t>    ke transformasikan menjadi sebuah tabel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41993" name="Rectangle 10"/>
          <p:cNvSpPr>
            <a:spLocks noChangeArrowheads="1"/>
          </p:cNvSpPr>
          <p:nvPr/>
        </p:nvSpPr>
        <p:spPr bwMode="auto">
          <a:xfrm>
            <a:off x="976313" y="26924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1994" name="Rectangle 11"/>
          <p:cNvSpPr>
            <a:spLocks noChangeArrowheads="1"/>
          </p:cNvSpPr>
          <p:nvPr/>
        </p:nvSpPr>
        <p:spPr bwMode="auto">
          <a:xfrm>
            <a:off x="900113" y="48260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1995" name="AutoShape 12"/>
          <p:cNvSpPr>
            <a:spLocks noChangeArrowheads="1"/>
          </p:cNvSpPr>
          <p:nvPr/>
        </p:nvSpPr>
        <p:spPr bwMode="auto">
          <a:xfrm>
            <a:off x="900113" y="3683000"/>
            <a:ext cx="1447800" cy="6096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1996" name="Line 13"/>
          <p:cNvSpPr>
            <a:spLocks noChangeShapeType="1"/>
          </p:cNvSpPr>
          <p:nvPr/>
        </p:nvSpPr>
        <p:spPr bwMode="auto">
          <a:xfrm>
            <a:off x="1585913" y="314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1997" name="Line 14"/>
          <p:cNvSpPr>
            <a:spLocks noChangeShapeType="1"/>
          </p:cNvSpPr>
          <p:nvPr/>
        </p:nvSpPr>
        <p:spPr bwMode="auto">
          <a:xfrm>
            <a:off x="1585913" y="429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1998" name="Text Box 15"/>
          <p:cNvSpPr txBox="1">
            <a:spLocks noChangeArrowheads="1"/>
          </p:cNvSpPr>
          <p:nvPr/>
        </p:nvSpPr>
        <p:spPr bwMode="auto">
          <a:xfrm>
            <a:off x="1570038" y="3079750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m</a:t>
            </a:r>
          </a:p>
        </p:txBody>
      </p:sp>
      <p:sp>
        <p:nvSpPr>
          <p:cNvPr id="41999" name="Text Box 16"/>
          <p:cNvSpPr txBox="1">
            <a:spLocks noChangeArrowheads="1"/>
          </p:cNvSpPr>
          <p:nvPr/>
        </p:nvSpPr>
        <p:spPr bwMode="auto">
          <a:xfrm>
            <a:off x="1646238" y="4451350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m</a:t>
            </a:r>
          </a:p>
        </p:txBody>
      </p:sp>
      <p:sp>
        <p:nvSpPr>
          <p:cNvPr id="42000" name="Text Box 17"/>
          <p:cNvSpPr txBox="1">
            <a:spLocks noChangeArrowheads="1"/>
          </p:cNvSpPr>
          <p:nvPr/>
        </p:nvSpPr>
        <p:spPr bwMode="auto">
          <a:xfrm>
            <a:off x="976313" y="2692400"/>
            <a:ext cx="1393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Mahasiswa</a:t>
            </a:r>
          </a:p>
        </p:txBody>
      </p:sp>
      <p:sp>
        <p:nvSpPr>
          <p:cNvPr id="42001" name="Text Box 18"/>
          <p:cNvSpPr txBox="1">
            <a:spLocks noChangeArrowheads="1"/>
          </p:cNvSpPr>
          <p:nvPr/>
        </p:nvSpPr>
        <p:spPr bwMode="auto">
          <a:xfrm>
            <a:off x="1128713" y="4826000"/>
            <a:ext cx="844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kuliah</a:t>
            </a:r>
          </a:p>
        </p:txBody>
      </p:sp>
      <p:sp>
        <p:nvSpPr>
          <p:cNvPr id="42002" name="Oval 19"/>
          <p:cNvSpPr>
            <a:spLocks noChangeArrowheads="1"/>
          </p:cNvSpPr>
          <p:nvPr/>
        </p:nvSpPr>
        <p:spPr bwMode="auto">
          <a:xfrm>
            <a:off x="2576513" y="2616200"/>
            <a:ext cx="1219200" cy="3810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2003" name="Oval 20"/>
          <p:cNvSpPr>
            <a:spLocks noChangeArrowheads="1"/>
          </p:cNvSpPr>
          <p:nvPr/>
        </p:nvSpPr>
        <p:spPr bwMode="auto">
          <a:xfrm>
            <a:off x="2652713" y="3073400"/>
            <a:ext cx="1219200" cy="3810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2004" name="Oval 21"/>
          <p:cNvSpPr>
            <a:spLocks noChangeArrowheads="1"/>
          </p:cNvSpPr>
          <p:nvPr/>
        </p:nvSpPr>
        <p:spPr bwMode="auto">
          <a:xfrm>
            <a:off x="2271713" y="3530600"/>
            <a:ext cx="1219200" cy="3810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2005" name="Oval 22"/>
          <p:cNvSpPr>
            <a:spLocks noChangeArrowheads="1"/>
          </p:cNvSpPr>
          <p:nvPr/>
        </p:nvSpPr>
        <p:spPr bwMode="auto">
          <a:xfrm>
            <a:off x="2957513" y="3911600"/>
            <a:ext cx="1219200" cy="3810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2006" name="Oval 23"/>
          <p:cNvSpPr>
            <a:spLocks noChangeArrowheads="1"/>
          </p:cNvSpPr>
          <p:nvPr/>
        </p:nvSpPr>
        <p:spPr bwMode="auto">
          <a:xfrm>
            <a:off x="2424113" y="4292600"/>
            <a:ext cx="1219200" cy="3810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2007" name="Oval 24"/>
          <p:cNvSpPr>
            <a:spLocks noChangeArrowheads="1"/>
          </p:cNvSpPr>
          <p:nvPr/>
        </p:nvSpPr>
        <p:spPr bwMode="auto">
          <a:xfrm>
            <a:off x="2805113" y="4749800"/>
            <a:ext cx="1219200" cy="3810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2008" name="Oval 25"/>
          <p:cNvSpPr>
            <a:spLocks noChangeArrowheads="1"/>
          </p:cNvSpPr>
          <p:nvPr/>
        </p:nvSpPr>
        <p:spPr bwMode="auto">
          <a:xfrm>
            <a:off x="2728913" y="5207000"/>
            <a:ext cx="1219200" cy="3810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2009" name="Oval 26"/>
          <p:cNvSpPr>
            <a:spLocks noChangeArrowheads="1"/>
          </p:cNvSpPr>
          <p:nvPr/>
        </p:nvSpPr>
        <p:spPr bwMode="auto">
          <a:xfrm>
            <a:off x="1890713" y="5511800"/>
            <a:ext cx="1219200" cy="3810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2010" name="Line 27"/>
          <p:cNvSpPr>
            <a:spLocks noChangeShapeType="1"/>
          </p:cNvSpPr>
          <p:nvPr/>
        </p:nvSpPr>
        <p:spPr bwMode="auto">
          <a:xfrm flipV="1">
            <a:off x="2271713" y="49784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2011" name="Line 28"/>
          <p:cNvSpPr>
            <a:spLocks noChangeShapeType="1"/>
          </p:cNvSpPr>
          <p:nvPr/>
        </p:nvSpPr>
        <p:spPr bwMode="auto">
          <a:xfrm>
            <a:off x="2271713" y="5054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2012" name="Line 29"/>
          <p:cNvSpPr>
            <a:spLocks noChangeShapeType="1"/>
          </p:cNvSpPr>
          <p:nvPr/>
        </p:nvSpPr>
        <p:spPr bwMode="auto">
          <a:xfrm>
            <a:off x="2271713" y="50546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2013" name="Line 30"/>
          <p:cNvSpPr>
            <a:spLocks noChangeShapeType="1"/>
          </p:cNvSpPr>
          <p:nvPr/>
        </p:nvSpPr>
        <p:spPr bwMode="auto">
          <a:xfrm flipV="1">
            <a:off x="1966913" y="36830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2014" name="Line 31"/>
          <p:cNvSpPr>
            <a:spLocks noChangeShapeType="1"/>
          </p:cNvSpPr>
          <p:nvPr/>
        </p:nvSpPr>
        <p:spPr bwMode="auto">
          <a:xfrm>
            <a:off x="1966913" y="4140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2015" name="Line 32"/>
          <p:cNvSpPr>
            <a:spLocks noChangeShapeType="1"/>
          </p:cNvSpPr>
          <p:nvPr/>
        </p:nvSpPr>
        <p:spPr bwMode="auto">
          <a:xfrm>
            <a:off x="2347913" y="39878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2016" name="Line 33"/>
          <p:cNvSpPr>
            <a:spLocks noChangeShapeType="1"/>
          </p:cNvSpPr>
          <p:nvPr/>
        </p:nvSpPr>
        <p:spPr bwMode="auto">
          <a:xfrm flipV="1">
            <a:off x="2347913" y="27686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2017" name="Line 34"/>
          <p:cNvSpPr>
            <a:spLocks noChangeShapeType="1"/>
          </p:cNvSpPr>
          <p:nvPr/>
        </p:nvSpPr>
        <p:spPr bwMode="auto">
          <a:xfrm>
            <a:off x="2347913" y="2921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2018" name="Text Box 35"/>
          <p:cNvSpPr txBox="1">
            <a:spLocks noChangeArrowheads="1"/>
          </p:cNvSpPr>
          <p:nvPr/>
        </p:nvSpPr>
        <p:spPr bwMode="auto">
          <a:xfrm>
            <a:off x="1189038" y="3765550"/>
            <a:ext cx="674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  krs</a:t>
            </a:r>
          </a:p>
        </p:txBody>
      </p:sp>
      <p:sp>
        <p:nvSpPr>
          <p:cNvPr id="42019" name="Text Box 36"/>
          <p:cNvSpPr txBox="1">
            <a:spLocks noChangeArrowheads="1"/>
          </p:cNvSpPr>
          <p:nvPr/>
        </p:nvSpPr>
        <p:spPr bwMode="auto">
          <a:xfrm>
            <a:off x="2881313" y="2540000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u="sng">
                <a:latin typeface="Tahoma" pitchFamily="34" charset="0"/>
              </a:rPr>
              <a:t>nim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42020" name="Text Box 37"/>
          <p:cNvSpPr txBox="1">
            <a:spLocks noChangeArrowheads="1"/>
          </p:cNvSpPr>
          <p:nvPr/>
        </p:nvSpPr>
        <p:spPr bwMode="auto">
          <a:xfrm>
            <a:off x="2881313" y="30734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</a:rPr>
              <a:t>nama</a:t>
            </a:r>
          </a:p>
        </p:txBody>
      </p:sp>
      <p:sp>
        <p:nvSpPr>
          <p:cNvPr id="42021" name="Text Box 38"/>
          <p:cNvSpPr txBox="1">
            <a:spLocks noChangeArrowheads="1"/>
          </p:cNvSpPr>
          <p:nvPr/>
        </p:nvSpPr>
        <p:spPr bwMode="auto">
          <a:xfrm>
            <a:off x="2576513" y="3530600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u="sng">
                <a:latin typeface="Tahoma" pitchFamily="34" charset="0"/>
              </a:rPr>
              <a:t>nim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42022" name="Text Box 39"/>
          <p:cNvSpPr txBox="1">
            <a:spLocks noChangeArrowheads="1"/>
          </p:cNvSpPr>
          <p:nvPr/>
        </p:nvSpPr>
        <p:spPr bwMode="auto">
          <a:xfrm>
            <a:off x="3033713" y="39116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>
                <a:latin typeface="Tahoma" pitchFamily="34" charset="0"/>
              </a:rPr>
              <a:t>Kode_kul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42023" name="Text Box 40"/>
          <p:cNvSpPr txBox="1">
            <a:spLocks noChangeArrowheads="1"/>
          </p:cNvSpPr>
          <p:nvPr/>
        </p:nvSpPr>
        <p:spPr bwMode="auto">
          <a:xfrm>
            <a:off x="2576513" y="4292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</a:rPr>
              <a:t> nilai</a:t>
            </a:r>
          </a:p>
        </p:txBody>
      </p:sp>
      <p:sp>
        <p:nvSpPr>
          <p:cNvPr id="42024" name="Text Box 41"/>
          <p:cNvSpPr txBox="1">
            <a:spLocks noChangeArrowheads="1"/>
          </p:cNvSpPr>
          <p:nvPr/>
        </p:nvSpPr>
        <p:spPr bwMode="auto">
          <a:xfrm>
            <a:off x="2805113" y="47498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 pitchFamily="34" charset="0"/>
              </a:rPr>
              <a:t>Kode_kul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42025" name="Text Box 42"/>
          <p:cNvSpPr txBox="1">
            <a:spLocks noChangeArrowheads="1"/>
          </p:cNvSpPr>
          <p:nvPr/>
        </p:nvSpPr>
        <p:spPr bwMode="auto">
          <a:xfrm>
            <a:off x="2957513" y="52070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 pitchFamily="34" charset="0"/>
              </a:rPr>
              <a:t>Nm_kul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42026" name="Text Box 43"/>
          <p:cNvSpPr txBox="1">
            <a:spLocks noChangeArrowheads="1"/>
          </p:cNvSpPr>
          <p:nvPr/>
        </p:nvSpPr>
        <p:spPr bwMode="auto">
          <a:xfrm>
            <a:off x="2119313" y="5511800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</a:rPr>
              <a:t>sks</a:t>
            </a:r>
          </a:p>
        </p:txBody>
      </p:sp>
      <p:sp>
        <p:nvSpPr>
          <p:cNvPr id="42027" name="AutoShape 44"/>
          <p:cNvSpPr>
            <a:spLocks noChangeArrowheads="1"/>
          </p:cNvSpPr>
          <p:nvPr/>
        </p:nvSpPr>
        <p:spPr bwMode="auto">
          <a:xfrm>
            <a:off x="3948113" y="2921000"/>
            <a:ext cx="609600" cy="685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2028" name="AutoShape 45"/>
          <p:cNvSpPr>
            <a:spLocks noChangeArrowheads="1"/>
          </p:cNvSpPr>
          <p:nvPr/>
        </p:nvSpPr>
        <p:spPr bwMode="auto">
          <a:xfrm>
            <a:off x="4252913" y="3759200"/>
            <a:ext cx="609600" cy="685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2029" name="AutoShape 46"/>
          <p:cNvSpPr>
            <a:spLocks noChangeArrowheads="1"/>
          </p:cNvSpPr>
          <p:nvPr/>
        </p:nvSpPr>
        <p:spPr bwMode="auto">
          <a:xfrm>
            <a:off x="4176713" y="4902200"/>
            <a:ext cx="609600" cy="685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2030" name="Rectangle 47"/>
          <p:cNvSpPr>
            <a:spLocks noChangeArrowheads="1"/>
          </p:cNvSpPr>
          <p:nvPr/>
        </p:nvSpPr>
        <p:spPr bwMode="auto">
          <a:xfrm>
            <a:off x="4862513" y="2768600"/>
            <a:ext cx="2209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2031" name="Text Box 48"/>
          <p:cNvSpPr txBox="1">
            <a:spLocks noChangeArrowheads="1"/>
          </p:cNvSpPr>
          <p:nvPr/>
        </p:nvSpPr>
        <p:spPr bwMode="auto">
          <a:xfrm>
            <a:off x="4999038" y="2774950"/>
            <a:ext cx="1722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Nim      nama</a:t>
            </a:r>
          </a:p>
        </p:txBody>
      </p:sp>
      <p:sp>
        <p:nvSpPr>
          <p:cNvPr id="42032" name="Line 49"/>
          <p:cNvSpPr>
            <a:spLocks noChangeShapeType="1"/>
          </p:cNvSpPr>
          <p:nvPr/>
        </p:nvSpPr>
        <p:spPr bwMode="auto">
          <a:xfrm flipV="1">
            <a:off x="4862513" y="3225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2033" name="Line 50"/>
          <p:cNvSpPr>
            <a:spLocks noChangeShapeType="1"/>
          </p:cNvSpPr>
          <p:nvPr/>
        </p:nvSpPr>
        <p:spPr bwMode="auto">
          <a:xfrm>
            <a:off x="5776913" y="276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2034" name="Rectangle 51"/>
          <p:cNvSpPr>
            <a:spLocks noChangeArrowheads="1"/>
          </p:cNvSpPr>
          <p:nvPr/>
        </p:nvSpPr>
        <p:spPr bwMode="auto">
          <a:xfrm>
            <a:off x="5014913" y="3911600"/>
            <a:ext cx="3124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2035" name="Line 52"/>
          <p:cNvSpPr>
            <a:spLocks noChangeShapeType="1"/>
          </p:cNvSpPr>
          <p:nvPr/>
        </p:nvSpPr>
        <p:spPr bwMode="auto">
          <a:xfrm>
            <a:off x="5014913" y="4292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2036" name="Text Box 53"/>
          <p:cNvSpPr txBox="1">
            <a:spLocks noChangeArrowheads="1"/>
          </p:cNvSpPr>
          <p:nvPr/>
        </p:nvSpPr>
        <p:spPr bwMode="auto">
          <a:xfrm>
            <a:off x="4999038" y="3917950"/>
            <a:ext cx="26908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Nim    kode-Kul    nilai</a:t>
            </a:r>
          </a:p>
        </p:txBody>
      </p:sp>
      <p:sp>
        <p:nvSpPr>
          <p:cNvPr id="42037" name="Line 54"/>
          <p:cNvSpPr>
            <a:spLocks noChangeShapeType="1"/>
          </p:cNvSpPr>
          <p:nvPr/>
        </p:nvSpPr>
        <p:spPr bwMode="auto">
          <a:xfrm>
            <a:off x="5700713" y="391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2038" name="Line 55"/>
          <p:cNvSpPr>
            <a:spLocks noChangeShapeType="1"/>
          </p:cNvSpPr>
          <p:nvPr/>
        </p:nvSpPr>
        <p:spPr bwMode="auto">
          <a:xfrm>
            <a:off x="6996113" y="391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2039" name="Rectangle 56"/>
          <p:cNvSpPr>
            <a:spLocks noChangeArrowheads="1"/>
          </p:cNvSpPr>
          <p:nvPr/>
        </p:nvSpPr>
        <p:spPr bwMode="auto">
          <a:xfrm>
            <a:off x="5014913" y="5054600"/>
            <a:ext cx="3124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2040" name="Text Box 57"/>
          <p:cNvSpPr txBox="1">
            <a:spLocks noChangeArrowheads="1"/>
          </p:cNvSpPr>
          <p:nvPr/>
        </p:nvSpPr>
        <p:spPr bwMode="auto">
          <a:xfrm>
            <a:off x="5091113" y="5054600"/>
            <a:ext cx="285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Kode_kul   nm_kul   sks</a:t>
            </a:r>
          </a:p>
        </p:txBody>
      </p:sp>
      <p:sp>
        <p:nvSpPr>
          <p:cNvPr id="42041" name="Line 58"/>
          <p:cNvSpPr>
            <a:spLocks noChangeShapeType="1"/>
          </p:cNvSpPr>
          <p:nvPr/>
        </p:nvSpPr>
        <p:spPr bwMode="auto">
          <a:xfrm>
            <a:off x="5014913" y="5435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2042" name="Line 59"/>
          <p:cNvSpPr>
            <a:spLocks noChangeShapeType="1"/>
          </p:cNvSpPr>
          <p:nvPr/>
        </p:nvSpPr>
        <p:spPr bwMode="auto">
          <a:xfrm>
            <a:off x="6310313" y="5054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2043" name="Line 60"/>
          <p:cNvSpPr>
            <a:spLocks noChangeShapeType="1"/>
          </p:cNvSpPr>
          <p:nvPr/>
        </p:nvSpPr>
        <p:spPr bwMode="auto">
          <a:xfrm>
            <a:off x="7377113" y="5054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2044" name="Text Box 61"/>
          <p:cNvSpPr txBox="1">
            <a:spLocks noChangeArrowheads="1"/>
          </p:cNvSpPr>
          <p:nvPr/>
        </p:nvSpPr>
        <p:spPr bwMode="auto">
          <a:xfrm>
            <a:off x="4770438" y="2443163"/>
            <a:ext cx="1165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Tahoma" pitchFamily="34" charset="0"/>
              </a:rPr>
              <a:t>mahasiswa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42045" name="Text Box 62"/>
          <p:cNvSpPr txBox="1">
            <a:spLocks noChangeArrowheads="1"/>
          </p:cNvSpPr>
          <p:nvPr/>
        </p:nvSpPr>
        <p:spPr bwMode="auto">
          <a:xfrm>
            <a:off x="5014913" y="3606800"/>
            <a:ext cx="449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Tahoma" pitchFamily="34" charset="0"/>
              </a:rPr>
              <a:t>krs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42046" name="Text Box 63"/>
          <p:cNvSpPr txBox="1">
            <a:spLocks noChangeArrowheads="1"/>
          </p:cNvSpPr>
          <p:nvPr/>
        </p:nvSpPr>
        <p:spPr bwMode="auto">
          <a:xfrm>
            <a:off x="5014913" y="4749800"/>
            <a:ext cx="777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kuliah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/>
          </a:bodyPr>
          <a:lstStyle/>
          <a:p>
            <a:pPr lvl="0"/>
            <a:r>
              <a:rPr lang="en-US" b="1" dirty="0" err="1" smtClean="0"/>
              <a:t>Normalisasi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79136"/>
          </a:xfrm>
        </p:spPr>
        <p:txBody>
          <a:bodyPr>
            <a:noAutofit/>
          </a:bodyPr>
          <a:lstStyle/>
          <a:p>
            <a:pPr marL="4763" indent="-4763">
              <a:buNone/>
            </a:pPr>
            <a:r>
              <a:rPr lang="en-US" sz="2000" dirty="0" err="1" smtClean="0"/>
              <a:t>Proses</a:t>
            </a:r>
            <a:r>
              <a:rPr lang="en-US" sz="2000" dirty="0" smtClean="0"/>
              <a:t> </a:t>
            </a:r>
            <a:r>
              <a:rPr lang="en-US" sz="2000" dirty="0" err="1" smtClean="0"/>
              <a:t>normalisasi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proses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memperoleh</a:t>
            </a:r>
            <a:r>
              <a:rPr lang="en-US" sz="2000" dirty="0" smtClean="0"/>
              <a:t> </a:t>
            </a:r>
            <a:r>
              <a:rPr lang="en-US" sz="2000" dirty="0" err="1" smtClean="0"/>
              <a:t>properti-properti</a:t>
            </a:r>
            <a:r>
              <a:rPr lang="en-US" sz="2000" dirty="0" smtClean="0"/>
              <a:t> </a:t>
            </a:r>
            <a:r>
              <a:rPr lang="en-US" sz="2000" dirty="0" err="1" smtClean="0"/>
              <a:t>skema</a:t>
            </a:r>
            <a:r>
              <a:rPr lang="en-US" sz="2000" dirty="0" smtClean="0"/>
              <a:t> </a:t>
            </a:r>
            <a:r>
              <a:rPr lang="en-US" sz="2000" dirty="0" err="1" smtClean="0"/>
              <a:t>relasi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bagus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normal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tinggi</a:t>
            </a:r>
            <a:r>
              <a:rPr lang="en-US" sz="2000" dirty="0" smtClean="0"/>
              <a:t>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</a:t>
            </a:r>
            <a:r>
              <a:rPr lang="en-US" sz="2000" dirty="0" err="1" smtClean="0"/>
              <a:t>syarat-syarat</a:t>
            </a:r>
            <a:r>
              <a:rPr lang="en-US" sz="2000" dirty="0" smtClean="0"/>
              <a:t> </a:t>
            </a:r>
            <a:r>
              <a:rPr lang="en-US" sz="2000" dirty="0" err="1" smtClean="0"/>
              <a:t>dibawah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terpenuhi</a:t>
            </a:r>
            <a:r>
              <a:rPr lang="en-US" sz="2000" dirty="0" smtClean="0"/>
              <a:t>:</a:t>
            </a:r>
            <a:endParaRPr lang="id-ID" sz="2000" dirty="0" smtClean="0"/>
          </a:p>
          <a:p>
            <a:r>
              <a:rPr lang="en-US" sz="2000" dirty="0" err="1" smtClean="0"/>
              <a:t>Mengoptimalisasi</a:t>
            </a:r>
            <a:r>
              <a:rPr lang="en-US" sz="2000" dirty="0" smtClean="0"/>
              <a:t> </a:t>
            </a:r>
            <a:r>
              <a:rPr lang="en-US" sz="2000" dirty="0" err="1" smtClean="0"/>
              <a:t>redudansi</a:t>
            </a:r>
            <a:r>
              <a:rPr lang="en-US" sz="2000" dirty="0" smtClean="0"/>
              <a:t> (</a:t>
            </a:r>
            <a:r>
              <a:rPr lang="en-US" sz="2000" dirty="0" err="1" smtClean="0"/>
              <a:t>pengulangan</a:t>
            </a:r>
            <a:r>
              <a:rPr lang="en-US" sz="2000" dirty="0" smtClean="0"/>
              <a:t> data yang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perlu</a:t>
            </a:r>
            <a:r>
              <a:rPr lang="en-US" sz="2000" dirty="0" smtClean="0"/>
              <a:t>). </a:t>
            </a:r>
            <a:r>
              <a:rPr lang="en-US" sz="2000" dirty="0" err="1" smtClean="0"/>
              <a:t>Redudansi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dihilangkan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sekali</a:t>
            </a:r>
            <a:r>
              <a:rPr lang="en-US" sz="2000" dirty="0" smtClean="0"/>
              <a:t>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berguna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integritas</a:t>
            </a:r>
            <a:r>
              <a:rPr lang="en-US" sz="2000" dirty="0" smtClean="0"/>
              <a:t> </a:t>
            </a:r>
            <a:r>
              <a:rPr lang="en-US" sz="2000" dirty="0" err="1" smtClean="0"/>
              <a:t>referensial</a:t>
            </a:r>
            <a:r>
              <a:rPr lang="en-US" sz="2000" dirty="0" smtClean="0"/>
              <a:t>, </a:t>
            </a:r>
            <a:r>
              <a:rPr lang="en-US" sz="2000" dirty="0" err="1" smtClean="0"/>
              <a:t>tetapi</a:t>
            </a:r>
            <a:r>
              <a:rPr lang="en-US" sz="2000" dirty="0" smtClean="0"/>
              <a:t> </a:t>
            </a:r>
            <a:r>
              <a:rPr lang="en-US" sz="2000" dirty="0" err="1" smtClean="0"/>
              <a:t>redudansi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dioptimalisasi</a:t>
            </a:r>
            <a:r>
              <a:rPr lang="en-US" sz="2000" dirty="0" smtClean="0"/>
              <a:t>. </a:t>
            </a:r>
          </a:p>
          <a:p>
            <a:pPr>
              <a:buNone/>
            </a:pPr>
            <a:endParaRPr lang="id-ID" sz="2000" dirty="0" smtClean="0"/>
          </a:p>
          <a:p>
            <a:r>
              <a:rPr lang="en-US" sz="2000" dirty="0" err="1" smtClean="0"/>
              <a:t>Menghilangkan</a:t>
            </a:r>
            <a:r>
              <a:rPr lang="en-US" sz="2000" dirty="0" smtClean="0"/>
              <a:t> </a:t>
            </a:r>
            <a:r>
              <a:rPr lang="en-US" sz="2000" dirty="0" err="1" smtClean="0"/>
              <a:t>anomali</a:t>
            </a:r>
            <a:r>
              <a:rPr lang="en-US" sz="2000" dirty="0" smtClean="0"/>
              <a:t>. </a:t>
            </a:r>
            <a:r>
              <a:rPr lang="en-US" sz="2000" dirty="0" err="1" smtClean="0"/>
              <a:t>Anomali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dasarnya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ketidak-konsistenan</a:t>
            </a:r>
            <a:r>
              <a:rPr lang="en-US" sz="2000" dirty="0" smtClean="0"/>
              <a:t> (</a:t>
            </a:r>
            <a:r>
              <a:rPr lang="en-US" sz="2000" dirty="0" err="1" smtClean="0"/>
              <a:t>inkonsistensi</a:t>
            </a:r>
            <a:r>
              <a:rPr lang="en-US" sz="2000" dirty="0" smtClean="0"/>
              <a:t>). </a:t>
            </a:r>
            <a:r>
              <a:rPr lang="en-US" sz="2000" dirty="0" err="1" smtClean="0"/>
              <a:t>Misalkan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pergantian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Bank Perkasa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Bank Perkasa </a:t>
            </a:r>
            <a:r>
              <a:rPr lang="en-US" sz="2000" dirty="0" err="1" smtClean="0"/>
              <a:t>Utama</a:t>
            </a:r>
            <a:r>
              <a:rPr lang="en-US" sz="2000" dirty="0" smtClean="0"/>
              <a:t> </a:t>
            </a:r>
            <a:r>
              <a:rPr lang="en-US" sz="2000" dirty="0" err="1" smtClean="0"/>
              <a:t>sebanyak</a:t>
            </a:r>
            <a:r>
              <a:rPr lang="en-US" sz="2000" dirty="0" smtClean="0"/>
              <a:t> 4 record.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pergantian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salah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record </a:t>
            </a:r>
            <a:r>
              <a:rPr lang="en-US" sz="2000" dirty="0" err="1" smtClean="0"/>
              <a:t>saja</a:t>
            </a:r>
            <a:r>
              <a:rPr lang="en-US" sz="2000" dirty="0" smtClean="0"/>
              <a:t>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terjadi</a:t>
            </a:r>
            <a:r>
              <a:rPr lang="en-US" sz="2000" dirty="0" smtClean="0"/>
              <a:t> </a:t>
            </a:r>
            <a:r>
              <a:rPr lang="en-US" sz="2000" dirty="0" err="1" smtClean="0"/>
              <a:t>ketidak-konsistenan</a:t>
            </a:r>
            <a:r>
              <a:rPr lang="en-US" sz="2000" dirty="0" smtClean="0"/>
              <a:t>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nomor</a:t>
            </a:r>
            <a:r>
              <a:rPr lang="en-US" sz="2000" dirty="0" smtClean="0"/>
              <a:t> bank </a:t>
            </a:r>
            <a:r>
              <a:rPr lang="en-US" sz="2000" dirty="0" err="1" smtClean="0"/>
              <a:t>berrelasi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2 </a:t>
            </a:r>
            <a:r>
              <a:rPr lang="en-US" sz="2000" dirty="0" err="1" smtClean="0"/>
              <a:t>nama</a:t>
            </a:r>
            <a:r>
              <a:rPr lang="en-US" sz="2000" dirty="0" smtClean="0"/>
              <a:t> bank yang </a:t>
            </a:r>
            <a:r>
              <a:rPr lang="en-US" sz="2000" dirty="0" err="1" smtClean="0"/>
              <a:t>berbeda</a:t>
            </a:r>
            <a:r>
              <a:rPr lang="en-US" sz="2000" dirty="0" smtClean="0"/>
              <a:t>. </a:t>
            </a:r>
            <a:r>
              <a:rPr lang="en-US" sz="2000" dirty="0" err="1" smtClean="0"/>
              <a:t>Dekomposisi</a:t>
            </a:r>
            <a:r>
              <a:rPr lang="en-US" sz="2000" dirty="0" smtClean="0"/>
              <a:t> </a:t>
            </a:r>
            <a:r>
              <a:rPr lang="en-US" sz="2000" dirty="0" err="1" smtClean="0"/>
              <a:t>tabel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mengurangi</a:t>
            </a:r>
            <a:r>
              <a:rPr lang="en-US" sz="2000" dirty="0" smtClean="0"/>
              <a:t> </a:t>
            </a:r>
            <a:r>
              <a:rPr lang="en-US" sz="2000" dirty="0" err="1" smtClean="0"/>
              <a:t>redudansi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menghilangkan</a:t>
            </a:r>
            <a:r>
              <a:rPr lang="en-US" sz="2000" dirty="0" smtClean="0"/>
              <a:t> </a:t>
            </a:r>
            <a:r>
              <a:rPr lang="en-US" sz="2000" dirty="0" err="1" smtClean="0"/>
              <a:t>anomali</a:t>
            </a:r>
            <a:r>
              <a:rPr lang="en-US" sz="2000" dirty="0" smtClean="0"/>
              <a:t>.</a:t>
            </a:r>
            <a:endParaRPr lang="id-ID" sz="2000" dirty="0" smtClean="0"/>
          </a:p>
          <a:p>
            <a:endParaRPr lang="id-ID" sz="2000" dirty="0" smtClean="0"/>
          </a:p>
          <a:p>
            <a:endParaRPr lang="id-ID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4343400" cy="231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7526" y="533400"/>
            <a:ext cx="461647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3124200"/>
            <a:ext cx="838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Basis data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lemari</a:t>
            </a:r>
            <a:r>
              <a:rPr lang="en-US" sz="2000" dirty="0" smtClean="0"/>
              <a:t> </a:t>
            </a:r>
            <a:r>
              <a:rPr lang="en-US" sz="2000" dirty="0" err="1" smtClean="0"/>
              <a:t>arsip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prinsip</a:t>
            </a:r>
            <a:r>
              <a:rPr lang="en-US" sz="2000" dirty="0" smtClean="0"/>
              <a:t> </a:t>
            </a:r>
            <a:r>
              <a:rPr lang="en-US" sz="2000" dirty="0" err="1" smtClean="0"/>
              <a:t>kerja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tujuan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sama</a:t>
            </a:r>
            <a:r>
              <a:rPr lang="en-US" sz="2000" dirty="0" smtClean="0"/>
              <a:t>. </a:t>
            </a:r>
            <a:r>
              <a:rPr lang="en-US" sz="2000" dirty="0" err="1" smtClean="0"/>
              <a:t>Prinsip</a:t>
            </a:r>
            <a:r>
              <a:rPr lang="en-US" sz="2000" dirty="0" smtClean="0"/>
              <a:t> </a:t>
            </a:r>
            <a:r>
              <a:rPr lang="en-US" sz="2000" dirty="0" err="1" smtClean="0"/>
              <a:t>utamanya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b="1" dirty="0" err="1" smtClean="0"/>
              <a:t>pengaturan</a:t>
            </a:r>
            <a:r>
              <a:rPr lang="en-US" sz="2000" dirty="0" smtClean="0"/>
              <a:t> data/</a:t>
            </a:r>
            <a:r>
              <a:rPr lang="en-US" sz="2000" dirty="0" err="1" smtClean="0"/>
              <a:t>arsip</a:t>
            </a:r>
            <a:r>
              <a:rPr lang="en-US" sz="2000" dirty="0" smtClean="0"/>
              <a:t>. Dan </a:t>
            </a:r>
            <a:r>
              <a:rPr lang="en-US" sz="2000" dirty="0" err="1" smtClean="0"/>
              <a:t>tujuan</a:t>
            </a:r>
            <a:r>
              <a:rPr lang="en-US" sz="2000" dirty="0" smtClean="0"/>
              <a:t> </a:t>
            </a:r>
            <a:r>
              <a:rPr lang="en-US" sz="2000" dirty="0" err="1" smtClean="0"/>
              <a:t>utamanya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b="1" dirty="0" err="1" smtClean="0"/>
              <a:t>kemudahan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b="1" dirty="0" err="1" smtClean="0"/>
              <a:t>kecepatan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pengambilan</a:t>
            </a:r>
            <a:r>
              <a:rPr lang="en-US" sz="2000" dirty="0" smtClean="0"/>
              <a:t> </a:t>
            </a:r>
            <a:r>
              <a:rPr lang="en-US" sz="2000" dirty="0" err="1" smtClean="0"/>
              <a:t>kembali</a:t>
            </a:r>
            <a:r>
              <a:rPr lang="en-US" sz="2000" dirty="0" smtClean="0"/>
              <a:t> data/ </a:t>
            </a:r>
            <a:r>
              <a:rPr lang="en-US" sz="2000" dirty="0" err="1" smtClean="0"/>
              <a:t>arsip</a:t>
            </a:r>
            <a:r>
              <a:rPr lang="en-US" sz="2000" dirty="0" smtClean="0"/>
              <a:t>. </a:t>
            </a:r>
            <a:r>
              <a:rPr lang="en-US" sz="2000" dirty="0" err="1" smtClean="0"/>
              <a:t>Perbedaannya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terletak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media </a:t>
            </a:r>
            <a:r>
              <a:rPr lang="en-US" sz="2000" dirty="0" err="1" smtClean="0"/>
              <a:t>penyimpanan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.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lemari</a:t>
            </a:r>
            <a:r>
              <a:rPr lang="en-US" sz="2000" dirty="0" smtClean="0"/>
              <a:t> </a:t>
            </a:r>
            <a:r>
              <a:rPr lang="en-US" sz="2000" dirty="0" err="1" smtClean="0"/>
              <a:t>arsip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lemari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media </a:t>
            </a:r>
            <a:r>
              <a:rPr lang="en-US" sz="2000" dirty="0" err="1" smtClean="0"/>
              <a:t>penyimpanannya</a:t>
            </a:r>
            <a:r>
              <a:rPr lang="en-US" sz="2000" dirty="0" smtClean="0"/>
              <a:t>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basisdata</a:t>
            </a:r>
            <a:r>
              <a:rPr lang="en-US" sz="2000" dirty="0" smtClean="0"/>
              <a:t> </a:t>
            </a:r>
            <a:r>
              <a:rPr lang="en-US" sz="2000" dirty="0" err="1" smtClean="0"/>
              <a:t>mnenggunakan</a:t>
            </a:r>
            <a:r>
              <a:rPr lang="en-US" sz="2000" dirty="0" smtClean="0"/>
              <a:t> media </a:t>
            </a:r>
            <a:r>
              <a:rPr lang="en-US" sz="2000" dirty="0" err="1" smtClean="0"/>
              <a:t>penyimpanan</a:t>
            </a:r>
            <a:r>
              <a:rPr lang="en-US" sz="2000" dirty="0" smtClean="0"/>
              <a:t> </a:t>
            </a:r>
            <a:r>
              <a:rPr lang="en-US" sz="2000" dirty="0" err="1" smtClean="0"/>
              <a:t>elektronis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disk (</a:t>
            </a:r>
            <a:r>
              <a:rPr lang="en-US" sz="2000" dirty="0" err="1" smtClean="0"/>
              <a:t>disket</a:t>
            </a:r>
            <a:r>
              <a:rPr lang="en-US" sz="2000" dirty="0" smtClean="0"/>
              <a:t>, </a:t>
            </a:r>
            <a:r>
              <a:rPr lang="en-US" sz="2000" dirty="0" err="1" smtClean="0"/>
              <a:t>harddisk</a:t>
            </a:r>
            <a:r>
              <a:rPr lang="en-US" sz="2000" dirty="0" smtClean="0"/>
              <a:t>).</a:t>
            </a:r>
            <a:endParaRPr lang="id-ID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b="1" dirty="0" err="1" smtClean="0"/>
              <a:t>Bentuk</a:t>
            </a:r>
            <a:r>
              <a:rPr lang="en-US" b="1" dirty="0" smtClean="0"/>
              <a:t> Normal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normalisasi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mengkonversi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normal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.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beragam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normal,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</a:t>
            </a:r>
            <a:r>
              <a:rPr lang="en-US" dirty="0" err="1" smtClean="0"/>
              <a:t>Bentuk</a:t>
            </a:r>
            <a:r>
              <a:rPr lang="en-US" dirty="0" smtClean="0"/>
              <a:t> normal </a:t>
            </a:r>
            <a:r>
              <a:rPr lang="en-US" dirty="0" err="1" smtClean="0"/>
              <a:t>pertama</a:t>
            </a:r>
            <a:r>
              <a:rPr lang="en-US" dirty="0" smtClean="0"/>
              <a:t> (1NF)</a:t>
            </a:r>
            <a:br>
              <a:rPr lang="en-US" dirty="0" smtClean="0"/>
            </a:br>
            <a:r>
              <a:rPr lang="en-US" dirty="0" smtClean="0"/>
              <a:t>b. </a:t>
            </a:r>
            <a:r>
              <a:rPr lang="en-US" dirty="0" err="1" smtClean="0"/>
              <a:t>Bentuk</a:t>
            </a:r>
            <a:r>
              <a:rPr lang="en-US" dirty="0" smtClean="0"/>
              <a:t> normal </a:t>
            </a:r>
            <a:r>
              <a:rPr lang="en-US" dirty="0" err="1" smtClean="0"/>
              <a:t>kedua</a:t>
            </a:r>
            <a:r>
              <a:rPr lang="en-US" dirty="0" smtClean="0"/>
              <a:t> (2NF)</a:t>
            </a:r>
            <a:br>
              <a:rPr lang="en-US" dirty="0" smtClean="0"/>
            </a:br>
            <a:r>
              <a:rPr lang="en-US" dirty="0" smtClean="0"/>
              <a:t>c. </a:t>
            </a:r>
            <a:r>
              <a:rPr lang="en-US" dirty="0" err="1" smtClean="0"/>
              <a:t>Bentuk</a:t>
            </a:r>
            <a:r>
              <a:rPr lang="en-US" dirty="0" smtClean="0"/>
              <a:t> normal </a:t>
            </a:r>
            <a:r>
              <a:rPr lang="en-US" dirty="0" err="1" smtClean="0"/>
              <a:t>ketiga</a:t>
            </a:r>
            <a:r>
              <a:rPr lang="en-US" dirty="0" smtClean="0"/>
              <a:t> (3NF)</a:t>
            </a:r>
            <a:br>
              <a:rPr lang="en-US" dirty="0" smtClean="0"/>
            </a:br>
            <a:r>
              <a:rPr lang="en-US" dirty="0" smtClean="0"/>
              <a:t>d. </a:t>
            </a:r>
            <a:r>
              <a:rPr lang="en-US" dirty="0" err="1" smtClean="0"/>
              <a:t>Bentuk</a:t>
            </a:r>
            <a:r>
              <a:rPr lang="en-US" dirty="0" smtClean="0"/>
              <a:t> normal Boyce-</a:t>
            </a:r>
            <a:r>
              <a:rPr lang="en-US" dirty="0" err="1" smtClean="0"/>
              <a:t>Codd</a:t>
            </a:r>
            <a:r>
              <a:rPr lang="en-US" dirty="0" smtClean="0"/>
              <a:t> (BCNF)</a:t>
            </a:r>
            <a:br>
              <a:rPr lang="en-US" dirty="0" smtClean="0"/>
            </a:br>
            <a:r>
              <a:rPr lang="en-US" dirty="0" smtClean="0"/>
              <a:t>e. </a:t>
            </a:r>
            <a:r>
              <a:rPr lang="en-US" dirty="0" err="1" smtClean="0"/>
              <a:t>Bentuk</a:t>
            </a:r>
            <a:r>
              <a:rPr lang="en-US" dirty="0" smtClean="0"/>
              <a:t> normal </a:t>
            </a:r>
            <a:r>
              <a:rPr lang="en-US" dirty="0" err="1" smtClean="0"/>
              <a:t>keempat</a:t>
            </a:r>
            <a:r>
              <a:rPr lang="en-US" dirty="0" smtClean="0"/>
              <a:t> (4NF)</a:t>
            </a:r>
            <a:br>
              <a:rPr lang="en-US" dirty="0" smtClean="0"/>
            </a:br>
            <a:r>
              <a:rPr lang="en-US" dirty="0" smtClean="0"/>
              <a:t>f. </a:t>
            </a:r>
            <a:r>
              <a:rPr lang="en-US" dirty="0" err="1" smtClean="0"/>
              <a:t>Bentuk</a:t>
            </a:r>
            <a:r>
              <a:rPr lang="en-US" dirty="0" smtClean="0"/>
              <a:t> normal </a:t>
            </a:r>
            <a:r>
              <a:rPr lang="en-US" dirty="0" err="1" smtClean="0"/>
              <a:t>kelima</a:t>
            </a:r>
            <a:r>
              <a:rPr lang="en-US" dirty="0" smtClean="0"/>
              <a:t> (5NF)</a:t>
            </a:r>
            <a:br>
              <a:rPr lang="en-US" dirty="0" smtClean="0"/>
            </a:b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Bentuk</a:t>
            </a:r>
            <a:r>
              <a:rPr lang="en-US" b="1" dirty="0" smtClean="0"/>
              <a:t> Normal </a:t>
            </a:r>
            <a:r>
              <a:rPr lang="en-US" b="1" dirty="0" err="1" smtClean="0"/>
              <a:t>Pertama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Bentuk</a:t>
            </a:r>
            <a:r>
              <a:rPr lang="en-US" sz="2200" dirty="0" smtClean="0"/>
              <a:t> normal </a:t>
            </a:r>
            <a:r>
              <a:rPr lang="en-US" sz="2200" dirty="0" err="1" smtClean="0"/>
              <a:t>pertama</a:t>
            </a:r>
            <a:r>
              <a:rPr lang="en-US" sz="2200" dirty="0" smtClean="0"/>
              <a:t>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</a:t>
            </a:r>
            <a:r>
              <a:rPr lang="en-US" sz="2200" dirty="0" err="1" smtClean="0"/>
              <a:t>ekivalen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definisi</a:t>
            </a:r>
            <a:r>
              <a:rPr lang="en-US" sz="2200" dirty="0" smtClean="0"/>
              <a:t> model </a:t>
            </a:r>
            <a:r>
              <a:rPr lang="en-US" sz="2200" dirty="0" err="1" smtClean="0"/>
              <a:t>relasional</a:t>
            </a:r>
            <a:r>
              <a:rPr lang="en-US" sz="2200" dirty="0" smtClean="0"/>
              <a:t>. </a:t>
            </a:r>
            <a:r>
              <a:rPr lang="en-US" sz="2200" dirty="0" err="1" smtClean="0"/>
              <a:t>Relasi</a:t>
            </a:r>
            <a:r>
              <a:rPr lang="en-US" sz="2200" dirty="0" smtClean="0"/>
              <a:t>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</a:t>
            </a:r>
            <a:r>
              <a:rPr lang="en-US" sz="2200" dirty="0" err="1" smtClean="0"/>
              <a:t>bentuk</a:t>
            </a:r>
            <a:r>
              <a:rPr lang="en-US" sz="2200" dirty="0" smtClean="0"/>
              <a:t> normal </a:t>
            </a:r>
            <a:r>
              <a:rPr lang="en-US" sz="2200" dirty="0" err="1" smtClean="0"/>
              <a:t>pertama</a:t>
            </a:r>
            <a:r>
              <a:rPr lang="en-US" sz="2200" dirty="0" smtClean="0"/>
              <a:t> (1NF) </a:t>
            </a:r>
            <a:r>
              <a:rPr lang="en-US" sz="2200" dirty="0" err="1" smtClean="0"/>
              <a:t>jika</a:t>
            </a:r>
            <a:r>
              <a:rPr lang="en-US" sz="2200" dirty="0" smtClean="0"/>
              <a:t> </a:t>
            </a:r>
            <a:r>
              <a:rPr lang="en-US" sz="2200" dirty="0" err="1" smtClean="0"/>
              <a:t>semua</a:t>
            </a:r>
            <a:r>
              <a:rPr lang="en-US" sz="2200" dirty="0" smtClean="0"/>
              <a:t> </a:t>
            </a:r>
            <a:r>
              <a:rPr lang="en-US" sz="2200" dirty="0" err="1" smtClean="0"/>
              <a:t>nilai</a:t>
            </a:r>
            <a:r>
              <a:rPr lang="en-US" sz="2200" dirty="0" smtClean="0"/>
              <a:t> </a:t>
            </a:r>
            <a:r>
              <a:rPr lang="en-US" sz="2200" dirty="0" err="1" smtClean="0"/>
              <a:t>atributnya</a:t>
            </a:r>
            <a:r>
              <a:rPr lang="en-US" sz="2200" dirty="0" smtClean="0"/>
              <a:t>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</a:t>
            </a:r>
            <a:r>
              <a:rPr lang="en-US" sz="2200" dirty="0" err="1" smtClean="0"/>
              <a:t>sederhana</a:t>
            </a:r>
            <a:r>
              <a:rPr lang="en-US" sz="2200" dirty="0" smtClean="0"/>
              <a:t> (</a:t>
            </a:r>
            <a:r>
              <a:rPr lang="en-US" sz="2200" dirty="0" err="1" smtClean="0"/>
              <a:t>bukan</a:t>
            </a:r>
            <a:r>
              <a:rPr lang="en-US" sz="2200" dirty="0" smtClean="0"/>
              <a:t> </a:t>
            </a:r>
            <a:r>
              <a:rPr lang="en-US" sz="2200" dirty="0" err="1" smtClean="0"/>
              <a:t>komposit</a:t>
            </a:r>
            <a:r>
              <a:rPr lang="en-US" sz="2200" dirty="0" smtClean="0"/>
              <a:t>).</a:t>
            </a:r>
            <a:endParaRPr lang="id-ID" sz="2200" dirty="0" smtClean="0"/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Syarat</a:t>
            </a:r>
            <a:r>
              <a:rPr lang="en-US" sz="2200" dirty="0" smtClean="0"/>
              <a:t> : </a:t>
            </a:r>
            <a:endParaRPr lang="id-ID" sz="2200" dirty="0" smtClean="0"/>
          </a:p>
          <a:p>
            <a:pPr lvl="1"/>
            <a:r>
              <a:rPr lang="en-US" sz="2200" dirty="0" err="1" smtClean="0">
                <a:solidFill>
                  <a:schemeClr val="tx1"/>
                </a:solidFill>
              </a:rPr>
              <a:t>Tidak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ada</a:t>
            </a:r>
            <a:r>
              <a:rPr lang="en-US" sz="2200" dirty="0" smtClean="0">
                <a:solidFill>
                  <a:schemeClr val="tx1"/>
                </a:solidFill>
              </a:rPr>
              <a:t> set </a:t>
            </a:r>
            <a:r>
              <a:rPr lang="en-US" sz="2200" dirty="0" err="1" smtClean="0">
                <a:solidFill>
                  <a:schemeClr val="tx1"/>
                </a:solidFill>
              </a:rPr>
              <a:t>atribut</a:t>
            </a:r>
            <a:r>
              <a:rPr lang="en-US" sz="2200" dirty="0" smtClean="0">
                <a:solidFill>
                  <a:schemeClr val="tx1"/>
                </a:solidFill>
              </a:rPr>
              <a:t> yang </a:t>
            </a:r>
            <a:r>
              <a:rPr lang="en-US" sz="2200" dirty="0" err="1" smtClean="0">
                <a:solidFill>
                  <a:schemeClr val="tx1"/>
                </a:solidFill>
              </a:rPr>
              <a:t>berulang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atau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bernilai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ganda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  <a:endParaRPr lang="id-ID" sz="2200" dirty="0" smtClean="0">
              <a:solidFill>
                <a:schemeClr val="tx1"/>
              </a:solidFill>
            </a:endParaRPr>
          </a:p>
          <a:p>
            <a:pPr lvl="1"/>
            <a:r>
              <a:rPr lang="en-US" sz="2200" dirty="0" err="1" smtClean="0">
                <a:solidFill>
                  <a:schemeClr val="tx1"/>
                </a:solidFill>
              </a:rPr>
              <a:t>Telah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ditentukannya</a:t>
            </a:r>
            <a:r>
              <a:rPr lang="en-US" sz="2200" dirty="0" smtClean="0">
                <a:solidFill>
                  <a:schemeClr val="tx1"/>
                </a:solidFill>
              </a:rPr>
              <a:t> primary key </a:t>
            </a:r>
            <a:r>
              <a:rPr lang="en-US" sz="2200" dirty="0" err="1" smtClean="0">
                <a:solidFill>
                  <a:schemeClr val="tx1"/>
                </a:solidFill>
              </a:rPr>
              <a:t>untuk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tabel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atau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relasi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  <a:endParaRPr lang="id-ID" sz="2200" dirty="0" smtClean="0">
              <a:solidFill>
                <a:schemeClr val="tx1"/>
              </a:solidFill>
            </a:endParaRPr>
          </a:p>
          <a:p>
            <a:pPr lvl="1"/>
            <a:r>
              <a:rPr lang="en-US" sz="2200" dirty="0" err="1" smtClean="0">
                <a:solidFill>
                  <a:schemeClr val="tx1"/>
                </a:solidFill>
              </a:rPr>
              <a:t>Tiap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atribut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hanya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memiliki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satu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pengertian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  <a:endParaRPr lang="id-ID" sz="2200" dirty="0" smtClean="0">
              <a:solidFill>
                <a:schemeClr val="tx1"/>
              </a:solidFill>
            </a:endParaRPr>
          </a:p>
          <a:p>
            <a:pPr lvl="1"/>
            <a:r>
              <a:rPr lang="en-US" sz="2200" dirty="0" err="1" smtClean="0">
                <a:solidFill>
                  <a:schemeClr val="tx1"/>
                </a:solidFill>
              </a:rPr>
              <a:t>Tiap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atribut</a:t>
            </a:r>
            <a:r>
              <a:rPr lang="en-US" sz="2200" dirty="0" smtClean="0">
                <a:solidFill>
                  <a:schemeClr val="tx1"/>
                </a:solidFill>
              </a:rPr>
              <a:t> yang </a:t>
            </a:r>
            <a:r>
              <a:rPr lang="en-US" sz="2200" dirty="0" err="1" smtClean="0">
                <a:solidFill>
                  <a:schemeClr val="tx1"/>
                </a:solidFill>
              </a:rPr>
              <a:t>dapat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memiiki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banyak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nilai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sebenarnya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menggambarkan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entitas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atau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relasi</a:t>
            </a:r>
            <a:r>
              <a:rPr lang="en-US" sz="2200" dirty="0" smtClean="0">
                <a:solidFill>
                  <a:schemeClr val="tx1"/>
                </a:solidFill>
              </a:rPr>
              <a:t> yang </a:t>
            </a:r>
            <a:r>
              <a:rPr lang="en-US" sz="2200" dirty="0" err="1" smtClean="0">
                <a:solidFill>
                  <a:schemeClr val="tx1"/>
                </a:solidFill>
              </a:rPr>
              <a:t>terpisah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  <a:endParaRPr lang="id-ID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b="1" dirty="0" err="1" smtClean="0"/>
              <a:t>Bentuk</a:t>
            </a:r>
            <a:r>
              <a:rPr lang="en-US" b="1" dirty="0" smtClean="0"/>
              <a:t> Normal </a:t>
            </a:r>
            <a:r>
              <a:rPr lang="en-US" b="1" dirty="0" err="1" smtClean="0"/>
              <a:t>Kedua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Syarat</a:t>
            </a:r>
            <a:r>
              <a:rPr lang="en-US" sz="2400" dirty="0" smtClean="0"/>
              <a:t> :	</a:t>
            </a:r>
            <a:endParaRPr lang="id-ID" sz="2400" dirty="0" smtClean="0"/>
          </a:p>
          <a:p>
            <a:pPr lvl="1"/>
            <a:r>
              <a:rPr lang="en-US" sz="2400" dirty="0" err="1" smtClean="0">
                <a:solidFill>
                  <a:schemeClr val="tx1"/>
                </a:solidFill>
              </a:rPr>
              <a:t>Bentuk</a:t>
            </a:r>
            <a:r>
              <a:rPr lang="en-US" sz="2400" dirty="0" smtClean="0">
                <a:solidFill>
                  <a:schemeClr val="tx1"/>
                </a:solidFill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</a:rPr>
              <a:t>telah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memenuhi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kriteria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bentuk</a:t>
            </a:r>
            <a:r>
              <a:rPr lang="en-US" sz="2400" dirty="0" smtClean="0">
                <a:solidFill>
                  <a:schemeClr val="tx1"/>
                </a:solidFill>
              </a:rPr>
              <a:t> normal </a:t>
            </a:r>
            <a:r>
              <a:rPr lang="en-US" sz="2400" dirty="0" err="1" smtClean="0">
                <a:solidFill>
                  <a:schemeClr val="tx1"/>
                </a:solidFill>
              </a:rPr>
              <a:t>ke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satu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id-ID" sz="24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err="1" smtClean="0">
                <a:solidFill>
                  <a:schemeClr val="tx1"/>
                </a:solidFill>
              </a:rPr>
              <a:t>Atribut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bukan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kunci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i="1" dirty="0" smtClean="0">
                <a:solidFill>
                  <a:schemeClr val="tx1"/>
                </a:solidFill>
              </a:rPr>
              <a:t>non-key attribute</a:t>
            </a:r>
            <a:r>
              <a:rPr lang="en-US" sz="2400" dirty="0" smtClean="0">
                <a:solidFill>
                  <a:schemeClr val="tx1"/>
                </a:solidFill>
              </a:rPr>
              <a:t>) </a:t>
            </a:r>
            <a:r>
              <a:rPr lang="en-US" sz="2400" dirty="0" err="1" smtClean="0">
                <a:solidFill>
                  <a:schemeClr val="tx1"/>
                </a:solidFill>
              </a:rPr>
              <a:t>haruslah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memiliki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ketergantungan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fungsional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sepenuhnya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pada</a:t>
            </a:r>
            <a:r>
              <a:rPr lang="en-US" sz="2400" dirty="0" smtClean="0">
                <a:solidFill>
                  <a:schemeClr val="tx1"/>
                </a:solidFill>
              </a:rPr>
              <a:t> primary key</a:t>
            </a:r>
            <a:endParaRPr lang="id-ID" sz="2400" dirty="0" smtClean="0">
              <a:solidFill>
                <a:schemeClr val="tx1"/>
              </a:solidFill>
            </a:endParaRPr>
          </a:p>
          <a:p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normal </a:t>
            </a:r>
            <a:r>
              <a:rPr lang="en-US" sz="2400" dirty="0" err="1" smtClean="0"/>
              <a:t>kedua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menyimpan</a:t>
            </a:r>
            <a:r>
              <a:rPr lang="en-US" sz="2400" dirty="0" smtClean="0"/>
              <a:t> </a:t>
            </a:r>
            <a:r>
              <a:rPr lang="en-US" sz="2400" dirty="0" err="1" smtClean="0"/>
              <a:t>fakta-fakta</a:t>
            </a:r>
            <a:r>
              <a:rPr lang="en-US" sz="2400" dirty="0" smtClean="0"/>
              <a:t> </a:t>
            </a:r>
            <a:r>
              <a:rPr lang="en-US" sz="2400" dirty="0" err="1" smtClean="0"/>
              <a:t>mengenai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 err="1" smtClean="0"/>
              <a:t>kunci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.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normal </a:t>
            </a:r>
            <a:r>
              <a:rPr lang="en-US" sz="2400" dirty="0" err="1" smtClean="0"/>
              <a:t>kedua</a:t>
            </a:r>
            <a:r>
              <a:rPr lang="en-US" sz="2400" dirty="0" smtClean="0"/>
              <a:t> </a:t>
            </a:r>
            <a:r>
              <a:rPr lang="en-US" sz="2400" dirty="0" err="1" smtClean="0"/>
              <a:t>menghilangkan</a:t>
            </a:r>
            <a:r>
              <a:rPr lang="en-US" sz="2400" dirty="0" smtClean="0"/>
              <a:t> </a:t>
            </a:r>
            <a:r>
              <a:rPr lang="en-US" sz="2400" dirty="0" err="1" smtClean="0"/>
              <a:t>kebergantungan</a:t>
            </a:r>
            <a:r>
              <a:rPr lang="en-US" sz="2400" dirty="0" smtClean="0"/>
              <a:t> </a:t>
            </a:r>
            <a:r>
              <a:rPr lang="en-US" sz="2400" dirty="0" err="1" smtClean="0"/>
              <a:t>parsial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masih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anomali-anomali</a:t>
            </a:r>
            <a:r>
              <a:rPr lang="en-US" sz="2400" dirty="0" smtClean="0"/>
              <a:t> yang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praktis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diterima</a:t>
            </a:r>
            <a:r>
              <a:rPr lang="en-US" sz="2400" dirty="0" smtClean="0"/>
              <a:t>.</a:t>
            </a:r>
            <a:endParaRPr lang="id-ID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Bentuk</a:t>
            </a:r>
            <a:r>
              <a:rPr lang="en-US" b="1" dirty="0" smtClean="0"/>
              <a:t> Normal </a:t>
            </a:r>
            <a:r>
              <a:rPr lang="en-US" b="1" dirty="0" err="1" smtClean="0"/>
              <a:t>Ketiga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Autofit/>
          </a:bodyPr>
          <a:lstStyle/>
          <a:p>
            <a:r>
              <a:rPr lang="en-US" sz="2200" dirty="0" err="1" smtClean="0"/>
              <a:t>Syarat</a:t>
            </a:r>
            <a:r>
              <a:rPr lang="en-US" sz="2200" dirty="0" smtClean="0"/>
              <a:t> :	</a:t>
            </a:r>
            <a:endParaRPr lang="id-ID" sz="2200" dirty="0" smtClean="0"/>
          </a:p>
          <a:p>
            <a:pPr lvl="1"/>
            <a:r>
              <a:rPr lang="en-US" sz="2200" dirty="0" err="1" smtClean="0">
                <a:solidFill>
                  <a:schemeClr val="tx1"/>
                </a:solidFill>
              </a:rPr>
              <a:t>Bentuk</a:t>
            </a:r>
            <a:r>
              <a:rPr lang="en-US" sz="2200" dirty="0" smtClean="0">
                <a:solidFill>
                  <a:schemeClr val="tx1"/>
                </a:solidFill>
              </a:rPr>
              <a:t> data </a:t>
            </a:r>
            <a:r>
              <a:rPr lang="en-US" sz="2200" dirty="0" err="1" smtClean="0">
                <a:solidFill>
                  <a:schemeClr val="tx1"/>
                </a:solidFill>
              </a:rPr>
              <a:t>telah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memenuhi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kriteria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bentuk</a:t>
            </a:r>
            <a:r>
              <a:rPr lang="en-US" sz="2200" dirty="0" smtClean="0">
                <a:solidFill>
                  <a:schemeClr val="tx1"/>
                </a:solidFill>
              </a:rPr>
              <a:t> normal </a:t>
            </a:r>
            <a:r>
              <a:rPr lang="en-US" sz="2200" dirty="0" err="1" smtClean="0">
                <a:solidFill>
                  <a:schemeClr val="tx1"/>
                </a:solidFill>
              </a:rPr>
              <a:t>ke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dua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  <a:endParaRPr lang="id-ID" sz="2200" dirty="0" smtClean="0">
              <a:solidFill>
                <a:schemeClr val="tx1"/>
              </a:solidFill>
            </a:endParaRPr>
          </a:p>
          <a:p>
            <a:pPr lvl="1"/>
            <a:r>
              <a:rPr lang="en-US" sz="2200" dirty="0" err="1" smtClean="0">
                <a:solidFill>
                  <a:schemeClr val="tx1"/>
                </a:solidFill>
              </a:rPr>
              <a:t>Atribut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bukan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kunci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  <a:r>
              <a:rPr lang="en-US" sz="2200" i="1" dirty="0" smtClean="0">
                <a:solidFill>
                  <a:schemeClr val="tx1"/>
                </a:solidFill>
              </a:rPr>
              <a:t>non-key attribute</a:t>
            </a:r>
            <a:r>
              <a:rPr lang="en-US" sz="2200" dirty="0" smtClean="0">
                <a:solidFill>
                  <a:schemeClr val="tx1"/>
                </a:solidFill>
              </a:rPr>
              <a:t>) </a:t>
            </a:r>
            <a:r>
              <a:rPr lang="en-US" sz="2200" dirty="0" err="1" smtClean="0">
                <a:solidFill>
                  <a:schemeClr val="tx1"/>
                </a:solidFill>
              </a:rPr>
              <a:t>tidak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boleh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memiliki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ketergantungan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fungsional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terhadap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atribut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bukan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kunci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lainnya</a:t>
            </a:r>
            <a:r>
              <a:rPr lang="en-US" sz="2200" dirty="0" smtClean="0">
                <a:solidFill>
                  <a:schemeClr val="tx1"/>
                </a:solidFill>
              </a:rPr>
              <a:t>. </a:t>
            </a:r>
            <a:r>
              <a:rPr lang="en-US" sz="2200" dirty="0" err="1" smtClean="0">
                <a:solidFill>
                  <a:schemeClr val="tx1"/>
                </a:solidFill>
              </a:rPr>
              <a:t>Seluruh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atribut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bukan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kunci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pada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suatu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relasi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hanya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memiliki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ketergantungan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fungsional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terhadap</a:t>
            </a:r>
            <a:r>
              <a:rPr lang="en-US" sz="2200" dirty="0" smtClean="0">
                <a:solidFill>
                  <a:schemeClr val="tx1"/>
                </a:solidFill>
              </a:rPr>
              <a:t> primary key </a:t>
            </a:r>
            <a:r>
              <a:rPr lang="en-US" sz="2200" dirty="0" err="1" smtClean="0">
                <a:solidFill>
                  <a:schemeClr val="tx1"/>
                </a:solidFill>
              </a:rPr>
              <a:t>di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relasi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itu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saja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  <a:endParaRPr lang="id-ID" sz="2200" dirty="0" smtClean="0">
              <a:solidFill>
                <a:schemeClr val="tx1"/>
              </a:solidFill>
            </a:endParaRPr>
          </a:p>
          <a:p>
            <a:r>
              <a:rPr lang="en-US" sz="2200" dirty="0" err="1" smtClean="0"/>
              <a:t>Bentuk</a:t>
            </a:r>
            <a:r>
              <a:rPr lang="en-US" sz="2200" dirty="0" smtClean="0"/>
              <a:t> normal </a:t>
            </a:r>
            <a:r>
              <a:rPr lang="en-US" sz="2200" dirty="0" err="1" smtClean="0"/>
              <a:t>ketiga</a:t>
            </a:r>
            <a:r>
              <a:rPr lang="en-US" sz="2200" dirty="0" smtClean="0"/>
              <a:t> </a:t>
            </a:r>
            <a:r>
              <a:rPr lang="en-US" sz="2200" dirty="0" err="1" smtClean="0"/>
              <a:t>menghilangkan</a:t>
            </a:r>
            <a:r>
              <a:rPr lang="en-US" sz="2200" dirty="0" smtClean="0"/>
              <a:t> </a:t>
            </a:r>
            <a:r>
              <a:rPr lang="en-US" sz="2200" dirty="0" err="1" smtClean="0"/>
              <a:t>kebergantungan</a:t>
            </a:r>
            <a:r>
              <a:rPr lang="en-US" sz="2200" dirty="0" smtClean="0"/>
              <a:t> </a:t>
            </a:r>
            <a:r>
              <a:rPr lang="en-US" sz="2200" dirty="0" err="1" smtClean="0"/>
              <a:t>transitif</a:t>
            </a:r>
            <a:r>
              <a:rPr lang="en-US" sz="2200" dirty="0" smtClean="0"/>
              <a:t>, </a:t>
            </a:r>
            <a:r>
              <a:rPr lang="en-US" sz="2200" dirty="0" err="1" smtClean="0"/>
              <a:t>awalnya</a:t>
            </a:r>
            <a:r>
              <a:rPr lang="en-US" sz="2200" dirty="0" smtClean="0"/>
              <a:t> </a:t>
            </a:r>
            <a:r>
              <a:rPr lang="en-US" sz="2200" dirty="0" err="1" smtClean="0"/>
              <a:t>bentuk</a:t>
            </a:r>
            <a:r>
              <a:rPr lang="en-US" sz="2200" dirty="0" smtClean="0"/>
              <a:t> normal </a:t>
            </a:r>
            <a:r>
              <a:rPr lang="en-US" sz="2200" dirty="0" err="1" smtClean="0"/>
              <a:t>ketiga</a:t>
            </a:r>
            <a:r>
              <a:rPr lang="en-US" sz="2200" dirty="0" smtClean="0"/>
              <a:t> </a:t>
            </a:r>
            <a:r>
              <a:rPr lang="en-US" sz="2200" dirty="0" err="1" smtClean="0"/>
              <a:t>dipikir</a:t>
            </a:r>
            <a:r>
              <a:rPr lang="en-US" sz="2200" dirty="0" smtClean="0"/>
              <a:t> </a:t>
            </a:r>
            <a:r>
              <a:rPr lang="en-US" sz="2200" dirty="0" err="1" smtClean="0"/>
              <a:t>sebagai</a:t>
            </a:r>
            <a:r>
              <a:rPr lang="en-US" sz="2200" dirty="0" smtClean="0"/>
              <a:t> </a:t>
            </a:r>
            <a:r>
              <a:rPr lang="en-US" sz="2200" dirty="0" err="1" smtClean="0"/>
              <a:t>bentuk</a:t>
            </a:r>
            <a:r>
              <a:rPr lang="en-US" sz="2200" dirty="0" smtClean="0"/>
              <a:t> normal </a:t>
            </a:r>
            <a:r>
              <a:rPr lang="en-US" sz="2200" dirty="0" err="1" smtClean="0"/>
              <a:t>puncak</a:t>
            </a:r>
            <a:r>
              <a:rPr lang="en-US" sz="2200" dirty="0" smtClean="0"/>
              <a:t>/paling </a:t>
            </a:r>
            <a:r>
              <a:rPr lang="en-US" sz="2200" dirty="0" err="1" smtClean="0"/>
              <a:t>akhir</a:t>
            </a:r>
            <a:r>
              <a:rPr lang="en-US" sz="2200" dirty="0" smtClean="0"/>
              <a:t>. </a:t>
            </a:r>
            <a:r>
              <a:rPr lang="en-US" sz="2200" dirty="0" err="1" smtClean="0"/>
              <a:t>Namun</a:t>
            </a:r>
            <a:r>
              <a:rPr lang="en-US" sz="2200" dirty="0" smtClean="0"/>
              <a:t> </a:t>
            </a:r>
            <a:r>
              <a:rPr lang="en-US" sz="2200" dirty="0" err="1" smtClean="0"/>
              <a:t>kemudian</a:t>
            </a:r>
            <a:r>
              <a:rPr lang="en-US" sz="2200" dirty="0" smtClean="0"/>
              <a:t>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ditemukan</a:t>
            </a:r>
            <a:r>
              <a:rPr lang="en-US" sz="2200" dirty="0" smtClean="0"/>
              <a:t> </a:t>
            </a:r>
            <a:r>
              <a:rPr lang="en-US" sz="2200" dirty="0" err="1" smtClean="0"/>
              <a:t>bentuk</a:t>
            </a:r>
            <a:r>
              <a:rPr lang="en-US" sz="2200" dirty="0" smtClean="0"/>
              <a:t> normal </a:t>
            </a:r>
            <a:r>
              <a:rPr lang="en-US" sz="2200" dirty="0" err="1" smtClean="0"/>
              <a:t>lebih</a:t>
            </a:r>
            <a:r>
              <a:rPr lang="en-US" sz="2200" dirty="0" smtClean="0"/>
              <a:t> </a:t>
            </a:r>
            <a:r>
              <a:rPr lang="en-US" sz="2200" dirty="0" err="1" smtClean="0"/>
              <a:t>kuat</a:t>
            </a:r>
            <a:r>
              <a:rPr lang="en-US" sz="2200" dirty="0" smtClean="0"/>
              <a:t> </a:t>
            </a:r>
            <a:r>
              <a:rPr lang="en-US" sz="2200" dirty="0" err="1" smtClean="0"/>
              <a:t>yaitu</a:t>
            </a:r>
            <a:r>
              <a:rPr lang="en-US" sz="2200" dirty="0" smtClean="0"/>
              <a:t> </a:t>
            </a:r>
            <a:r>
              <a:rPr lang="en-US" sz="2200" dirty="0" err="1" smtClean="0"/>
              <a:t>bentuk</a:t>
            </a:r>
            <a:r>
              <a:rPr lang="en-US" sz="2200" dirty="0" smtClean="0"/>
              <a:t> normal Boyce-</a:t>
            </a:r>
            <a:r>
              <a:rPr lang="en-US" sz="2200" dirty="0" err="1" smtClean="0"/>
              <a:t>Codd</a:t>
            </a:r>
            <a:r>
              <a:rPr lang="en-US" sz="2200" dirty="0" smtClean="0"/>
              <a:t>.</a:t>
            </a:r>
            <a:endParaRPr lang="id-ID" sz="2200" dirty="0" smtClean="0"/>
          </a:p>
          <a:p>
            <a:endParaRPr lang="id-ID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Bentuk</a:t>
            </a:r>
            <a:r>
              <a:rPr lang="en-US" b="1" dirty="0" smtClean="0"/>
              <a:t> Normal Boyce-</a:t>
            </a:r>
            <a:r>
              <a:rPr lang="en-US" b="1" dirty="0" err="1" smtClean="0"/>
              <a:t>Codd</a:t>
            </a:r>
            <a:r>
              <a:rPr lang="en-US" b="1" dirty="0" smtClean="0"/>
              <a:t> (BCNF)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BCNF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bergantung</a:t>
            </a:r>
            <a:r>
              <a:rPr lang="en-US" dirty="0" smtClean="0"/>
              <a:t> </a:t>
            </a:r>
            <a:r>
              <a:rPr lang="en-US" dirty="0" err="1" smtClean="0"/>
              <a:t>fungsional</a:t>
            </a:r>
            <a:r>
              <a:rPr lang="en-US" dirty="0" smtClean="0"/>
              <a:t> </a:t>
            </a:r>
            <a:r>
              <a:rPr lang="en-US" dirty="0" err="1" smtClean="0"/>
              <a:t>penuh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bagiannya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BCNF (optimal)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determinan</a:t>
            </a:r>
            <a:r>
              <a:rPr lang="en-US" dirty="0" smtClean="0"/>
              <a:t> </a:t>
            </a:r>
            <a:r>
              <a:rPr lang="en-US" dirty="0" err="1" smtClean="0"/>
              <a:t>atribut-atribut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BCNF (optimal)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kapanpun</a:t>
            </a:r>
            <a:r>
              <a:rPr lang="en-US" dirty="0" smtClean="0"/>
              <a:t> </a:t>
            </a:r>
            <a:r>
              <a:rPr lang="en-US" dirty="0" err="1" smtClean="0"/>
              <a:t>fakta-fakta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atribut-atribut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BCNF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Properti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BCNF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redundan</a:t>
            </a:r>
            <a:r>
              <a:rPr lang="en-US" dirty="0" smtClean="0"/>
              <a:t>.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Bentuk</a:t>
            </a:r>
            <a:r>
              <a:rPr lang="en-US" b="1" dirty="0" smtClean="0"/>
              <a:t> Normal </a:t>
            </a:r>
            <a:r>
              <a:rPr lang="en-US" b="1" dirty="0" err="1" smtClean="0"/>
              <a:t>Keempat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/>
          <a:lstStyle/>
          <a:p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normal </a:t>
            </a:r>
            <a:r>
              <a:rPr lang="en-US" dirty="0" err="1" smtClean="0"/>
              <a:t>keempat</a:t>
            </a:r>
            <a:r>
              <a:rPr lang="en-US" dirty="0" smtClean="0"/>
              <a:t> (4NF)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BCNF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kebergantungan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menghilangkan</a:t>
            </a:r>
            <a:r>
              <a:rPr lang="en-US" dirty="0" smtClean="0"/>
              <a:t> </a:t>
            </a:r>
            <a:r>
              <a:rPr lang="en-US" dirty="0" err="1" smtClean="0"/>
              <a:t>kebergantungan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membagi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. </a:t>
            </a:r>
            <a:r>
              <a:rPr lang="en-US" dirty="0" err="1" smtClean="0"/>
              <a:t>Masing</a:t>
            </a:r>
            <a:r>
              <a:rPr lang="en-US" dirty="0" smtClean="0"/>
              <a:t> – </a:t>
            </a:r>
            <a:r>
              <a:rPr lang="en-US" dirty="0" err="1" smtClean="0"/>
              <a:t>masing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b="1" dirty="0" err="1" smtClean="0"/>
              <a:t>Bentuk</a:t>
            </a:r>
            <a:r>
              <a:rPr lang="en-US" b="1" dirty="0" smtClean="0"/>
              <a:t> Normal </a:t>
            </a:r>
            <a:r>
              <a:rPr lang="en-US" b="1" dirty="0" err="1" smtClean="0"/>
              <a:t>Kelima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/>
          <a:lstStyle/>
          <a:p>
            <a:r>
              <a:rPr lang="en-US" dirty="0" err="1" smtClean="0"/>
              <a:t>Bentuk</a:t>
            </a:r>
            <a:r>
              <a:rPr lang="en-US" dirty="0" smtClean="0"/>
              <a:t> normal </a:t>
            </a:r>
            <a:r>
              <a:rPr lang="en-US" dirty="0" err="1" smtClean="0"/>
              <a:t>kelima</a:t>
            </a:r>
            <a:r>
              <a:rPr lang="en-US" dirty="0" smtClean="0"/>
              <a:t> (5NF) </a:t>
            </a:r>
            <a:r>
              <a:rPr lang="en-US" dirty="0" err="1" smtClean="0"/>
              <a:t>berurusan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properti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join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kehilangan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(lossless join). </a:t>
            </a:r>
            <a:r>
              <a:rPr lang="en-US" dirty="0" err="1" smtClean="0"/>
              <a:t>Bentuk</a:t>
            </a:r>
            <a:r>
              <a:rPr lang="en-US" dirty="0" smtClean="0"/>
              <a:t> normal </a:t>
            </a:r>
            <a:r>
              <a:rPr lang="en-US" dirty="0" err="1" smtClean="0"/>
              <a:t>kelima</a:t>
            </a:r>
            <a:r>
              <a:rPr lang="en-US" dirty="0" smtClean="0"/>
              <a:t> (5NF)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PJNF (projection-join normal form). </a:t>
            </a:r>
            <a:r>
              <a:rPr lang="en-US" dirty="0" err="1" smtClean="0"/>
              <a:t>Kasus-kasus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jarang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dideteksi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praktis</a:t>
            </a:r>
            <a:r>
              <a:rPr lang="en-US" dirty="0" smtClean="0"/>
              <a:t>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Normalisasi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/>
          <a:lstStyle/>
          <a:p>
            <a:r>
              <a:rPr lang="id-ID" dirty="0" smtClean="0"/>
              <a:t>Diberikan tabel Mahasiswa di bawah ini, akan dilakukan normalisasi sampai bentuk normal ke tiga</a:t>
            </a:r>
          </a:p>
          <a:p>
            <a:pPr>
              <a:buNone/>
            </a:pPr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048000"/>
            <a:ext cx="8115825" cy="1981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85800" y="4994701"/>
            <a:ext cx="8001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Perhatikan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bahwa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tabel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atas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sudah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dalam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bentuk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normal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Satu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(1NF).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Bentuk</a:t>
            </a:r>
            <a:r>
              <a:rPr lang="en-US" b="1" dirty="0" smtClean="0"/>
              <a:t> Normal 2 ( NF2 )</a:t>
            </a:r>
            <a:endParaRPr lang="id-ID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 b="41106"/>
          <a:stretch>
            <a:fillRect/>
          </a:stretch>
        </p:blipFill>
        <p:spPr bwMode="auto">
          <a:xfrm>
            <a:off x="381000" y="1600200"/>
            <a:ext cx="4648200" cy="345550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 t="58894" r="15613"/>
          <a:stretch>
            <a:fillRect/>
          </a:stretch>
        </p:blipFill>
        <p:spPr bwMode="auto">
          <a:xfrm>
            <a:off x="4191000" y="2895600"/>
            <a:ext cx="3962400" cy="24363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895600" y="5867400"/>
            <a:ext cx="5867400" cy="990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Belum memenuhi kriteria 3NF, Karena atribut non-key Nilai dan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b</a:t>
            </a: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obot masih memiliki ketergantu-ngan fungsional</a:t>
            </a:r>
          </a:p>
        </p:txBody>
      </p:sp>
      <p:cxnSp>
        <p:nvCxnSpPr>
          <p:cNvPr id="8" name="Straight Arrow Connector 7"/>
          <p:cNvCxnSpPr>
            <a:stCxn id="4098" idx="0"/>
          </p:cNvCxnSpPr>
          <p:nvPr/>
        </p:nvCxnSpPr>
        <p:spPr>
          <a:xfrm rot="5400000" flipH="1" flipV="1">
            <a:off x="6076950" y="5086350"/>
            <a:ext cx="533400" cy="10287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r>
              <a:rPr lang="id-ID" b="1" dirty="0" smtClean="0"/>
              <a:t>Bentuk Normal 3 NF3</a:t>
            </a:r>
            <a:endParaRPr lang="id-ID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4057445" cy="2438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1905000"/>
            <a:ext cx="2683922" cy="426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4495800" y="3048000"/>
            <a:ext cx="1295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Terminologi</a:t>
            </a:r>
            <a:r>
              <a:rPr lang="en-US" b="1" dirty="0" smtClean="0"/>
              <a:t> Dan </a:t>
            </a:r>
            <a:r>
              <a:rPr lang="en-US" b="1" dirty="0" err="1" smtClean="0"/>
              <a:t>Konsep</a:t>
            </a:r>
            <a:r>
              <a:rPr lang="en-US" b="1" dirty="0" smtClean="0"/>
              <a:t> Basis Data (3)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/>
          </a:bodyPr>
          <a:lstStyle/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data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elektronis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basis data. </a:t>
            </a:r>
          </a:p>
          <a:p>
            <a:r>
              <a:rPr lang="en-US" dirty="0" smtClean="0"/>
              <a:t>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ditonjolkan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basis data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pengaturan</a:t>
            </a:r>
            <a:r>
              <a:rPr lang="en-US" dirty="0" smtClean="0"/>
              <a:t>/</a:t>
            </a:r>
            <a:r>
              <a:rPr lang="en-US" dirty="0" err="1" smtClean="0"/>
              <a:t>pemilahan</a:t>
            </a:r>
            <a:r>
              <a:rPr lang="en-US" dirty="0" smtClean="0"/>
              <a:t>/</a:t>
            </a:r>
            <a:r>
              <a:rPr lang="en-US" dirty="0" err="1" smtClean="0"/>
              <a:t>pengelompokkan</a:t>
            </a:r>
            <a:r>
              <a:rPr lang="en-US" dirty="0" smtClean="0"/>
              <a:t>/</a:t>
            </a:r>
            <a:r>
              <a:rPr lang="en-US" dirty="0" err="1" smtClean="0"/>
              <a:t>pengorganisasian</a:t>
            </a:r>
            <a:r>
              <a:rPr lang="en-US" dirty="0" smtClean="0"/>
              <a:t> data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/</a:t>
            </a:r>
            <a:r>
              <a:rPr lang="en-US" dirty="0" err="1" smtClean="0"/>
              <a:t>jenisnya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Pemilahan</a:t>
            </a:r>
            <a:r>
              <a:rPr lang="en-US" dirty="0" smtClean="0"/>
              <a:t>/ </a:t>
            </a:r>
            <a:r>
              <a:rPr lang="en-US" dirty="0" err="1" smtClean="0"/>
              <a:t>pengelompokan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berbentuk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file/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terpisah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pendefinisian</a:t>
            </a:r>
            <a:r>
              <a:rPr lang="en-US" dirty="0" smtClean="0"/>
              <a:t> </a:t>
            </a:r>
            <a:r>
              <a:rPr lang="en-US" dirty="0" err="1" smtClean="0"/>
              <a:t>kolom-kolom</a:t>
            </a:r>
            <a:r>
              <a:rPr lang="en-US" dirty="0" smtClean="0"/>
              <a:t>/field-field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file/</a:t>
            </a:r>
            <a:r>
              <a:rPr lang="en-US" dirty="0" err="1" smtClean="0"/>
              <a:t>tabel</a:t>
            </a:r>
            <a:r>
              <a:rPr lang="en-US" dirty="0" smtClean="0"/>
              <a:t>.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Basis data (1)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/>
          </a:bodyPr>
          <a:lstStyle/>
          <a:p>
            <a:r>
              <a:rPr lang="en-US" sz="3000" b="1" dirty="0" err="1" smtClean="0"/>
              <a:t>Kecepatan</a:t>
            </a:r>
            <a:r>
              <a:rPr lang="en-US" sz="3000" b="1" dirty="0" smtClean="0"/>
              <a:t> &amp; </a:t>
            </a:r>
            <a:r>
              <a:rPr lang="en-US" sz="3000" b="1" dirty="0" err="1" smtClean="0"/>
              <a:t>kemudahan</a:t>
            </a:r>
            <a:r>
              <a:rPr lang="en-US" sz="3000" b="1" dirty="0" smtClean="0"/>
              <a:t> (</a:t>
            </a:r>
            <a:r>
              <a:rPr lang="en-US" sz="3000" b="1" i="1" dirty="0" smtClean="0"/>
              <a:t>speed</a:t>
            </a:r>
            <a:r>
              <a:rPr lang="en-US" sz="3000" b="1" dirty="0" smtClean="0"/>
              <a:t>)</a:t>
            </a:r>
            <a:endParaRPr lang="id-ID" sz="4200" b="1" dirty="0" smtClean="0"/>
          </a:p>
          <a:p>
            <a:r>
              <a:rPr lang="en-US" sz="3000" b="1" dirty="0" err="1" smtClean="0"/>
              <a:t>Efisiensi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ruang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penyimpanan</a:t>
            </a:r>
            <a:r>
              <a:rPr lang="en-US" sz="3000" b="1" dirty="0" smtClean="0"/>
              <a:t> (</a:t>
            </a:r>
            <a:r>
              <a:rPr lang="en-US" sz="3000" b="1" i="1" dirty="0" smtClean="0"/>
              <a:t>space</a:t>
            </a:r>
            <a:r>
              <a:rPr lang="en-US" sz="3000" b="1" dirty="0" smtClean="0"/>
              <a:t>)</a:t>
            </a:r>
            <a:endParaRPr lang="id-ID" sz="4200" b="1" dirty="0" smtClean="0"/>
          </a:p>
          <a:p>
            <a:r>
              <a:rPr lang="en-US" sz="3000" b="1" dirty="0" err="1" smtClean="0"/>
              <a:t>Keakuratan</a:t>
            </a:r>
            <a:r>
              <a:rPr lang="en-US" sz="3000" b="1" dirty="0" smtClean="0"/>
              <a:t> (</a:t>
            </a:r>
            <a:r>
              <a:rPr lang="en-US" sz="3000" b="1" i="1" dirty="0" smtClean="0"/>
              <a:t>accuracy</a:t>
            </a:r>
            <a:r>
              <a:rPr lang="en-US" sz="3000" b="1" dirty="0" smtClean="0"/>
              <a:t>)</a:t>
            </a:r>
          </a:p>
          <a:p>
            <a:r>
              <a:rPr lang="en-US" sz="3000" b="1" dirty="0" err="1" smtClean="0"/>
              <a:t>Ketersediaan</a:t>
            </a:r>
            <a:r>
              <a:rPr lang="en-US" sz="3000" b="1" dirty="0" smtClean="0"/>
              <a:t> (</a:t>
            </a:r>
            <a:r>
              <a:rPr lang="en-US" sz="3000" b="1" i="1" dirty="0" smtClean="0"/>
              <a:t>availability</a:t>
            </a:r>
            <a:r>
              <a:rPr lang="en-US" sz="3000" b="1" dirty="0" smtClean="0"/>
              <a:t>)</a:t>
            </a:r>
            <a:endParaRPr lang="id-ID" sz="4200" b="1" dirty="0" smtClean="0"/>
          </a:p>
          <a:p>
            <a:r>
              <a:rPr lang="en-US" sz="3000" b="1" dirty="0" err="1" smtClean="0"/>
              <a:t>Kelengkapan</a:t>
            </a:r>
            <a:r>
              <a:rPr lang="en-US" sz="3000" b="1" dirty="0" smtClean="0"/>
              <a:t> (</a:t>
            </a:r>
            <a:r>
              <a:rPr lang="en-US" sz="3000" b="1" i="1" dirty="0" smtClean="0"/>
              <a:t>completeness</a:t>
            </a:r>
            <a:r>
              <a:rPr lang="en-US" sz="3000" b="1" dirty="0" smtClean="0"/>
              <a:t>)</a:t>
            </a:r>
            <a:endParaRPr lang="id-ID" sz="4200" b="1" dirty="0" smtClean="0"/>
          </a:p>
          <a:p>
            <a:r>
              <a:rPr lang="en-US" sz="3000" b="1" dirty="0" err="1" smtClean="0"/>
              <a:t>Keamanan</a:t>
            </a:r>
            <a:r>
              <a:rPr lang="en-US" sz="3000" b="1" dirty="0" smtClean="0"/>
              <a:t> (</a:t>
            </a:r>
            <a:r>
              <a:rPr lang="en-US" sz="3000" b="1" i="1" dirty="0" smtClean="0"/>
              <a:t>security</a:t>
            </a:r>
            <a:r>
              <a:rPr lang="en-US" sz="3000" b="1" dirty="0" smtClean="0"/>
              <a:t>) </a:t>
            </a:r>
            <a:endParaRPr lang="id-ID" sz="4200" b="1" dirty="0" smtClean="0"/>
          </a:p>
          <a:p>
            <a:r>
              <a:rPr lang="en-US" sz="3000" b="1" dirty="0" err="1" smtClean="0"/>
              <a:t>Kebersamaan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pemakaian</a:t>
            </a:r>
            <a:r>
              <a:rPr lang="en-US" sz="3000" b="1" dirty="0" smtClean="0"/>
              <a:t> (</a:t>
            </a:r>
            <a:r>
              <a:rPr lang="en-US" sz="3000" b="1" i="1" dirty="0" err="1" smtClean="0"/>
              <a:t>sharability</a:t>
            </a:r>
            <a:r>
              <a:rPr lang="en-US" sz="3000" b="1" dirty="0" smtClean="0"/>
              <a:t>)</a:t>
            </a:r>
            <a:endParaRPr lang="id-ID" sz="4200" b="1" dirty="0" smtClean="0"/>
          </a:p>
          <a:p>
            <a:pPr>
              <a:buNone/>
            </a:pPr>
            <a:endParaRPr lang="id-ID" sz="4200" b="1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Operasi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dasar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pembuatan</a:t>
            </a:r>
            <a:r>
              <a:rPr lang="en-US" sz="3200" b="1" dirty="0" smtClean="0"/>
              <a:t> Basis data(1) </a:t>
            </a:r>
            <a:endParaRPr lang="id-ID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 lnSpcReduction="10000"/>
          </a:bodyPr>
          <a:lstStyle/>
          <a:p>
            <a:pPr lvl="0"/>
            <a:r>
              <a:rPr lang="en-US" b="1" dirty="0" err="1" smtClean="0"/>
              <a:t>Pembuatan</a:t>
            </a:r>
            <a:r>
              <a:rPr lang="en-US" b="1" dirty="0" smtClean="0"/>
              <a:t> Basis Data (</a:t>
            </a:r>
            <a:r>
              <a:rPr lang="en-US" b="1" i="1" dirty="0" smtClean="0"/>
              <a:t>Create Database</a:t>
            </a:r>
            <a:r>
              <a:rPr lang="en-US" b="1" dirty="0" smtClean="0"/>
              <a:t>)</a:t>
            </a:r>
            <a:endParaRPr lang="id-ID" b="1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id-ID" dirty="0" smtClean="0"/>
          </a:p>
          <a:p>
            <a:pPr lvl="0"/>
            <a:r>
              <a:rPr lang="en-US" b="1" dirty="0" err="1" smtClean="0"/>
              <a:t>Penghapusan</a:t>
            </a:r>
            <a:r>
              <a:rPr lang="en-US" b="1" dirty="0" smtClean="0"/>
              <a:t> Basis Data (</a:t>
            </a:r>
            <a:r>
              <a:rPr lang="en-US" b="1" i="1" dirty="0" smtClean="0"/>
              <a:t>Drop Database</a:t>
            </a:r>
            <a:r>
              <a:rPr lang="en-US" b="1" dirty="0" smtClean="0"/>
              <a:t>)</a:t>
            </a:r>
            <a:endParaRPr lang="id-ID" b="1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id-ID" dirty="0" smtClean="0"/>
          </a:p>
          <a:p>
            <a:pPr lvl="0"/>
            <a:r>
              <a:rPr lang="en-US" b="1" dirty="0" err="1" smtClean="0"/>
              <a:t>Pembuatan</a:t>
            </a:r>
            <a:r>
              <a:rPr lang="en-US" b="1" dirty="0" smtClean="0"/>
              <a:t> File/Table </a:t>
            </a:r>
            <a:r>
              <a:rPr lang="en-US" b="1" dirty="0" err="1" smtClean="0"/>
              <a:t>baru</a:t>
            </a:r>
            <a:r>
              <a:rPr lang="en-US" b="1" dirty="0" smtClean="0"/>
              <a:t> </a:t>
            </a:r>
            <a:r>
              <a:rPr lang="en-US" b="1" dirty="0" err="1" smtClean="0"/>
              <a:t>ke</a:t>
            </a:r>
            <a:r>
              <a:rPr lang="en-US" b="1" dirty="0" smtClean="0"/>
              <a:t> </a:t>
            </a:r>
            <a:r>
              <a:rPr lang="en-US" b="1" dirty="0" err="1" smtClean="0"/>
              <a:t>suatu</a:t>
            </a:r>
            <a:r>
              <a:rPr lang="en-US" b="1" dirty="0" smtClean="0"/>
              <a:t> basis data (</a:t>
            </a:r>
            <a:r>
              <a:rPr lang="en-US" b="1" i="1" dirty="0" smtClean="0"/>
              <a:t>Create Table</a:t>
            </a:r>
            <a:r>
              <a:rPr lang="en-US" b="1" dirty="0" smtClean="0"/>
              <a:t>)</a:t>
            </a:r>
            <a:endParaRPr lang="id-ID" b="1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id-ID" dirty="0" smtClean="0"/>
          </a:p>
          <a:p>
            <a:pPr lvl="0"/>
            <a:r>
              <a:rPr lang="en-US" b="1" dirty="0" err="1" smtClean="0"/>
              <a:t>Penghapusan</a:t>
            </a:r>
            <a:r>
              <a:rPr lang="en-US" b="1" dirty="0" smtClean="0"/>
              <a:t> File/Table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suatu</a:t>
            </a:r>
            <a:r>
              <a:rPr lang="en-US" b="1" dirty="0" smtClean="0"/>
              <a:t> basis data (</a:t>
            </a:r>
            <a:r>
              <a:rPr lang="en-US" b="1" i="1" dirty="0" smtClean="0"/>
              <a:t>Drop Table</a:t>
            </a:r>
            <a:r>
              <a:rPr lang="en-US" b="1" dirty="0" smtClean="0"/>
              <a:t>)</a:t>
            </a:r>
            <a:endParaRPr lang="id-ID" b="1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Operasi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dasar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pembuatan</a:t>
            </a:r>
            <a:r>
              <a:rPr lang="en-US" sz="3200" b="1" dirty="0" smtClean="0"/>
              <a:t> Basis data(1) </a:t>
            </a:r>
            <a:endParaRPr lang="id-ID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 err="1" smtClean="0"/>
              <a:t>Penambahan</a:t>
            </a:r>
            <a:r>
              <a:rPr lang="en-US" b="1" dirty="0" smtClean="0"/>
              <a:t> data </a:t>
            </a:r>
            <a:r>
              <a:rPr lang="en-US" b="1" dirty="0" err="1" smtClean="0"/>
              <a:t>baru</a:t>
            </a:r>
            <a:r>
              <a:rPr lang="en-US" b="1" dirty="0" smtClean="0"/>
              <a:t> </a:t>
            </a:r>
            <a:r>
              <a:rPr lang="en-US" b="1" dirty="0" err="1" smtClean="0"/>
              <a:t>ke</a:t>
            </a:r>
            <a:r>
              <a:rPr lang="en-US" b="1" dirty="0" smtClean="0"/>
              <a:t> </a:t>
            </a:r>
            <a:r>
              <a:rPr lang="en-US" b="1" dirty="0" err="1" smtClean="0"/>
              <a:t>suatu</a:t>
            </a:r>
            <a:r>
              <a:rPr lang="en-US" b="1" dirty="0" smtClean="0"/>
              <a:t> file/table </a:t>
            </a:r>
            <a:r>
              <a:rPr lang="en-US" b="1" dirty="0" err="1" smtClean="0"/>
              <a:t>di</a:t>
            </a:r>
            <a:r>
              <a:rPr lang="en-US" b="1" dirty="0" smtClean="0"/>
              <a:t> </a:t>
            </a:r>
            <a:r>
              <a:rPr lang="en-US" b="1" dirty="0" err="1" smtClean="0"/>
              <a:t>sebuah</a:t>
            </a:r>
            <a:r>
              <a:rPr lang="en-US" b="1" dirty="0" smtClean="0"/>
              <a:t> basis data (</a:t>
            </a:r>
            <a:r>
              <a:rPr lang="en-US" b="1" i="1" dirty="0" smtClean="0"/>
              <a:t>insert</a:t>
            </a:r>
            <a:r>
              <a:rPr lang="en-US" b="1" dirty="0" smtClean="0"/>
              <a:t>)</a:t>
            </a:r>
            <a:endParaRPr lang="id-ID" b="1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id-ID" dirty="0" smtClean="0"/>
          </a:p>
          <a:p>
            <a:pPr lvl="0"/>
            <a:r>
              <a:rPr lang="en-US" b="1" dirty="0" err="1" smtClean="0"/>
              <a:t>Pengambilan</a:t>
            </a:r>
            <a:r>
              <a:rPr lang="en-US" b="1" dirty="0" smtClean="0"/>
              <a:t> data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sebuah</a:t>
            </a:r>
            <a:r>
              <a:rPr lang="en-US" b="1" dirty="0" smtClean="0"/>
              <a:t> file/table (</a:t>
            </a:r>
            <a:r>
              <a:rPr lang="en-US" b="1" i="1" dirty="0" smtClean="0"/>
              <a:t>Retrieve/Search</a:t>
            </a:r>
            <a:r>
              <a:rPr lang="en-US" b="1" dirty="0" smtClean="0"/>
              <a:t>)</a:t>
            </a:r>
            <a:endParaRPr lang="id-ID" b="1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id-ID" dirty="0" smtClean="0"/>
          </a:p>
          <a:p>
            <a:pPr lvl="0"/>
            <a:r>
              <a:rPr lang="en-US" b="1" dirty="0" err="1" smtClean="0"/>
              <a:t>Pengubahan</a:t>
            </a:r>
            <a:r>
              <a:rPr lang="en-US" b="1" dirty="0" smtClean="0"/>
              <a:t> data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sebuah</a:t>
            </a:r>
            <a:r>
              <a:rPr lang="en-US" b="1" dirty="0" smtClean="0"/>
              <a:t> file/table (</a:t>
            </a:r>
            <a:r>
              <a:rPr lang="en-US" b="1" i="1" dirty="0" smtClean="0"/>
              <a:t>Update</a:t>
            </a:r>
            <a:r>
              <a:rPr lang="en-US" b="1" dirty="0" smtClean="0"/>
              <a:t>)</a:t>
            </a:r>
            <a:endParaRPr lang="id-ID" b="1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id-ID" dirty="0" smtClean="0"/>
          </a:p>
          <a:p>
            <a:pPr lvl="0"/>
            <a:r>
              <a:rPr lang="en-US" b="1" dirty="0" err="1" smtClean="0"/>
              <a:t>Penghapusan</a:t>
            </a:r>
            <a:r>
              <a:rPr lang="en-US" b="1" dirty="0" smtClean="0"/>
              <a:t> data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sebuah</a:t>
            </a:r>
            <a:r>
              <a:rPr lang="en-US" b="1" dirty="0" smtClean="0"/>
              <a:t> file/table (</a:t>
            </a:r>
            <a:r>
              <a:rPr lang="en-US" b="1" i="1" dirty="0" smtClean="0"/>
              <a:t>Delete</a:t>
            </a:r>
            <a:r>
              <a:rPr lang="en-US" b="1" dirty="0" smtClean="0"/>
              <a:t>)</a:t>
            </a:r>
            <a:endParaRPr lang="id-ID" b="1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/>
          </a:bodyPr>
          <a:lstStyle/>
          <a:p>
            <a:pPr lvl="0"/>
            <a:r>
              <a:rPr lang="en-US" b="1" dirty="0" err="1" smtClean="0"/>
              <a:t>Hirarki</a:t>
            </a:r>
            <a:r>
              <a:rPr lang="en-US" b="1" dirty="0" smtClean="0"/>
              <a:t> Data (1)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6172200" cy="5126736"/>
          </a:xfrm>
        </p:spPr>
        <p:txBody>
          <a:bodyPr>
            <a:noAutofit/>
          </a:bodyPr>
          <a:lstStyle/>
          <a:p>
            <a:r>
              <a:rPr lang="en-US" sz="2000" b="1" i="1" dirty="0" smtClean="0"/>
              <a:t>basis data</a:t>
            </a:r>
            <a:r>
              <a:rPr lang="en-US" sz="2000" dirty="0" smtClean="0"/>
              <a:t>,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sekumpulan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bermacam-macam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record yang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hubungan</a:t>
            </a:r>
            <a:r>
              <a:rPr lang="en-US" sz="2000" dirty="0" smtClean="0"/>
              <a:t> </a:t>
            </a:r>
            <a:r>
              <a:rPr lang="en-US" sz="2000" dirty="0" err="1" smtClean="0"/>
              <a:t>antar</a:t>
            </a:r>
            <a:r>
              <a:rPr lang="en-US" sz="2000" dirty="0" smtClean="0"/>
              <a:t> record.</a:t>
            </a:r>
            <a:r>
              <a:rPr lang="id-ID" sz="2000" dirty="0" smtClean="0"/>
              <a:t> </a:t>
            </a:r>
            <a:endParaRPr lang="en-US" sz="2000" dirty="0" smtClean="0"/>
          </a:p>
          <a:p>
            <a:r>
              <a:rPr lang="en-US" sz="2000" b="1" i="1" dirty="0" err="1" smtClean="0"/>
              <a:t>berkas</a:t>
            </a:r>
            <a:r>
              <a:rPr lang="en-US" sz="2000" b="1" i="1" dirty="0" smtClean="0"/>
              <a:t>/file</a:t>
            </a:r>
            <a:r>
              <a:rPr lang="en-US" sz="2000" b="1" dirty="0" smtClean="0"/>
              <a:t>,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sekumpulan</a:t>
            </a:r>
            <a:r>
              <a:rPr lang="en-US" sz="2000" dirty="0" smtClean="0"/>
              <a:t> </a:t>
            </a:r>
            <a:r>
              <a:rPr lang="en-US" sz="2000" dirty="0" err="1" smtClean="0"/>
              <a:t>rekaman</a:t>
            </a:r>
            <a:r>
              <a:rPr lang="en-US" sz="2000" dirty="0" smtClean="0"/>
              <a:t> data yang </a:t>
            </a:r>
            <a:r>
              <a:rPr lang="en-US" sz="2000" dirty="0" err="1" smtClean="0"/>
              <a:t>berkaitan</a:t>
            </a:r>
            <a:r>
              <a:rPr lang="en-US" sz="2000" dirty="0" smtClean="0"/>
              <a:t> </a:t>
            </a:r>
            <a:r>
              <a:rPr lang="en-US" sz="2000" dirty="0" err="1" smtClean="0"/>
              <a:t>denngan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objek</a:t>
            </a:r>
            <a:r>
              <a:rPr lang="en-US" sz="2000" dirty="0" smtClean="0"/>
              <a:t>.</a:t>
            </a:r>
            <a:endParaRPr lang="id-ID" sz="2000" dirty="0" smtClean="0"/>
          </a:p>
          <a:p>
            <a:r>
              <a:rPr lang="en-US" sz="2000" b="1" i="1" dirty="0" smtClean="0"/>
              <a:t>record</a:t>
            </a:r>
            <a:r>
              <a:rPr lang="en-US" sz="2000" dirty="0" smtClean="0"/>
              <a:t> ,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sekumpulan</a:t>
            </a:r>
            <a:r>
              <a:rPr lang="en-US" sz="2000" dirty="0" smtClean="0"/>
              <a:t> field/</a:t>
            </a:r>
            <a:r>
              <a:rPr lang="en-US" sz="2000" dirty="0" err="1" smtClean="0"/>
              <a:t>atribut</a:t>
            </a:r>
            <a:r>
              <a:rPr lang="en-US" sz="2000" dirty="0" smtClean="0"/>
              <a:t>/data item yang </a:t>
            </a:r>
            <a:r>
              <a:rPr lang="en-US" sz="2000" dirty="0" err="1" smtClean="0"/>
              <a:t>saling</a:t>
            </a:r>
            <a:r>
              <a:rPr lang="en-US" sz="2000" dirty="0" smtClean="0"/>
              <a:t> </a:t>
            </a:r>
            <a:r>
              <a:rPr lang="en-US" sz="2000" dirty="0" err="1" smtClean="0"/>
              <a:t>berhubungan</a:t>
            </a:r>
            <a:r>
              <a:rPr lang="en-US" sz="2000" dirty="0" smtClean="0"/>
              <a:t>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</a:t>
            </a:r>
            <a:r>
              <a:rPr lang="en-US" sz="2000" dirty="0" err="1" smtClean="0"/>
              <a:t>obyek</a:t>
            </a:r>
            <a:r>
              <a:rPr lang="en-US" sz="2000" dirty="0" smtClean="0"/>
              <a:t> </a:t>
            </a:r>
            <a:r>
              <a:rPr lang="en-US" sz="2000" dirty="0" err="1" smtClean="0"/>
              <a:t>tertentu</a:t>
            </a:r>
            <a:endParaRPr lang="id-ID" sz="2000" dirty="0" smtClean="0"/>
          </a:p>
          <a:p>
            <a:r>
              <a:rPr lang="en-US" sz="2000" b="1" i="1" dirty="0" smtClean="0"/>
              <a:t>field/</a:t>
            </a:r>
            <a:r>
              <a:rPr lang="en-US" sz="2000" b="1" i="1" dirty="0" err="1" smtClean="0"/>
              <a:t>atribut</a:t>
            </a:r>
            <a:r>
              <a:rPr lang="en-US" sz="2000" b="1" i="1" dirty="0" smtClean="0"/>
              <a:t>/data item</a:t>
            </a:r>
            <a:r>
              <a:rPr lang="en-US" sz="2000" i="1" dirty="0" smtClean="0"/>
              <a:t>,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unit </a:t>
            </a:r>
            <a:r>
              <a:rPr lang="en-US" sz="2000" dirty="0" err="1" smtClean="0"/>
              <a:t>terkecil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disebut</a:t>
            </a:r>
            <a:r>
              <a:rPr lang="en-US" sz="2000" dirty="0" smtClean="0"/>
              <a:t> </a:t>
            </a:r>
            <a:r>
              <a:rPr lang="en-US" sz="2000" dirty="0" err="1" smtClean="0"/>
              <a:t>data,yang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dipecah</a:t>
            </a:r>
            <a:r>
              <a:rPr lang="en-US" sz="2000" dirty="0" smtClean="0"/>
              <a:t> </a:t>
            </a:r>
            <a:r>
              <a:rPr lang="en-US" sz="2000" dirty="0" err="1" smtClean="0"/>
              <a:t>lagi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unit lain yang </a:t>
            </a:r>
            <a:r>
              <a:rPr lang="en-US" sz="2000" dirty="0" err="1" smtClean="0"/>
              <a:t>bermakna</a:t>
            </a:r>
            <a:r>
              <a:rPr lang="en-US" sz="2000" dirty="0" smtClean="0"/>
              <a:t>.</a:t>
            </a:r>
            <a:endParaRPr lang="id-ID" sz="2000" dirty="0" smtClean="0"/>
          </a:p>
          <a:p>
            <a:pPr lvl="1"/>
            <a:r>
              <a:rPr lang="en-US" sz="2000" b="1" i="1" dirty="0" smtClean="0">
                <a:solidFill>
                  <a:schemeClr val="tx1"/>
                </a:solidFill>
              </a:rPr>
              <a:t>fixed length field</a:t>
            </a:r>
            <a:r>
              <a:rPr lang="en-US" sz="2000" i="1" dirty="0" smtClean="0">
                <a:solidFill>
                  <a:schemeClr val="tx1"/>
                </a:solidFill>
              </a:rPr>
              <a:t>, </a:t>
            </a:r>
            <a:r>
              <a:rPr lang="en-US" sz="2000" i="1" dirty="0" err="1" smtClean="0">
                <a:solidFill>
                  <a:schemeClr val="tx1"/>
                </a:solidFill>
              </a:rPr>
              <a:t>memiliki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ukuran</a:t>
            </a:r>
            <a:r>
              <a:rPr lang="en-US" sz="2000" i="1" dirty="0" smtClean="0">
                <a:solidFill>
                  <a:schemeClr val="tx1"/>
                </a:solidFill>
              </a:rPr>
              <a:t> yang </a:t>
            </a:r>
            <a:r>
              <a:rPr lang="en-US" sz="2000" i="1" dirty="0" err="1" smtClean="0">
                <a:solidFill>
                  <a:schemeClr val="tx1"/>
                </a:solidFill>
              </a:rPr>
              <a:t>tetap</a:t>
            </a:r>
            <a:r>
              <a:rPr lang="en-US" sz="2000" i="1" dirty="0" smtClean="0">
                <a:solidFill>
                  <a:schemeClr val="tx1"/>
                </a:solidFill>
              </a:rPr>
              <a:t>.</a:t>
            </a:r>
            <a:endParaRPr lang="id-ID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b="1" i="1" dirty="0" err="1" smtClean="0">
                <a:solidFill>
                  <a:schemeClr val="tx1"/>
                </a:solidFill>
              </a:rPr>
              <a:t>variabel</a:t>
            </a:r>
            <a:r>
              <a:rPr lang="en-US" sz="2000" b="1" i="1" dirty="0" smtClean="0">
                <a:solidFill>
                  <a:schemeClr val="tx1"/>
                </a:solidFill>
              </a:rPr>
              <a:t> length field</a:t>
            </a:r>
            <a:r>
              <a:rPr lang="en-US" sz="2000" i="1" dirty="0" smtClean="0">
                <a:solidFill>
                  <a:schemeClr val="tx1"/>
                </a:solidFill>
              </a:rPr>
              <a:t>, </a:t>
            </a:r>
            <a:r>
              <a:rPr lang="en-US" sz="2000" dirty="0" smtClean="0">
                <a:solidFill>
                  <a:schemeClr val="tx1"/>
                </a:solidFill>
              </a:rPr>
              <a:t>field-field </a:t>
            </a:r>
            <a:r>
              <a:rPr lang="en-US" sz="2000" dirty="0" err="1" smtClean="0">
                <a:solidFill>
                  <a:schemeClr val="tx1"/>
                </a:solidFill>
              </a:rPr>
              <a:t>dalam</a:t>
            </a:r>
            <a:r>
              <a:rPr lang="en-US" sz="2000" dirty="0" smtClean="0">
                <a:solidFill>
                  <a:schemeClr val="tx1"/>
                </a:solidFill>
              </a:rPr>
              <a:t> record </a:t>
            </a:r>
            <a:r>
              <a:rPr lang="en-US" sz="2000" dirty="0" err="1" smtClean="0">
                <a:solidFill>
                  <a:schemeClr val="tx1"/>
                </a:solidFill>
              </a:rPr>
              <a:t>dapat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memiliki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ukuran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berbeda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id-ID" sz="2000" dirty="0" smtClean="0">
              <a:solidFill>
                <a:schemeClr val="tx1"/>
              </a:solidFill>
            </a:endParaRPr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6781800" y="1371600"/>
            <a:ext cx="1981200" cy="3810000"/>
            <a:chOff x="1080" y="540"/>
            <a:chExt cx="2160" cy="4500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1080" y="54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Sistem Basis Data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1080" y="126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Basis Data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1080" y="186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File 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1080" y="252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Record 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1080" y="324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Field </a:t>
              </a:r>
              <a:endPara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1080" y="396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byte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1080" y="468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id-ID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Bit </a:t>
              </a:r>
              <a:endParaRPr kumimoji="0" lang="id-ID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8" name="Line 10"/>
            <p:cNvSpPr>
              <a:spLocks noChangeShapeType="1"/>
            </p:cNvSpPr>
            <p:nvPr/>
          </p:nvSpPr>
          <p:spPr bwMode="auto">
            <a:xfrm>
              <a:off x="2160" y="90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  <p:sp>
          <p:nvSpPr>
            <p:cNvPr id="2059" name="Line 11"/>
            <p:cNvSpPr>
              <a:spLocks noChangeShapeType="1"/>
            </p:cNvSpPr>
            <p:nvPr/>
          </p:nvSpPr>
          <p:spPr bwMode="auto">
            <a:xfrm>
              <a:off x="2160" y="1620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  <p:sp>
          <p:nvSpPr>
            <p:cNvPr id="2060" name="Line 12"/>
            <p:cNvSpPr>
              <a:spLocks noChangeShapeType="1"/>
            </p:cNvSpPr>
            <p:nvPr/>
          </p:nvSpPr>
          <p:spPr bwMode="auto">
            <a:xfrm>
              <a:off x="2160" y="216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  <p:sp>
          <p:nvSpPr>
            <p:cNvPr id="2061" name="Line 13"/>
            <p:cNvSpPr>
              <a:spLocks noChangeShapeType="1"/>
            </p:cNvSpPr>
            <p:nvPr/>
          </p:nvSpPr>
          <p:spPr bwMode="auto">
            <a:xfrm>
              <a:off x="2160" y="28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  <p:sp>
          <p:nvSpPr>
            <p:cNvPr id="2062" name="Line 14"/>
            <p:cNvSpPr>
              <a:spLocks noChangeShapeType="1"/>
            </p:cNvSpPr>
            <p:nvPr/>
          </p:nvSpPr>
          <p:spPr bwMode="auto">
            <a:xfrm>
              <a:off x="2160" y="360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  <p:sp>
          <p:nvSpPr>
            <p:cNvPr id="2063" name="Line 15"/>
            <p:cNvSpPr>
              <a:spLocks noChangeShapeType="1"/>
            </p:cNvSpPr>
            <p:nvPr/>
          </p:nvSpPr>
          <p:spPr bwMode="auto">
            <a:xfrm>
              <a:off x="2160" y="432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552</TotalTime>
  <Words>1636</Words>
  <Application>Microsoft Office PowerPoint</Application>
  <PresentationFormat>On-screen Show (4:3)</PresentationFormat>
  <Paragraphs>340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Urban</vt:lpstr>
      <vt:lpstr>Dasar-dasar Database</vt:lpstr>
      <vt:lpstr>Terminologi Dan Konsep Basis Data (1)</vt:lpstr>
      <vt:lpstr>Terminologi Dan Konsep Basis Data (2)</vt:lpstr>
      <vt:lpstr>Slide 4</vt:lpstr>
      <vt:lpstr>Terminologi Dan Konsep Basis Data (3)</vt:lpstr>
      <vt:lpstr>Tujuan Basis data (1) </vt:lpstr>
      <vt:lpstr>Operasi dasar pembuatan Basis data(1) </vt:lpstr>
      <vt:lpstr>Operasi dasar pembuatan Basis data(1) </vt:lpstr>
      <vt:lpstr>Hirarki Data (1)</vt:lpstr>
      <vt:lpstr>Hirarki Data (2)</vt:lpstr>
      <vt:lpstr>Konsep DBMS (database management system)</vt:lpstr>
      <vt:lpstr>Komponen utama DBMS (1)</vt:lpstr>
      <vt:lpstr>Komponen utama DBMS (2)</vt:lpstr>
      <vt:lpstr>Abstraksi Data</vt:lpstr>
      <vt:lpstr>Slide 15</vt:lpstr>
      <vt:lpstr>Slide 16</vt:lpstr>
      <vt:lpstr>Contoh Abstraksi Data </vt:lpstr>
      <vt:lpstr>Model Basis Data</vt:lpstr>
      <vt:lpstr>Model Database Hirarki (Hierarchical Database Model) </vt:lpstr>
      <vt:lpstr>Model Database Jaringan (Network Database Model)</vt:lpstr>
      <vt:lpstr>Model Database Relasi (Relational Database Model)</vt:lpstr>
      <vt:lpstr>Tingkatan Data Dalam Database Relasi</vt:lpstr>
      <vt:lpstr>MACAM-MACAM PERINTAH DATA BASE</vt:lpstr>
      <vt:lpstr>Model Entity-Relationship (ER</vt:lpstr>
      <vt:lpstr>Komponen-komponen utama model ER</vt:lpstr>
      <vt:lpstr>Kardinalitas/derajat Relasi</vt:lpstr>
      <vt:lpstr>Kardinalitas</vt:lpstr>
      <vt:lpstr>Kardinalitas</vt:lpstr>
      <vt:lpstr>Tahap Pembuatan Diagram ER</vt:lpstr>
      <vt:lpstr>Jenis-Jenis Kunci (Key) (1)</vt:lpstr>
      <vt:lpstr>Jenis-Jenis Kunci (Key) (2)</vt:lpstr>
      <vt:lpstr>Jenis-Jenis Kunci (Key) (2)</vt:lpstr>
      <vt:lpstr>Slide 33</vt:lpstr>
      <vt:lpstr>Slide 34</vt:lpstr>
      <vt:lpstr>Slide 35</vt:lpstr>
      <vt:lpstr>Slide 36</vt:lpstr>
      <vt:lpstr>Slide 37</vt:lpstr>
      <vt:lpstr>Slide 38</vt:lpstr>
      <vt:lpstr>Normalisasi</vt:lpstr>
      <vt:lpstr>Bentuk Normal</vt:lpstr>
      <vt:lpstr>Bentuk Normal Pertama</vt:lpstr>
      <vt:lpstr>Bentuk Normal Kedua</vt:lpstr>
      <vt:lpstr>Bentuk Normal Ketiga</vt:lpstr>
      <vt:lpstr>Bentuk Normal Boyce-Codd (BCNF)</vt:lpstr>
      <vt:lpstr>Bentuk Normal Keempat</vt:lpstr>
      <vt:lpstr>Bentuk Normal Kelima</vt:lpstr>
      <vt:lpstr>Contoh Normalisasi</vt:lpstr>
      <vt:lpstr>Bentuk Normal 2 ( NF2 )</vt:lpstr>
      <vt:lpstr>Bentuk Normal 3 NF3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Dasar-dasar Database Relational</dc:title>
  <dc:creator>river</dc:creator>
  <cp:lastModifiedBy>river</cp:lastModifiedBy>
  <cp:revision>174</cp:revision>
  <dcterms:created xsi:type="dcterms:W3CDTF">2006-08-16T00:00:00Z</dcterms:created>
  <dcterms:modified xsi:type="dcterms:W3CDTF">2011-09-23T12:42:21Z</dcterms:modified>
</cp:coreProperties>
</file>