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67" r:id="rId3"/>
    <p:sldId id="268" r:id="rId4"/>
    <p:sldId id="269" r:id="rId5"/>
    <p:sldId id="270" r:id="rId6"/>
    <p:sldId id="271" r:id="rId7"/>
    <p:sldId id="272" r:id="rId8"/>
    <p:sldId id="273" r:id="rId9"/>
    <p:sldId id="274" r:id="rId10"/>
    <p:sldId id="275" r:id="rId11"/>
    <p:sldId id="276" r:id="rId12"/>
    <p:sldId id="261" r:id="rId13"/>
    <p:sldId id="262" r:id="rId14"/>
    <p:sldId id="263" r:id="rId15"/>
    <p:sldId id="264" r:id="rId16"/>
    <p:sldId id="256" r:id="rId17"/>
    <p:sldId id="265" r:id="rId18"/>
    <p:sldId id="257" r:id="rId19"/>
    <p:sldId id="258" r:id="rId20"/>
    <p:sldId id="260" r:id="rId21"/>
    <p:sldId id="259"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A032C-BBE4-4745-BE5D-527EA10FAE1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id-ID"/>
        </a:p>
      </dgm:t>
    </dgm:pt>
    <dgm:pt modelId="{43AF2789-73B6-4E16-ADBB-9D09C791B3DC}">
      <dgm:prSet phldrT="[Text]"/>
      <dgm:spPr>
        <a:solidFill>
          <a:schemeClr val="bg1"/>
        </a:solidFill>
        <a:ln>
          <a:solidFill>
            <a:schemeClr val="tx1"/>
          </a:solidFill>
        </a:ln>
      </dgm:spPr>
      <dgm:t>
        <a:bodyPr/>
        <a:lstStyle/>
        <a:p>
          <a:r>
            <a:rPr lang="id-ID" dirty="0" smtClean="0">
              <a:solidFill>
                <a:schemeClr val="tx1"/>
              </a:solidFill>
            </a:rPr>
            <a:t>produser</a:t>
          </a:r>
          <a:endParaRPr lang="id-ID" dirty="0">
            <a:solidFill>
              <a:schemeClr val="tx1"/>
            </a:solidFill>
          </a:endParaRPr>
        </a:p>
      </dgm:t>
    </dgm:pt>
    <dgm:pt modelId="{651F0F49-E88A-4449-9309-801AF3262EC4}" type="parTrans" cxnId="{94D54734-8F7B-41A1-B75B-70D0FE1B6F4D}">
      <dgm:prSet/>
      <dgm:spPr/>
      <dgm:t>
        <a:bodyPr/>
        <a:lstStyle/>
        <a:p>
          <a:endParaRPr lang="id-ID"/>
        </a:p>
      </dgm:t>
    </dgm:pt>
    <dgm:pt modelId="{03598D48-0ED1-456C-A2FE-B77F999A7B31}" type="sibTrans" cxnId="{94D54734-8F7B-41A1-B75B-70D0FE1B6F4D}">
      <dgm:prSet/>
      <dgm:spPr/>
      <dgm:t>
        <a:bodyPr/>
        <a:lstStyle/>
        <a:p>
          <a:endParaRPr lang="id-ID"/>
        </a:p>
      </dgm:t>
    </dgm:pt>
    <dgm:pt modelId="{E32382BE-93EB-4002-827E-DB76E64B7C50}">
      <dgm:prSet phldrT="[Text]"/>
      <dgm:spPr>
        <a:solidFill>
          <a:schemeClr val="bg1"/>
        </a:solidFill>
        <a:ln>
          <a:solidFill>
            <a:schemeClr val="tx1"/>
          </a:solidFill>
        </a:ln>
      </dgm:spPr>
      <dgm:t>
        <a:bodyPr/>
        <a:lstStyle/>
        <a:p>
          <a:r>
            <a:rPr lang="id-ID" dirty="0" smtClean="0">
              <a:solidFill>
                <a:schemeClr val="tx1"/>
              </a:solidFill>
            </a:rPr>
            <a:t>Pimpinan teknis</a:t>
          </a:r>
          <a:endParaRPr lang="id-ID" dirty="0">
            <a:solidFill>
              <a:schemeClr val="tx1"/>
            </a:solidFill>
          </a:endParaRPr>
        </a:p>
      </dgm:t>
    </dgm:pt>
    <dgm:pt modelId="{A2D38D7F-FB9F-4BF8-A791-DFF50CE4006D}" type="parTrans" cxnId="{BBDD1523-2519-40F0-A4F0-A85E11F3DC0B}">
      <dgm:prSet/>
      <dgm:spPr/>
      <dgm:t>
        <a:bodyPr/>
        <a:lstStyle/>
        <a:p>
          <a:endParaRPr lang="id-ID"/>
        </a:p>
      </dgm:t>
    </dgm:pt>
    <dgm:pt modelId="{F8DA94CE-B468-4170-95CB-FBDB8176214F}" type="sibTrans" cxnId="{BBDD1523-2519-40F0-A4F0-A85E11F3DC0B}">
      <dgm:prSet/>
      <dgm:spPr/>
      <dgm:t>
        <a:bodyPr/>
        <a:lstStyle/>
        <a:p>
          <a:endParaRPr lang="id-ID"/>
        </a:p>
      </dgm:t>
    </dgm:pt>
    <dgm:pt modelId="{5F7FB20A-B5C9-4D2A-92CF-07FEBC3F7FFC}">
      <dgm:prSet phldrT="[Text]"/>
      <dgm:spPr>
        <a:solidFill>
          <a:schemeClr val="bg1"/>
        </a:solidFill>
        <a:ln>
          <a:solidFill>
            <a:schemeClr val="tx1"/>
          </a:solidFill>
        </a:ln>
      </dgm:spPr>
      <dgm:t>
        <a:bodyPr/>
        <a:lstStyle/>
        <a:p>
          <a:r>
            <a:rPr lang="id-ID" dirty="0" smtClean="0">
              <a:solidFill>
                <a:schemeClr val="tx1"/>
              </a:solidFill>
            </a:rPr>
            <a:t>Pimpinan produksi pimpinan ini dapat melapokan ke pemimpin an teknis dibandingkan ke pemimpin desain</a:t>
          </a:r>
          <a:endParaRPr lang="id-ID" dirty="0">
            <a:solidFill>
              <a:schemeClr val="tx1"/>
            </a:solidFill>
          </a:endParaRPr>
        </a:p>
      </dgm:t>
    </dgm:pt>
    <dgm:pt modelId="{B14EB8E4-97FD-4DB1-9E9A-D4E11C302058}" type="parTrans" cxnId="{BEC90D05-BD43-4349-A335-FFDC7C18B6F5}">
      <dgm:prSet/>
      <dgm:spPr/>
      <dgm:t>
        <a:bodyPr/>
        <a:lstStyle/>
        <a:p>
          <a:endParaRPr lang="id-ID"/>
        </a:p>
      </dgm:t>
    </dgm:pt>
    <dgm:pt modelId="{141C8EF9-FCD4-4808-995A-D9D4C8A8FE9E}" type="sibTrans" cxnId="{BEC90D05-BD43-4349-A335-FFDC7C18B6F5}">
      <dgm:prSet/>
      <dgm:spPr/>
      <dgm:t>
        <a:bodyPr/>
        <a:lstStyle/>
        <a:p>
          <a:endParaRPr lang="id-ID"/>
        </a:p>
      </dgm:t>
    </dgm:pt>
    <dgm:pt modelId="{61A6EBD2-7E7A-40BA-AE11-AAE712349ACE}">
      <dgm:prSet phldrT="[Text]"/>
      <dgm:spPr>
        <a:solidFill>
          <a:schemeClr val="bg1"/>
        </a:solidFill>
        <a:ln>
          <a:solidFill>
            <a:schemeClr val="tx1"/>
          </a:solidFill>
        </a:ln>
      </dgm:spPr>
      <dgm:t>
        <a:bodyPr/>
        <a:lstStyle/>
        <a:p>
          <a:r>
            <a:rPr lang="id-ID" dirty="0" smtClean="0">
              <a:solidFill>
                <a:schemeClr val="tx1"/>
              </a:solidFill>
            </a:rPr>
            <a:t>Pimpinan desain</a:t>
          </a:r>
          <a:endParaRPr lang="id-ID" dirty="0">
            <a:solidFill>
              <a:schemeClr val="tx1"/>
            </a:solidFill>
          </a:endParaRPr>
        </a:p>
      </dgm:t>
    </dgm:pt>
    <dgm:pt modelId="{D44EF0A2-6D55-40AD-91A3-57D3755FD1A8}" type="parTrans" cxnId="{CDC56502-C13C-4B65-B1DC-CC969CA9ED80}">
      <dgm:prSet/>
      <dgm:spPr/>
      <dgm:t>
        <a:bodyPr/>
        <a:lstStyle/>
        <a:p>
          <a:endParaRPr lang="id-ID"/>
        </a:p>
      </dgm:t>
    </dgm:pt>
    <dgm:pt modelId="{621BF68A-F1E0-473B-A49E-16C45EFD07E6}" type="sibTrans" cxnId="{CDC56502-C13C-4B65-B1DC-CC969CA9ED80}">
      <dgm:prSet/>
      <dgm:spPr/>
      <dgm:t>
        <a:bodyPr/>
        <a:lstStyle/>
        <a:p>
          <a:endParaRPr lang="id-ID"/>
        </a:p>
      </dgm:t>
    </dgm:pt>
    <dgm:pt modelId="{CC8B2BC4-12D4-410E-8260-87D1FFD08D2E}">
      <dgm:prSet phldrT="[Text]"/>
      <dgm:spPr>
        <a:solidFill>
          <a:schemeClr val="bg1"/>
        </a:solidFill>
        <a:ln>
          <a:solidFill>
            <a:schemeClr val="tx1"/>
          </a:solidFill>
        </a:ln>
      </dgm:spPr>
      <dgm:t>
        <a:bodyPr/>
        <a:lstStyle/>
        <a:p>
          <a:r>
            <a:rPr lang="id-ID" dirty="0" smtClean="0">
              <a:solidFill>
                <a:schemeClr val="tx1"/>
              </a:solidFill>
            </a:rPr>
            <a:t>Spesialis domain peran ini adalah opsional,dimana seorang pakar untuk industri khusus situs</a:t>
          </a:r>
          <a:endParaRPr lang="id-ID" dirty="0">
            <a:solidFill>
              <a:schemeClr val="tx1"/>
            </a:solidFill>
          </a:endParaRPr>
        </a:p>
      </dgm:t>
    </dgm:pt>
    <dgm:pt modelId="{272E6516-6E57-4869-97F3-93168BDA4575}" type="parTrans" cxnId="{6DD245AC-1479-4F1F-8099-707B856B1688}">
      <dgm:prSet/>
      <dgm:spPr/>
      <dgm:t>
        <a:bodyPr/>
        <a:lstStyle/>
        <a:p>
          <a:endParaRPr lang="id-ID"/>
        </a:p>
      </dgm:t>
    </dgm:pt>
    <dgm:pt modelId="{012DCE4C-8571-4D1F-A9D5-CEFB20F7B796}" type="sibTrans" cxnId="{6DD245AC-1479-4F1F-8099-707B856B1688}">
      <dgm:prSet/>
      <dgm:spPr/>
      <dgm:t>
        <a:bodyPr/>
        <a:lstStyle/>
        <a:p>
          <a:endParaRPr lang="id-ID"/>
        </a:p>
      </dgm:t>
    </dgm:pt>
    <dgm:pt modelId="{4439549B-75AB-48AB-8A3B-736E365517BA}" type="pres">
      <dgm:prSet presAssocID="{B97A032C-BBE4-4745-BE5D-527EA10FAE18}" presName="Name0" presStyleCnt="0">
        <dgm:presLayoutVars>
          <dgm:chMax val="1"/>
          <dgm:dir/>
          <dgm:animLvl val="ctr"/>
          <dgm:resizeHandles val="exact"/>
        </dgm:presLayoutVars>
      </dgm:prSet>
      <dgm:spPr/>
      <dgm:t>
        <a:bodyPr/>
        <a:lstStyle/>
        <a:p>
          <a:endParaRPr lang="en-US"/>
        </a:p>
      </dgm:t>
    </dgm:pt>
    <dgm:pt modelId="{7B69E8D5-DB94-4D0F-AE2E-A8F548A9487A}" type="pres">
      <dgm:prSet presAssocID="{43AF2789-73B6-4E16-ADBB-9D09C791B3DC}" presName="centerShape" presStyleLbl="node0" presStyleIdx="0" presStyleCnt="1" custScaleX="122811" custScaleY="126525"/>
      <dgm:spPr/>
      <dgm:t>
        <a:bodyPr/>
        <a:lstStyle/>
        <a:p>
          <a:endParaRPr lang="en-US"/>
        </a:p>
      </dgm:t>
    </dgm:pt>
    <dgm:pt modelId="{50BF1FEF-203D-4D3E-B2B4-215D27F21A50}" type="pres">
      <dgm:prSet presAssocID="{E32382BE-93EB-4002-827E-DB76E64B7C50}" presName="node" presStyleLbl="node1" presStyleIdx="0" presStyleCnt="4" custScaleX="127667" custScaleY="123076">
        <dgm:presLayoutVars>
          <dgm:bulletEnabled val="1"/>
        </dgm:presLayoutVars>
      </dgm:prSet>
      <dgm:spPr/>
      <dgm:t>
        <a:bodyPr/>
        <a:lstStyle/>
        <a:p>
          <a:endParaRPr lang="en-US"/>
        </a:p>
      </dgm:t>
    </dgm:pt>
    <dgm:pt modelId="{BEBCC890-92E7-4FFA-B273-0DF06C1B8725}" type="pres">
      <dgm:prSet presAssocID="{E32382BE-93EB-4002-827E-DB76E64B7C50}" presName="dummy" presStyleCnt="0"/>
      <dgm:spPr/>
    </dgm:pt>
    <dgm:pt modelId="{F628CF42-3051-4F22-B5C3-BC34AAE23AED}" type="pres">
      <dgm:prSet presAssocID="{F8DA94CE-B468-4170-95CB-FBDB8176214F}" presName="sibTrans" presStyleLbl="sibTrans2D1" presStyleIdx="0" presStyleCnt="4" custScaleX="122811" custScaleY="126525"/>
      <dgm:spPr/>
      <dgm:t>
        <a:bodyPr/>
        <a:lstStyle/>
        <a:p>
          <a:endParaRPr lang="en-US"/>
        </a:p>
      </dgm:t>
    </dgm:pt>
    <dgm:pt modelId="{7AD98A79-FC4B-423F-B81E-A1222C6BD94B}" type="pres">
      <dgm:prSet presAssocID="{5F7FB20A-B5C9-4D2A-92CF-07FEBC3F7FFC}" presName="node" presStyleLbl="node1" presStyleIdx="1" presStyleCnt="4" custScaleX="150711" custScaleY="134760" custRadScaleRad="114939">
        <dgm:presLayoutVars>
          <dgm:bulletEnabled val="1"/>
        </dgm:presLayoutVars>
      </dgm:prSet>
      <dgm:spPr/>
      <dgm:t>
        <a:bodyPr/>
        <a:lstStyle/>
        <a:p>
          <a:endParaRPr lang="id-ID"/>
        </a:p>
      </dgm:t>
    </dgm:pt>
    <dgm:pt modelId="{1ACA2F72-CCBB-4BBB-8724-0EAD060B01ED}" type="pres">
      <dgm:prSet presAssocID="{5F7FB20A-B5C9-4D2A-92CF-07FEBC3F7FFC}" presName="dummy" presStyleCnt="0"/>
      <dgm:spPr/>
    </dgm:pt>
    <dgm:pt modelId="{E7F8D537-8927-4168-9FAD-91B63AFD79D3}" type="pres">
      <dgm:prSet presAssocID="{141C8EF9-FCD4-4808-995A-D9D4C8A8FE9E}" presName="sibTrans" presStyleLbl="sibTrans2D1" presStyleIdx="1" presStyleCnt="4" custScaleX="122811" custScaleY="126525"/>
      <dgm:spPr/>
      <dgm:t>
        <a:bodyPr/>
        <a:lstStyle/>
        <a:p>
          <a:endParaRPr lang="en-US"/>
        </a:p>
      </dgm:t>
    </dgm:pt>
    <dgm:pt modelId="{62B6A5F1-7FD2-4200-BB55-F1CE0EE3842F}" type="pres">
      <dgm:prSet presAssocID="{61A6EBD2-7E7A-40BA-AE11-AAE712349ACE}" presName="node" presStyleLbl="node1" presStyleIdx="2" presStyleCnt="4" custScaleX="150980" custScaleY="134905" custRadScaleRad="101383">
        <dgm:presLayoutVars>
          <dgm:bulletEnabled val="1"/>
        </dgm:presLayoutVars>
      </dgm:prSet>
      <dgm:spPr/>
      <dgm:t>
        <a:bodyPr/>
        <a:lstStyle/>
        <a:p>
          <a:endParaRPr lang="en-US"/>
        </a:p>
      </dgm:t>
    </dgm:pt>
    <dgm:pt modelId="{79B1D7F1-019B-4256-88E8-E532D138AF9D}" type="pres">
      <dgm:prSet presAssocID="{61A6EBD2-7E7A-40BA-AE11-AAE712349ACE}" presName="dummy" presStyleCnt="0"/>
      <dgm:spPr/>
    </dgm:pt>
    <dgm:pt modelId="{17DF622C-08E8-4ACB-BEF8-C74D9E9E0B23}" type="pres">
      <dgm:prSet presAssocID="{621BF68A-F1E0-473B-A49E-16C45EFD07E6}" presName="sibTrans" presStyleLbl="sibTrans2D1" presStyleIdx="2" presStyleCnt="4" custScaleX="122811" custScaleY="126525"/>
      <dgm:spPr/>
      <dgm:t>
        <a:bodyPr/>
        <a:lstStyle/>
        <a:p>
          <a:endParaRPr lang="en-US"/>
        </a:p>
      </dgm:t>
    </dgm:pt>
    <dgm:pt modelId="{93FC73DA-562F-4EA5-8267-81DE65FF97EC}" type="pres">
      <dgm:prSet presAssocID="{CC8B2BC4-12D4-410E-8260-87D1FFD08D2E}" presName="node" presStyleLbl="node1" presStyleIdx="3" presStyleCnt="4" custScaleX="150120" custScaleY="134760" custRadScaleRad="116045">
        <dgm:presLayoutVars>
          <dgm:bulletEnabled val="1"/>
        </dgm:presLayoutVars>
      </dgm:prSet>
      <dgm:spPr/>
      <dgm:t>
        <a:bodyPr/>
        <a:lstStyle/>
        <a:p>
          <a:endParaRPr lang="id-ID"/>
        </a:p>
      </dgm:t>
    </dgm:pt>
    <dgm:pt modelId="{B20678E5-77EB-4E87-B858-A67B3A3A64B4}" type="pres">
      <dgm:prSet presAssocID="{CC8B2BC4-12D4-410E-8260-87D1FFD08D2E}" presName="dummy" presStyleCnt="0"/>
      <dgm:spPr/>
    </dgm:pt>
    <dgm:pt modelId="{A4B6D9D2-E261-4108-BA6A-C2EEBD9F96B6}" type="pres">
      <dgm:prSet presAssocID="{012DCE4C-8571-4D1F-A9D5-CEFB20F7B796}" presName="sibTrans" presStyleLbl="sibTrans2D1" presStyleIdx="3" presStyleCnt="4" custScaleX="122811" custScaleY="126525"/>
      <dgm:spPr/>
      <dgm:t>
        <a:bodyPr/>
        <a:lstStyle/>
        <a:p>
          <a:endParaRPr lang="en-US"/>
        </a:p>
      </dgm:t>
    </dgm:pt>
  </dgm:ptLst>
  <dgm:cxnLst>
    <dgm:cxn modelId="{6DD245AC-1479-4F1F-8099-707B856B1688}" srcId="{43AF2789-73B6-4E16-ADBB-9D09C791B3DC}" destId="{CC8B2BC4-12D4-410E-8260-87D1FFD08D2E}" srcOrd="3" destOrd="0" parTransId="{272E6516-6E57-4869-97F3-93168BDA4575}" sibTransId="{012DCE4C-8571-4D1F-A9D5-CEFB20F7B796}"/>
    <dgm:cxn modelId="{774B28B3-98A6-4C63-A85E-27B390B36AEE}" type="presOf" srcId="{61A6EBD2-7E7A-40BA-AE11-AAE712349ACE}" destId="{62B6A5F1-7FD2-4200-BB55-F1CE0EE3842F}" srcOrd="0" destOrd="0" presId="urn:microsoft.com/office/officeart/2005/8/layout/radial6"/>
    <dgm:cxn modelId="{3555E8A7-98C8-48D5-82AA-61D99B4D9AA2}" type="presOf" srcId="{CC8B2BC4-12D4-410E-8260-87D1FFD08D2E}" destId="{93FC73DA-562F-4EA5-8267-81DE65FF97EC}" srcOrd="0" destOrd="0" presId="urn:microsoft.com/office/officeart/2005/8/layout/radial6"/>
    <dgm:cxn modelId="{94D54734-8F7B-41A1-B75B-70D0FE1B6F4D}" srcId="{B97A032C-BBE4-4745-BE5D-527EA10FAE18}" destId="{43AF2789-73B6-4E16-ADBB-9D09C791B3DC}" srcOrd="0" destOrd="0" parTransId="{651F0F49-E88A-4449-9309-801AF3262EC4}" sibTransId="{03598D48-0ED1-456C-A2FE-B77F999A7B31}"/>
    <dgm:cxn modelId="{3EEBC07B-E5AB-4197-B70E-5FA745AE78E7}" type="presOf" srcId="{012DCE4C-8571-4D1F-A9D5-CEFB20F7B796}" destId="{A4B6D9D2-E261-4108-BA6A-C2EEBD9F96B6}" srcOrd="0" destOrd="0" presId="urn:microsoft.com/office/officeart/2005/8/layout/radial6"/>
    <dgm:cxn modelId="{1D0E6127-0EF1-4417-A86C-AF7705246A7D}" type="presOf" srcId="{E32382BE-93EB-4002-827E-DB76E64B7C50}" destId="{50BF1FEF-203D-4D3E-B2B4-215D27F21A50}" srcOrd="0" destOrd="0" presId="urn:microsoft.com/office/officeart/2005/8/layout/radial6"/>
    <dgm:cxn modelId="{21D956E6-42AD-4EB9-A93D-D0582E5AA238}" type="presOf" srcId="{F8DA94CE-B468-4170-95CB-FBDB8176214F}" destId="{F628CF42-3051-4F22-B5C3-BC34AAE23AED}" srcOrd="0" destOrd="0" presId="urn:microsoft.com/office/officeart/2005/8/layout/radial6"/>
    <dgm:cxn modelId="{CDC56502-C13C-4B65-B1DC-CC969CA9ED80}" srcId="{43AF2789-73B6-4E16-ADBB-9D09C791B3DC}" destId="{61A6EBD2-7E7A-40BA-AE11-AAE712349ACE}" srcOrd="2" destOrd="0" parTransId="{D44EF0A2-6D55-40AD-91A3-57D3755FD1A8}" sibTransId="{621BF68A-F1E0-473B-A49E-16C45EFD07E6}"/>
    <dgm:cxn modelId="{73A2D624-E985-4079-BB94-24E3EC65D83C}" type="presOf" srcId="{B97A032C-BBE4-4745-BE5D-527EA10FAE18}" destId="{4439549B-75AB-48AB-8A3B-736E365517BA}" srcOrd="0" destOrd="0" presId="urn:microsoft.com/office/officeart/2005/8/layout/radial6"/>
    <dgm:cxn modelId="{5891963E-088E-44FB-BB7A-3CE7B08D5389}" type="presOf" srcId="{621BF68A-F1E0-473B-A49E-16C45EFD07E6}" destId="{17DF622C-08E8-4ACB-BEF8-C74D9E9E0B23}" srcOrd="0" destOrd="0" presId="urn:microsoft.com/office/officeart/2005/8/layout/radial6"/>
    <dgm:cxn modelId="{BBDD1523-2519-40F0-A4F0-A85E11F3DC0B}" srcId="{43AF2789-73B6-4E16-ADBB-9D09C791B3DC}" destId="{E32382BE-93EB-4002-827E-DB76E64B7C50}" srcOrd="0" destOrd="0" parTransId="{A2D38D7F-FB9F-4BF8-A791-DFF50CE4006D}" sibTransId="{F8DA94CE-B468-4170-95CB-FBDB8176214F}"/>
    <dgm:cxn modelId="{8234323B-41C2-48E3-A00C-CF1239213D1F}" type="presOf" srcId="{141C8EF9-FCD4-4808-995A-D9D4C8A8FE9E}" destId="{E7F8D537-8927-4168-9FAD-91B63AFD79D3}" srcOrd="0" destOrd="0" presId="urn:microsoft.com/office/officeart/2005/8/layout/radial6"/>
    <dgm:cxn modelId="{D4C47135-D093-447D-AD41-69456E04247D}" type="presOf" srcId="{43AF2789-73B6-4E16-ADBB-9D09C791B3DC}" destId="{7B69E8D5-DB94-4D0F-AE2E-A8F548A9487A}" srcOrd="0" destOrd="0" presId="urn:microsoft.com/office/officeart/2005/8/layout/radial6"/>
    <dgm:cxn modelId="{16A5F9B2-6B85-4B47-818E-16665424D3A2}" type="presOf" srcId="{5F7FB20A-B5C9-4D2A-92CF-07FEBC3F7FFC}" destId="{7AD98A79-FC4B-423F-B81E-A1222C6BD94B}" srcOrd="0" destOrd="0" presId="urn:microsoft.com/office/officeart/2005/8/layout/radial6"/>
    <dgm:cxn modelId="{BEC90D05-BD43-4349-A335-FFDC7C18B6F5}" srcId="{43AF2789-73B6-4E16-ADBB-9D09C791B3DC}" destId="{5F7FB20A-B5C9-4D2A-92CF-07FEBC3F7FFC}" srcOrd="1" destOrd="0" parTransId="{B14EB8E4-97FD-4DB1-9E9A-D4E11C302058}" sibTransId="{141C8EF9-FCD4-4808-995A-D9D4C8A8FE9E}"/>
    <dgm:cxn modelId="{93FEE66D-C146-44D6-B035-6534E75F0628}" type="presParOf" srcId="{4439549B-75AB-48AB-8A3B-736E365517BA}" destId="{7B69E8D5-DB94-4D0F-AE2E-A8F548A9487A}" srcOrd="0" destOrd="0" presId="urn:microsoft.com/office/officeart/2005/8/layout/radial6"/>
    <dgm:cxn modelId="{ACC6AC25-02AB-404B-A215-C95CB399BD9F}" type="presParOf" srcId="{4439549B-75AB-48AB-8A3B-736E365517BA}" destId="{50BF1FEF-203D-4D3E-B2B4-215D27F21A50}" srcOrd="1" destOrd="0" presId="urn:microsoft.com/office/officeart/2005/8/layout/radial6"/>
    <dgm:cxn modelId="{336C0A80-C494-4CA8-AC8B-91846E2D8486}" type="presParOf" srcId="{4439549B-75AB-48AB-8A3B-736E365517BA}" destId="{BEBCC890-92E7-4FFA-B273-0DF06C1B8725}" srcOrd="2" destOrd="0" presId="urn:microsoft.com/office/officeart/2005/8/layout/radial6"/>
    <dgm:cxn modelId="{DC088D9E-1911-4290-AA7A-6239AE8A74CD}" type="presParOf" srcId="{4439549B-75AB-48AB-8A3B-736E365517BA}" destId="{F628CF42-3051-4F22-B5C3-BC34AAE23AED}" srcOrd="3" destOrd="0" presId="urn:microsoft.com/office/officeart/2005/8/layout/radial6"/>
    <dgm:cxn modelId="{944578C9-BFC7-4B19-A802-E382E72A2EC6}" type="presParOf" srcId="{4439549B-75AB-48AB-8A3B-736E365517BA}" destId="{7AD98A79-FC4B-423F-B81E-A1222C6BD94B}" srcOrd="4" destOrd="0" presId="urn:microsoft.com/office/officeart/2005/8/layout/radial6"/>
    <dgm:cxn modelId="{37244EFD-1D8F-4B72-9295-2AF9917B57DA}" type="presParOf" srcId="{4439549B-75AB-48AB-8A3B-736E365517BA}" destId="{1ACA2F72-CCBB-4BBB-8724-0EAD060B01ED}" srcOrd="5" destOrd="0" presId="urn:microsoft.com/office/officeart/2005/8/layout/radial6"/>
    <dgm:cxn modelId="{7A4529A4-5318-44D5-8A2B-52B73F82DC03}" type="presParOf" srcId="{4439549B-75AB-48AB-8A3B-736E365517BA}" destId="{E7F8D537-8927-4168-9FAD-91B63AFD79D3}" srcOrd="6" destOrd="0" presId="urn:microsoft.com/office/officeart/2005/8/layout/radial6"/>
    <dgm:cxn modelId="{F8FFCEC1-E085-43CE-81CA-FEF1EFD2A67C}" type="presParOf" srcId="{4439549B-75AB-48AB-8A3B-736E365517BA}" destId="{62B6A5F1-7FD2-4200-BB55-F1CE0EE3842F}" srcOrd="7" destOrd="0" presId="urn:microsoft.com/office/officeart/2005/8/layout/radial6"/>
    <dgm:cxn modelId="{BBE616B8-819D-4D4E-B8D0-72AA61393D2E}" type="presParOf" srcId="{4439549B-75AB-48AB-8A3B-736E365517BA}" destId="{79B1D7F1-019B-4256-88E8-E532D138AF9D}" srcOrd="8" destOrd="0" presId="urn:microsoft.com/office/officeart/2005/8/layout/radial6"/>
    <dgm:cxn modelId="{1BF62477-746C-462F-BFE7-4F6157B0D58F}" type="presParOf" srcId="{4439549B-75AB-48AB-8A3B-736E365517BA}" destId="{17DF622C-08E8-4ACB-BEF8-C74D9E9E0B23}" srcOrd="9" destOrd="0" presId="urn:microsoft.com/office/officeart/2005/8/layout/radial6"/>
    <dgm:cxn modelId="{46977382-F537-4BC3-92AF-E6C52713BC6C}" type="presParOf" srcId="{4439549B-75AB-48AB-8A3B-736E365517BA}" destId="{93FC73DA-562F-4EA5-8267-81DE65FF97EC}" srcOrd="10" destOrd="0" presId="urn:microsoft.com/office/officeart/2005/8/layout/radial6"/>
    <dgm:cxn modelId="{5CC181D2-DE4E-4822-B505-897D7CBE1189}" type="presParOf" srcId="{4439549B-75AB-48AB-8A3B-736E365517BA}" destId="{B20678E5-77EB-4E87-B858-A67B3A3A64B4}" srcOrd="11" destOrd="0" presId="urn:microsoft.com/office/officeart/2005/8/layout/radial6"/>
    <dgm:cxn modelId="{E47FD7B1-B434-4927-AEB4-1E13EC924AA5}" type="presParOf" srcId="{4439549B-75AB-48AB-8A3B-736E365517BA}" destId="{A4B6D9D2-E261-4108-BA6A-C2EEBD9F96B6}"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6D9D2-E261-4108-BA6A-C2EEBD9F96B6}">
      <dsp:nvSpPr>
        <dsp:cNvPr id="0" name=""/>
        <dsp:cNvSpPr/>
      </dsp:nvSpPr>
      <dsp:spPr>
        <a:xfrm>
          <a:off x="909141" y="5991"/>
          <a:ext cx="5034352" cy="5186599"/>
        </a:xfrm>
        <a:prstGeom prst="blockArc">
          <a:avLst>
            <a:gd name="adj1" fmla="val 10755412"/>
            <a:gd name="adj2" fmla="val 16754274"/>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DF622C-08E8-4ACB-BEF8-C74D9E9E0B23}">
      <dsp:nvSpPr>
        <dsp:cNvPr id="0" name=""/>
        <dsp:cNvSpPr/>
      </dsp:nvSpPr>
      <dsp:spPr>
        <a:xfrm>
          <a:off x="909141" y="57925"/>
          <a:ext cx="5034352" cy="5186599"/>
        </a:xfrm>
        <a:prstGeom prst="blockArc">
          <a:avLst>
            <a:gd name="adj1" fmla="val 4845726"/>
            <a:gd name="adj2" fmla="val 10844588"/>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F8D537-8927-4168-9FAD-91B63AFD79D3}">
      <dsp:nvSpPr>
        <dsp:cNvPr id="0" name=""/>
        <dsp:cNvSpPr/>
      </dsp:nvSpPr>
      <dsp:spPr>
        <a:xfrm>
          <a:off x="1529770" y="54444"/>
          <a:ext cx="5034352" cy="5186599"/>
        </a:xfrm>
        <a:prstGeom prst="blockArc">
          <a:avLst>
            <a:gd name="adj1" fmla="val 21561389"/>
            <a:gd name="adj2" fmla="val 5915714"/>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28CF42-3051-4F22-B5C3-BC34AAE23AED}">
      <dsp:nvSpPr>
        <dsp:cNvPr id="0" name=""/>
        <dsp:cNvSpPr/>
      </dsp:nvSpPr>
      <dsp:spPr>
        <a:xfrm>
          <a:off x="1529770" y="9472"/>
          <a:ext cx="5034352" cy="5186599"/>
        </a:xfrm>
        <a:prstGeom prst="blockArc">
          <a:avLst>
            <a:gd name="adj1" fmla="val 15684286"/>
            <a:gd name="adj2" fmla="val 38611"/>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69E8D5-DB94-4D0F-AE2E-A8F548A9487A}">
      <dsp:nvSpPr>
        <dsp:cNvPr id="0" name=""/>
        <dsp:cNvSpPr/>
      </dsp:nvSpPr>
      <dsp:spPr>
        <a:xfrm>
          <a:off x="2589725" y="1432239"/>
          <a:ext cx="2315997" cy="2386037"/>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id-ID" sz="3300" kern="1200" dirty="0" smtClean="0">
              <a:solidFill>
                <a:schemeClr val="tx1"/>
              </a:solidFill>
            </a:rPr>
            <a:t>produser</a:t>
          </a:r>
          <a:endParaRPr lang="id-ID" sz="3300" kern="1200" dirty="0">
            <a:solidFill>
              <a:schemeClr val="tx1"/>
            </a:solidFill>
          </a:endParaRPr>
        </a:p>
      </dsp:txBody>
      <dsp:txXfrm>
        <a:off x="2928895" y="1781666"/>
        <a:ext cx="1637657" cy="1687183"/>
      </dsp:txXfrm>
    </dsp:sp>
    <dsp:sp modelId="{50BF1FEF-203D-4D3E-B2B4-215D27F21A50}">
      <dsp:nvSpPr>
        <dsp:cNvPr id="0" name=""/>
        <dsp:cNvSpPr/>
      </dsp:nvSpPr>
      <dsp:spPr>
        <a:xfrm>
          <a:off x="2905073" y="-189201"/>
          <a:ext cx="1685301" cy="1624696"/>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d-ID" sz="1300" kern="1200" dirty="0" smtClean="0">
              <a:solidFill>
                <a:schemeClr val="tx1"/>
              </a:solidFill>
            </a:rPr>
            <a:t>Pimpinan teknis</a:t>
          </a:r>
          <a:endParaRPr lang="id-ID" sz="1300" kern="1200" dirty="0">
            <a:solidFill>
              <a:schemeClr val="tx1"/>
            </a:solidFill>
          </a:endParaRPr>
        </a:p>
      </dsp:txBody>
      <dsp:txXfrm>
        <a:off x="3151880" y="48730"/>
        <a:ext cx="1191687" cy="1148834"/>
      </dsp:txXfrm>
    </dsp:sp>
    <dsp:sp modelId="{7AD98A79-FC4B-423F-B81E-A1222C6BD94B}">
      <dsp:nvSpPr>
        <dsp:cNvPr id="0" name=""/>
        <dsp:cNvSpPr/>
      </dsp:nvSpPr>
      <dsp:spPr>
        <a:xfrm>
          <a:off x="5054181" y="1735790"/>
          <a:ext cx="1989499" cy="1778934"/>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d-ID" sz="1300" kern="1200" dirty="0" smtClean="0">
              <a:solidFill>
                <a:schemeClr val="tx1"/>
              </a:solidFill>
            </a:rPr>
            <a:t>Pimpinan produksi pimpinan ini dapat melapokan ke pemimpin an teknis dibandingkan ke pemimpin desain</a:t>
          </a:r>
          <a:endParaRPr lang="id-ID" sz="1300" kern="1200" dirty="0">
            <a:solidFill>
              <a:schemeClr val="tx1"/>
            </a:solidFill>
          </a:endParaRPr>
        </a:p>
      </dsp:txBody>
      <dsp:txXfrm>
        <a:off x="5345536" y="1996309"/>
        <a:ext cx="1406789" cy="1257896"/>
      </dsp:txXfrm>
    </dsp:sp>
    <dsp:sp modelId="{62B6A5F1-7FD2-4200-BB55-F1CE0EE3842F}">
      <dsp:nvSpPr>
        <dsp:cNvPr id="0" name=""/>
        <dsp:cNvSpPr/>
      </dsp:nvSpPr>
      <dsp:spPr>
        <a:xfrm>
          <a:off x="2751199" y="3736945"/>
          <a:ext cx="1993050" cy="1780848"/>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d-ID" sz="1300" kern="1200" dirty="0" smtClean="0">
              <a:solidFill>
                <a:schemeClr val="tx1"/>
              </a:solidFill>
            </a:rPr>
            <a:t>Pimpinan desain</a:t>
          </a:r>
          <a:endParaRPr lang="id-ID" sz="1300" kern="1200" dirty="0">
            <a:solidFill>
              <a:schemeClr val="tx1"/>
            </a:solidFill>
          </a:endParaRPr>
        </a:p>
      </dsp:txBody>
      <dsp:txXfrm>
        <a:off x="3043074" y="3997744"/>
        <a:ext cx="1409300" cy="1259250"/>
      </dsp:txXfrm>
    </dsp:sp>
    <dsp:sp modelId="{93FC73DA-562F-4EA5-8267-81DE65FF97EC}">
      <dsp:nvSpPr>
        <dsp:cNvPr id="0" name=""/>
        <dsp:cNvSpPr/>
      </dsp:nvSpPr>
      <dsp:spPr>
        <a:xfrm>
          <a:off x="433525" y="1735790"/>
          <a:ext cx="1981698" cy="1778934"/>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d-ID" sz="1300" kern="1200" dirty="0" smtClean="0">
              <a:solidFill>
                <a:schemeClr val="tx1"/>
              </a:solidFill>
            </a:rPr>
            <a:t>Spesialis domain peran ini adalah opsional,dimana seorang pakar untuk industri khusus situs</a:t>
          </a:r>
          <a:endParaRPr lang="id-ID" sz="1300" kern="1200" dirty="0">
            <a:solidFill>
              <a:schemeClr val="tx1"/>
            </a:solidFill>
          </a:endParaRPr>
        </a:p>
      </dsp:txBody>
      <dsp:txXfrm>
        <a:off x="723738" y="1996309"/>
        <a:ext cx="1401272" cy="125789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782FA78B-7E96-456A-83AD-24471565E8A2}" type="slidenum">
              <a:rPr lang="id-ID" smtClean="0"/>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782FA78B-7E96-456A-83AD-24471565E8A2}" type="slidenum">
              <a:rPr lang="id-ID" smtClean="0"/>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782FA78B-7E96-456A-83AD-24471565E8A2}" type="slidenum">
              <a:rPr lang="id-ID" smtClean="0"/>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782FA78B-7E96-456A-83AD-24471565E8A2}"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31D6A4B-876D-4701-BF54-66F05315845C}" type="datetimeFigureOut">
              <a:rPr lang="id-ID" smtClean="0"/>
              <a:t>27/05/2015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782FA78B-7E96-456A-83AD-24471565E8A2}" type="slidenum">
              <a:rPr lang="id-ID" smtClean="0"/>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31D6A4B-876D-4701-BF54-66F05315845C}" type="datetimeFigureOut">
              <a:rPr lang="id-ID" smtClean="0"/>
              <a:t>27/05/2015</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82FA78B-7E96-456A-83AD-24471565E8A2}" type="slidenum">
              <a:rPr lang="id-ID" smtClean="0"/>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Nama Kelompok:</a:t>
            </a:r>
            <a:endParaRPr lang="id-ID" dirty="0"/>
          </a:p>
        </p:txBody>
      </p:sp>
      <p:sp>
        <p:nvSpPr>
          <p:cNvPr id="3" name="Subtitle 2"/>
          <p:cNvSpPr>
            <a:spLocks noGrp="1"/>
          </p:cNvSpPr>
          <p:nvPr>
            <p:ph type="subTitle" idx="1"/>
          </p:nvPr>
        </p:nvSpPr>
        <p:spPr>
          <a:xfrm>
            <a:off x="1431692" y="3068960"/>
            <a:ext cx="6400800" cy="2207096"/>
          </a:xfrm>
        </p:spPr>
        <p:txBody>
          <a:bodyPr>
            <a:normAutofit/>
          </a:bodyPr>
          <a:lstStyle/>
          <a:p>
            <a:r>
              <a:rPr lang="en-US" dirty="0" err="1" smtClean="0"/>
              <a:t>Yudha</a:t>
            </a:r>
            <a:r>
              <a:rPr lang="en-US" dirty="0" smtClean="0"/>
              <a:t> </a:t>
            </a:r>
            <a:r>
              <a:rPr lang="en-US" dirty="0" err="1" smtClean="0"/>
              <a:t>firnandhi</a:t>
            </a:r>
            <a:r>
              <a:rPr lang="en-US" dirty="0" smtClean="0"/>
              <a:t>	G.211.12.0105</a:t>
            </a:r>
          </a:p>
          <a:p>
            <a:r>
              <a:rPr lang="en-US" dirty="0" err="1" smtClean="0"/>
              <a:t>Diky</a:t>
            </a:r>
            <a:r>
              <a:rPr lang="en-US" dirty="0" smtClean="0"/>
              <a:t> </a:t>
            </a:r>
            <a:r>
              <a:rPr lang="en-US" dirty="0" err="1" smtClean="0"/>
              <a:t>laksmana</a:t>
            </a:r>
            <a:r>
              <a:rPr lang="en-US" dirty="0"/>
              <a:t>	</a:t>
            </a:r>
            <a:r>
              <a:rPr lang="en-US" dirty="0" smtClean="0"/>
              <a:t>G.211.12.0146</a:t>
            </a:r>
          </a:p>
          <a:p>
            <a:r>
              <a:rPr lang="en-US" dirty="0" err="1" smtClean="0"/>
              <a:t>Muhamad</a:t>
            </a:r>
            <a:r>
              <a:rPr lang="en-US" dirty="0" smtClean="0"/>
              <a:t> </a:t>
            </a:r>
            <a:r>
              <a:rPr lang="en-US" dirty="0" err="1" smtClean="0"/>
              <a:t>irvan</a:t>
            </a:r>
            <a:r>
              <a:rPr lang="en-US" dirty="0"/>
              <a:t>	</a:t>
            </a:r>
            <a:r>
              <a:rPr lang="en-US" dirty="0" smtClean="0"/>
              <a:t>G.211.12.0090</a:t>
            </a:r>
          </a:p>
          <a:p>
            <a:r>
              <a:rPr lang="en-US" dirty="0" err="1" smtClean="0"/>
              <a:t>Asep</a:t>
            </a:r>
            <a:r>
              <a:rPr lang="en-US" dirty="0" smtClean="0"/>
              <a:t> </a:t>
            </a:r>
            <a:r>
              <a:rPr lang="en-US" dirty="0" err="1" smtClean="0"/>
              <a:t>saputro</a:t>
            </a:r>
            <a:r>
              <a:rPr lang="en-US" dirty="0" smtClean="0"/>
              <a:t>	</a:t>
            </a:r>
            <a:r>
              <a:rPr lang="en-US" dirty="0"/>
              <a:t>	</a:t>
            </a:r>
            <a:r>
              <a:rPr lang="en-US" dirty="0" smtClean="0"/>
              <a:t>G.211.12.0013</a:t>
            </a:r>
          </a:p>
          <a:p>
            <a:endParaRPr lang="id-ID" dirty="0"/>
          </a:p>
          <a:p>
            <a:endParaRPr lang="id-ID" dirty="0"/>
          </a:p>
        </p:txBody>
      </p:sp>
    </p:spTree>
    <p:extLst>
      <p:ext uri="{BB962C8B-B14F-4D97-AF65-F5344CB8AC3E}">
        <p14:creationId xmlns:p14="http://schemas.microsoft.com/office/powerpoint/2010/main" val="2201414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Dari Manajemen Proyek Perangkat Lunak ke Manajemen Proyek Web</a:t>
            </a:r>
            <a:endParaRPr lang="id-ID" b="1" dirty="0"/>
          </a:p>
        </p:txBody>
      </p:sp>
      <p:sp>
        <p:nvSpPr>
          <p:cNvPr id="3" name="Content Placeholder 2"/>
          <p:cNvSpPr>
            <a:spLocks noGrp="1"/>
          </p:cNvSpPr>
          <p:nvPr>
            <p:ph idx="1"/>
          </p:nvPr>
        </p:nvSpPr>
        <p:spPr>
          <a:xfrm>
            <a:off x="539552" y="2060848"/>
            <a:ext cx="8229600" cy="4525963"/>
          </a:xfrm>
        </p:spPr>
        <p:txBody>
          <a:bodyPr/>
          <a:lstStyle/>
          <a:p>
            <a:r>
              <a:rPr lang="id-ID" sz="2800" b="1" dirty="0" smtClean="0"/>
              <a:t>Tujuan Manajemen Proyek perangkat lunak</a:t>
            </a:r>
          </a:p>
          <a:p>
            <a:pPr marL="0" indent="0" algn="just">
              <a:buNone/>
            </a:pPr>
            <a:r>
              <a:rPr lang="id-ID" dirty="0"/>
              <a:t>	</a:t>
            </a:r>
            <a:r>
              <a:rPr lang="id-ID" dirty="0" smtClean="0"/>
              <a:t>Manajemen ini merupakan pertukaran pengembangan perangkat lunak ke dalam suatu perulangan, proses yang di kendalikan,mengijinkan suatu adaptasi berlanjut dan dengan baik di pahami untuk tujuan.</a:t>
            </a:r>
          </a:p>
          <a:p>
            <a:pPr marL="0" indent="0" algn="just">
              <a:buNone/>
            </a:pPr>
            <a:endParaRPr lang="id-ID" dirty="0"/>
          </a:p>
        </p:txBody>
      </p:sp>
    </p:spTree>
    <p:extLst>
      <p:ext uri="{BB962C8B-B14F-4D97-AF65-F5344CB8AC3E}">
        <p14:creationId xmlns:p14="http://schemas.microsoft.com/office/powerpoint/2010/main" val="1661706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Tugas-Tugas manajemen proyek perangkat lunak</a:t>
            </a:r>
            <a:endParaRPr lang="id-ID" b="1" dirty="0"/>
          </a:p>
        </p:txBody>
      </p:sp>
      <p:sp>
        <p:nvSpPr>
          <p:cNvPr id="3" name="Content Placeholder 2"/>
          <p:cNvSpPr>
            <a:spLocks noGrp="1"/>
          </p:cNvSpPr>
          <p:nvPr>
            <p:ph idx="1"/>
          </p:nvPr>
        </p:nvSpPr>
        <p:spPr/>
        <p:txBody>
          <a:bodyPr/>
          <a:lstStyle/>
          <a:p>
            <a:r>
              <a:rPr lang="id-ID" dirty="0" smtClean="0"/>
              <a:t>Mengembangkan suatu organisasi perusahaan untuk implementasi tujuan dan rencana.</a:t>
            </a:r>
          </a:p>
          <a:p>
            <a:r>
              <a:rPr lang="id-ID" dirty="0" smtClean="0"/>
              <a:t>Memimpin dan memotivasi staf.</a:t>
            </a:r>
          </a:p>
          <a:p>
            <a:r>
              <a:rPr lang="id-ID" dirty="0" smtClean="0"/>
              <a:t>Mengendalikan proses perusahaan.</a:t>
            </a:r>
          </a:p>
          <a:p>
            <a:r>
              <a:rPr lang="id-ID" dirty="0" smtClean="0"/>
              <a:t>Mengambil keputusan.</a:t>
            </a:r>
          </a:p>
        </p:txBody>
      </p:sp>
    </p:spTree>
    <p:extLst>
      <p:ext uri="{BB962C8B-B14F-4D97-AF65-F5344CB8AC3E}">
        <p14:creationId xmlns:p14="http://schemas.microsoft.com/office/powerpoint/2010/main" val="351009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Area konflik di dalam proyek</a:t>
            </a:r>
            <a:endParaRPr lang="id-ID" dirty="0"/>
          </a:p>
        </p:txBody>
      </p:sp>
      <p:sp>
        <p:nvSpPr>
          <p:cNvPr id="3" name="Content Placeholder 2"/>
          <p:cNvSpPr>
            <a:spLocks noGrp="1"/>
          </p:cNvSpPr>
          <p:nvPr>
            <p:ph idx="1"/>
          </p:nvPr>
        </p:nvSpPr>
        <p:spPr/>
        <p:txBody>
          <a:bodyPr>
            <a:normAutofit/>
          </a:bodyPr>
          <a:lstStyle/>
          <a:p>
            <a:r>
              <a:rPr lang="id-ID" sz="2400" dirty="0" smtClean="0"/>
              <a:t>Dari sudut pandang ekonomi, suatu proyek seiring dilihat sebagai sistem yang mempunyai kesimbangan yang baik antara anggaran yang tersedia, waktu yang pasti, dan kualitas produk yang diproyeksikan.                         	</a:t>
            </a:r>
          </a:p>
          <a:p>
            <a:pPr marL="82296" indent="0">
              <a:buNone/>
            </a:pPr>
            <a:r>
              <a:rPr lang="id-ID" sz="2400" dirty="0" smtClean="0"/>
              <a:t>			    Biaya</a:t>
            </a:r>
          </a:p>
          <a:p>
            <a:pPr marL="82296" indent="0">
              <a:buNone/>
            </a:pPr>
            <a:endParaRPr lang="id-ID" sz="2400" dirty="0" smtClean="0"/>
          </a:p>
          <a:p>
            <a:pPr marL="82296" indent="0">
              <a:buNone/>
            </a:pPr>
            <a:endParaRPr lang="id-ID" sz="2400" dirty="0"/>
          </a:p>
          <a:p>
            <a:pPr marL="82296" indent="0">
              <a:buNone/>
            </a:pPr>
            <a:endParaRPr lang="id-ID" sz="2400" dirty="0" smtClean="0"/>
          </a:p>
          <a:p>
            <a:pPr marL="82296" indent="0">
              <a:buNone/>
            </a:pPr>
            <a:endParaRPr lang="id-ID" sz="2400" dirty="0"/>
          </a:p>
          <a:p>
            <a:pPr marL="82296" indent="0">
              <a:buNone/>
            </a:pPr>
            <a:endParaRPr lang="id-ID" sz="2400" dirty="0" smtClean="0"/>
          </a:p>
          <a:p>
            <a:pPr marL="82296" indent="0">
              <a:buNone/>
            </a:pPr>
            <a:r>
              <a:rPr lang="id-ID" sz="2400" dirty="0" smtClean="0"/>
              <a:t>	Waktu					Kualitas</a:t>
            </a:r>
            <a:endParaRPr lang="id-ID" sz="2400" dirty="0"/>
          </a:p>
        </p:txBody>
      </p:sp>
      <p:sp>
        <p:nvSpPr>
          <p:cNvPr id="4" name="Oval 3"/>
          <p:cNvSpPr/>
          <p:nvPr/>
        </p:nvSpPr>
        <p:spPr>
          <a:xfrm>
            <a:off x="3652397" y="3933056"/>
            <a:ext cx="2376264" cy="21602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Proyek</a:t>
            </a:r>
            <a:endParaRPr lang="id-ID" dirty="0">
              <a:solidFill>
                <a:schemeClr val="tx1"/>
              </a:solidFill>
            </a:endParaRPr>
          </a:p>
        </p:txBody>
      </p:sp>
      <p:cxnSp>
        <p:nvCxnSpPr>
          <p:cNvPr id="6" name="Straight Arrow Connector 5"/>
          <p:cNvCxnSpPr>
            <a:stCxn id="4" idx="0"/>
          </p:cNvCxnSpPr>
          <p:nvPr/>
        </p:nvCxnSpPr>
        <p:spPr>
          <a:xfrm flipV="1">
            <a:off x="4840529" y="342900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87510" y="5719389"/>
            <a:ext cx="652529" cy="230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p:cNvCxnSpPr>
          <p:nvPr/>
        </p:nvCxnSpPr>
        <p:spPr>
          <a:xfrm>
            <a:off x="5680665" y="5776936"/>
            <a:ext cx="1339607" cy="115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364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498080" cy="1143000"/>
          </a:xfrm>
        </p:spPr>
        <p:txBody>
          <a:bodyPr>
            <a:normAutofit fontScale="90000"/>
          </a:bodyPr>
          <a:lstStyle/>
          <a:p>
            <a:pPr algn="ctr"/>
            <a:r>
              <a:rPr lang="id-ID" dirty="0" smtClean="0"/>
              <a:t>Pokok-pokok Manajemen Proyek Web</a:t>
            </a:r>
            <a:endParaRPr lang="id-ID" dirty="0"/>
          </a:p>
        </p:txBody>
      </p:sp>
      <p:sp>
        <p:nvSpPr>
          <p:cNvPr id="3" name="Content Placeholder 2"/>
          <p:cNvSpPr>
            <a:spLocks noGrp="1"/>
          </p:cNvSpPr>
          <p:nvPr>
            <p:ph idx="1"/>
          </p:nvPr>
        </p:nvSpPr>
        <p:spPr>
          <a:xfrm>
            <a:off x="1403648" y="1268760"/>
            <a:ext cx="7498080" cy="4800600"/>
          </a:xfrm>
        </p:spPr>
        <p:txBody>
          <a:bodyPr>
            <a:normAutofit/>
          </a:bodyPr>
          <a:lstStyle/>
          <a:p>
            <a:r>
              <a:rPr lang="id-ID" sz="2400" dirty="0" smtClean="0"/>
              <a:t>Memerlukan siklus pengembangan yang lebih pendek dan mengarah kepada situasi dengan perangkat lunak yang terus meningkat, kurang dikembangkan dalam cara tradisional yang berdasarkan pada kebutuhan yang ditetapkan sejak awal.</a:t>
            </a:r>
            <a:endParaRPr lang="id-ID" sz="2400" dirty="0"/>
          </a:p>
        </p:txBody>
      </p:sp>
      <p:graphicFrame>
        <p:nvGraphicFramePr>
          <p:cNvPr id="4" name="Table 3"/>
          <p:cNvGraphicFramePr>
            <a:graphicFrameLocks noGrp="1"/>
          </p:cNvGraphicFramePr>
          <p:nvPr>
            <p:extLst>
              <p:ext uri="{D42A27DB-BD31-4B8C-83A1-F6EECF244321}">
                <p14:modId xmlns:p14="http://schemas.microsoft.com/office/powerpoint/2010/main" val="1773727099"/>
              </p:ext>
            </p:extLst>
          </p:nvPr>
        </p:nvGraphicFramePr>
        <p:xfrm>
          <a:off x="1691680" y="3140968"/>
          <a:ext cx="6096000" cy="3474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id-ID" sz="1600" dirty="0" smtClean="0">
                          <a:solidFill>
                            <a:schemeClr val="tx1"/>
                          </a:solidFill>
                        </a:rPr>
                        <a:t>Parameter</a:t>
                      </a:r>
                      <a:endParaRPr lang="id-ID"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id-ID" sz="1600" dirty="0" smtClean="0">
                          <a:solidFill>
                            <a:schemeClr val="tx1"/>
                          </a:solidFill>
                        </a:rPr>
                        <a:t>Manajemen proyek peerangkat lunak tradisional</a:t>
                      </a:r>
                      <a:endParaRPr lang="id-ID"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id-ID" dirty="0" smtClean="0">
                          <a:solidFill>
                            <a:schemeClr val="tx1"/>
                          </a:solidFill>
                        </a:rPr>
                        <a:t>Manajeman proyek</a:t>
                      </a:r>
                      <a:r>
                        <a:rPr lang="id-ID" baseline="0" dirty="0" smtClean="0">
                          <a:solidFill>
                            <a:schemeClr val="tx1"/>
                          </a:solidFill>
                        </a:rPr>
                        <a:t> web</a:t>
                      </a:r>
                      <a:endParaRPr lang="id-ID"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9472">
                <a:tc>
                  <a:txBody>
                    <a:bodyPr/>
                    <a:lstStyle/>
                    <a:p>
                      <a:r>
                        <a:rPr lang="id-ID" sz="1600" dirty="0" smtClean="0"/>
                        <a:t>Tujuan Utama</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Menciptakan suatu produk kualitas dengan biaya terendah</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800" dirty="0" smtClean="0"/>
                        <a:t>Menciptakan produk yang bisa dipakai dalam waktu terpendek</a:t>
                      </a:r>
                      <a:endParaRPr lang="id-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8672">
                <a:tc>
                  <a:txBody>
                    <a:bodyPr/>
                    <a:lstStyle/>
                    <a:p>
                      <a:r>
                        <a:rPr lang="id-ID" sz="1600" dirty="0" smtClean="0"/>
                        <a:t>Ukuran Proyek</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Menengah sampai besar(10 sampai100) orang dan lebih</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dirty="0" smtClean="0"/>
                        <a:t>Biasanya kecil (6+/-3 orang)</a:t>
                      </a:r>
                      <a:endParaRPr lang="id-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9880">
                <a:tc>
                  <a:txBody>
                    <a:bodyPr/>
                    <a:lstStyle/>
                    <a:p>
                      <a:r>
                        <a:rPr lang="id-ID" sz="1600" dirty="0" smtClean="0"/>
                        <a:t>Durasi</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12 sampai 18 bulan di atas rata-rata</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dirty="0" smtClean="0"/>
                        <a:t>3 sampai 6 di atas rata-rata</a:t>
                      </a:r>
                      <a:endParaRPr lang="id-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03653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5871720"/>
              </p:ext>
            </p:extLst>
          </p:nvPr>
        </p:nvGraphicFramePr>
        <p:xfrm>
          <a:off x="1331640" y="188640"/>
          <a:ext cx="7497762" cy="6427976"/>
        </p:xfrm>
        <a:graphic>
          <a:graphicData uri="http://schemas.openxmlformats.org/drawingml/2006/table">
            <a:tbl>
              <a:tblPr firstRow="1" bandRow="1">
                <a:tableStyleId>{5C22544A-7EE6-4342-B048-85BDC9FD1C3A}</a:tableStyleId>
              </a:tblPr>
              <a:tblGrid>
                <a:gridCol w="2499254"/>
                <a:gridCol w="2499254"/>
                <a:gridCol w="2499254"/>
              </a:tblGrid>
              <a:tr h="966976">
                <a:tc>
                  <a:txBody>
                    <a:bodyPr/>
                    <a:lstStyle/>
                    <a:p>
                      <a:pPr algn="ctr"/>
                      <a:r>
                        <a:rPr lang="id-ID" sz="1600" dirty="0" smtClean="0">
                          <a:solidFill>
                            <a:schemeClr val="tx1"/>
                          </a:solidFill>
                        </a:rPr>
                        <a:t>Parameter</a:t>
                      </a:r>
                      <a:endParaRPr lang="id-ID"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id-ID" sz="1600" dirty="0" smtClean="0">
                          <a:solidFill>
                            <a:schemeClr val="tx1"/>
                          </a:solidFill>
                        </a:rPr>
                        <a:t>Manajemen proyek peerangkat lunak tradisional</a:t>
                      </a:r>
                      <a:endParaRPr lang="id-ID"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id-ID" dirty="0" smtClean="0">
                          <a:solidFill>
                            <a:schemeClr val="tx1"/>
                          </a:solidFill>
                        </a:rPr>
                        <a:t>Manajeman proyek</a:t>
                      </a:r>
                      <a:r>
                        <a:rPr lang="id-ID" baseline="0" dirty="0" smtClean="0">
                          <a:solidFill>
                            <a:schemeClr val="tx1"/>
                          </a:solidFill>
                        </a:rPr>
                        <a:t> web</a:t>
                      </a:r>
                      <a:endParaRPr lang="id-ID"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Biaya</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Jutaan dolar</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Ribuan dolar</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Pendekatan pengembangan</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Berdasarkan pada kebutuhan,terstruktur</a:t>
                      </a:r>
                      <a:r>
                        <a:rPr lang="id-ID" sz="1600" baseline="0" dirty="0" smtClean="0"/>
                        <a:t> ke dalam fase,untuk peningkatan (incremental),dan dituntun dokumentasi</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Metode agile, pemasangan komponen,</a:t>
                      </a:r>
                      <a:r>
                        <a:rPr lang="id-ID" sz="1600" baseline="0" dirty="0" smtClean="0"/>
                        <a:t> dan pemrototipean</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Teknologi</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Metode OO dan CASE tool</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Metode berbasis</a:t>
                      </a:r>
                      <a:r>
                        <a:rPr lang="id-ID" sz="1600" baseline="0" dirty="0" smtClean="0"/>
                        <a:t> komponen,pemrograman visual,dan multimedia</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Proses</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CMM,ISO,dan lain-lain(“rigid”)</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Ad-hoc(”agile”)</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Produk</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Berbasis kode,kurangnya pemakaian kembali, dan aplikasi yang kompleks</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Pemakaian kembali yang tinggi,komponen standar,dan banyak aplikasi standar</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id-ID" sz="1600" dirty="0" smtClean="0"/>
                        <a:t>Profil staff</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Pengembangan perangkat lunak profesional dengan pengalaman</a:t>
                      </a:r>
                      <a:r>
                        <a:rPr lang="id-ID" sz="1600" baseline="0" dirty="0" smtClean="0"/>
                        <a:t> hanya beberapa tahun</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d-ID" sz="1600" dirty="0" smtClean="0"/>
                        <a:t>Desainer multimedia,pemrograman</a:t>
                      </a:r>
                      <a:r>
                        <a:rPr lang="id-ID" sz="1600" baseline="0" dirty="0" smtClean="0"/>
                        <a:t> web(java,dan lain-lain),pemasaran,dan humas</a:t>
                      </a:r>
                      <a:endParaRPr lang="id-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78711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t>Tantangan umum di dalam pengembangan perangkat lunak</a:t>
            </a:r>
            <a:endParaRPr lang="id-ID" dirty="0"/>
          </a:p>
        </p:txBody>
      </p:sp>
      <p:sp>
        <p:nvSpPr>
          <p:cNvPr id="3" name="Content Placeholder 2"/>
          <p:cNvSpPr>
            <a:spLocks noGrp="1"/>
          </p:cNvSpPr>
          <p:nvPr>
            <p:ph idx="1"/>
          </p:nvPr>
        </p:nvSpPr>
        <p:spPr/>
        <p:txBody>
          <a:bodyPr>
            <a:normAutofit lnSpcReduction="10000"/>
          </a:bodyPr>
          <a:lstStyle/>
          <a:p>
            <a:pPr marL="82296" indent="0">
              <a:buNone/>
            </a:pPr>
            <a:endParaRPr lang="id-ID" sz="1800" dirty="0" smtClean="0"/>
          </a:p>
          <a:p>
            <a:pPr marL="82296" indent="0">
              <a:buNone/>
            </a:pPr>
            <a:r>
              <a:rPr lang="id-ID" sz="1800" dirty="0" smtClean="0"/>
              <a:t>1.Tantangan kepemimpinan</a:t>
            </a:r>
          </a:p>
          <a:p>
            <a:pPr marL="425196" indent="-342900">
              <a:buFont typeface="+mj-lt"/>
              <a:buAutoNum type="alphaLcParenR"/>
            </a:pPr>
            <a:r>
              <a:rPr lang="id-ID" sz="1800" dirty="0" smtClean="0"/>
              <a:t>Sistem perangkat lunak itu unik</a:t>
            </a:r>
          </a:p>
          <a:p>
            <a:pPr marL="425196" indent="-342900">
              <a:buFont typeface="+mj-lt"/>
              <a:buAutoNum type="alphaLcParenR"/>
            </a:pPr>
            <a:r>
              <a:rPr lang="id-ID" sz="1800" dirty="0" smtClean="0"/>
              <a:t>Perspektif kepemimpinan yang sangat teknis</a:t>
            </a:r>
          </a:p>
          <a:p>
            <a:pPr marL="425196" indent="-342900">
              <a:buFont typeface="+mj-lt"/>
              <a:buAutoNum type="alphaLcParenR"/>
            </a:pPr>
            <a:r>
              <a:rPr lang="id-ID" sz="1800" dirty="0" smtClean="0"/>
              <a:t>Perencanaan yang kurang</a:t>
            </a:r>
          </a:p>
          <a:p>
            <a:pPr marL="82296" indent="0">
              <a:buNone/>
            </a:pPr>
            <a:endParaRPr lang="id-ID" sz="1800" dirty="0" smtClean="0"/>
          </a:p>
          <a:p>
            <a:pPr marL="82296" indent="0">
              <a:buNone/>
            </a:pPr>
            <a:r>
              <a:rPr lang="id-ID" sz="1800" dirty="0" smtClean="0"/>
              <a:t>2.Tantangan pengembangan</a:t>
            </a:r>
          </a:p>
          <a:p>
            <a:pPr marL="425196" indent="-342900">
              <a:buFont typeface="+mj-lt"/>
              <a:buAutoNum type="alphaLcParenR"/>
            </a:pPr>
            <a:r>
              <a:rPr lang="id-ID" sz="1800" dirty="0" smtClean="0"/>
              <a:t>Individualitas para pemrogram</a:t>
            </a:r>
          </a:p>
          <a:p>
            <a:pPr marL="425196" indent="-342900">
              <a:buFont typeface="+mj-lt"/>
              <a:buAutoNum type="alphaLcParenR"/>
            </a:pPr>
            <a:r>
              <a:rPr lang="id-ID" sz="1800" dirty="0" smtClean="0"/>
              <a:t>Banyaknya jumlah solusi alternatif yang muncul</a:t>
            </a:r>
          </a:p>
          <a:p>
            <a:pPr marL="425196" indent="-342900">
              <a:buFont typeface="+mj-lt"/>
              <a:buAutoNum type="alphaLcParenR"/>
            </a:pPr>
            <a:r>
              <a:rPr lang="id-ID" sz="1800" dirty="0" smtClean="0"/>
              <a:t>Perubahan teknologi yang sangat cepat</a:t>
            </a:r>
          </a:p>
          <a:p>
            <a:pPr marL="82296" indent="0">
              <a:buNone/>
            </a:pPr>
            <a:endParaRPr lang="id-ID" sz="1800" dirty="0" smtClean="0"/>
          </a:p>
          <a:p>
            <a:pPr marL="82296" indent="0">
              <a:buNone/>
            </a:pPr>
            <a:r>
              <a:rPr lang="id-ID" sz="1800" dirty="0" smtClean="0"/>
              <a:t>3.Tantangan pengawasan</a:t>
            </a:r>
          </a:p>
          <a:p>
            <a:pPr marL="82296" indent="0">
              <a:buNone/>
            </a:pPr>
            <a:r>
              <a:rPr lang="id-ID" sz="1800" dirty="0" smtClean="0"/>
              <a:t>Status produk perangkat lunak yang tidak penting. Hal yang tidak mudah dimengerti dari produk perangkat lunak membuatnya sulit untuk dikendalikan.</a:t>
            </a:r>
          </a:p>
        </p:txBody>
      </p:sp>
    </p:spTree>
    <p:extLst>
      <p:ext uri="{BB962C8B-B14F-4D97-AF65-F5344CB8AC3E}">
        <p14:creationId xmlns:p14="http://schemas.microsoft.com/office/powerpoint/2010/main" val="3410488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848600" cy="1121296"/>
          </a:xfrm>
        </p:spPr>
        <p:txBody>
          <a:bodyPr/>
          <a:lstStyle/>
          <a:p>
            <a:pPr algn="ctr"/>
            <a:r>
              <a:rPr lang="id-ID" sz="2800" dirty="0" smtClean="0">
                <a:solidFill>
                  <a:schemeClr val="tx1"/>
                </a:solidFill>
              </a:rPr>
              <a:t>Tim inti pada manajemen proyek web</a:t>
            </a:r>
            <a:endParaRPr lang="id-ID" sz="2800" dirty="0">
              <a:solidFill>
                <a:schemeClr val="tx1"/>
              </a:solidFill>
            </a:endParaRPr>
          </a:p>
        </p:txBody>
      </p:sp>
      <p:sp>
        <p:nvSpPr>
          <p:cNvPr id="3" name="Subtitle 2"/>
          <p:cNvSpPr>
            <a:spLocks noGrp="1"/>
          </p:cNvSpPr>
          <p:nvPr>
            <p:ph type="subTitle" idx="1"/>
          </p:nvPr>
        </p:nvSpPr>
        <p:spPr>
          <a:xfrm>
            <a:off x="1115616" y="1628800"/>
            <a:ext cx="6400800" cy="4536504"/>
          </a:xfrm>
        </p:spPr>
        <p:txBody>
          <a:bodyPr>
            <a:normAutofit/>
          </a:bodyPr>
          <a:lstStyle/>
          <a:p>
            <a:pPr marL="0"/>
            <a:r>
              <a:rPr lang="id-ID" sz="1800" dirty="0" smtClean="0"/>
              <a:t>1.produser</a:t>
            </a:r>
          </a:p>
          <a:p>
            <a:pPr marL="285750" indent="-285750">
              <a:buFont typeface="Arial" pitchFamily="34" charset="0"/>
              <a:buChar char="•"/>
            </a:pPr>
            <a:r>
              <a:rPr lang="id-ID" sz="1800" dirty="0" smtClean="0"/>
              <a:t>Inti dari setiap web adalah Produser atau manajer proyek yang bertanggung jawab untuk penetapan arah proyek.</a:t>
            </a:r>
          </a:p>
          <a:p>
            <a:pPr marL="0"/>
            <a:r>
              <a:rPr lang="id-ID" sz="1800" dirty="0" smtClean="0"/>
              <a:t>2.Pemimpin teknisi</a:t>
            </a:r>
          </a:p>
          <a:p>
            <a:pPr marL="285750" indent="-285750">
              <a:buFont typeface="Arial" pitchFamily="34" charset="0"/>
              <a:buChar char="•"/>
            </a:pPr>
            <a:r>
              <a:rPr lang="id-ID" sz="1800" dirty="0" smtClean="0"/>
              <a:t>Pemimpin teknisi menyediakan kepemimpinan teknologi untuk situs yang dimulai dengan pertanyaan lingkup.</a:t>
            </a:r>
          </a:p>
          <a:p>
            <a:pPr marL="0"/>
            <a:r>
              <a:rPr lang="id-ID" sz="1800" dirty="0" smtClean="0"/>
              <a:t>3.Pemimpin desain</a:t>
            </a:r>
          </a:p>
          <a:p>
            <a:pPr marL="285750" indent="-285750">
              <a:buFont typeface="Arial" pitchFamily="34" charset="0"/>
              <a:buChar char="•"/>
            </a:pPr>
            <a:r>
              <a:rPr lang="id-ID" sz="1800" dirty="0" smtClean="0"/>
              <a:t>Bertanggung jawab untuk penyajian visual situs.</a:t>
            </a:r>
          </a:p>
          <a:p>
            <a:pPr marL="0"/>
            <a:r>
              <a:rPr lang="id-ID" sz="1800" dirty="0" smtClean="0"/>
              <a:t>4.Pemimpin produksi</a:t>
            </a:r>
          </a:p>
          <a:p>
            <a:pPr marL="285750" indent="-285750">
              <a:buFont typeface="Arial" pitchFamily="34" charset="0"/>
              <a:buChar char="•"/>
            </a:pPr>
            <a:r>
              <a:rPr lang="id-ID" sz="1800" dirty="0" smtClean="0"/>
              <a:t>Manajer produksi web mengatur penciptaan situs fisik.</a:t>
            </a:r>
          </a:p>
          <a:p>
            <a:pPr marL="0"/>
            <a:r>
              <a:rPr lang="id-ID" sz="1800" dirty="0" smtClean="0"/>
              <a:t>5.Sepesialis domain</a:t>
            </a:r>
          </a:p>
          <a:p>
            <a:pPr marL="285750" indent="-285750">
              <a:buFont typeface="Arial" pitchFamily="34" charset="0"/>
              <a:buChar char="•"/>
            </a:pPr>
            <a:r>
              <a:rPr lang="id-ID" sz="1800" dirty="0" smtClean="0"/>
              <a:t>Peran-peran inti lainya dapat ditambah dan menghasilkan keahlian sepesialis.</a:t>
            </a:r>
          </a:p>
        </p:txBody>
      </p:sp>
    </p:spTree>
    <p:extLst>
      <p:ext uri="{BB962C8B-B14F-4D97-AF65-F5344CB8AC3E}">
        <p14:creationId xmlns:p14="http://schemas.microsoft.com/office/powerpoint/2010/main" val="3255209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2385"/>
            <a:ext cx="7498080" cy="1143000"/>
          </a:xfrm>
        </p:spPr>
        <p:txBody>
          <a:bodyPr/>
          <a:lstStyle/>
          <a:p>
            <a:r>
              <a:rPr lang="id-ID" dirty="0" smtClean="0"/>
              <a:t>Tim web inti</a:t>
            </a:r>
            <a:endParaRPr lang="id-ID"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539359594"/>
              </p:ext>
            </p:extLst>
          </p:nvPr>
        </p:nvGraphicFramePr>
        <p:xfrm>
          <a:off x="1331640" y="1052736"/>
          <a:ext cx="7499350"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988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Struktur Tim Web</a:t>
            </a:r>
            <a:endParaRPr lang="id-ID" dirty="0"/>
          </a:p>
        </p:txBody>
      </p:sp>
      <p:sp>
        <p:nvSpPr>
          <p:cNvPr id="3" name="Content Placeholder 2"/>
          <p:cNvSpPr>
            <a:spLocks noGrp="1"/>
          </p:cNvSpPr>
          <p:nvPr>
            <p:ph idx="1"/>
          </p:nvPr>
        </p:nvSpPr>
        <p:spPr/>
        <p:txBody>
          <a:bodyPr>
            <a:noAutofit/>
          </a:bodyPr>
          <a:lstStyle/>
          <a:p>
            <a:pPr marL="596646" indent="-514350">
              <a:buFont typeface="+mj-lt"/>
              <a:buAutoNum type="arabicPeriod"/>
            </a:pPr>
            <a:endParaRPr lang="id-ID" sz="2400" dirty="0" smtClean="0"/>
          </a:p>
          <a:p>
            <a:pPr marL="596646" indent="-514350">
              <a:buFont typeface="+mj-lt"/>
              <a:buAutoNum type="arabicPeriod"/>
            </a:pPr>
            <a:r>
              <a:rPr lang="id-ID" sz="2400" dirty="0" smtClean="0"/>
              <a:t>Perusahaan web yang keseluruhan pengorganisasianya di fokuskan untuk memproduksi situs web.</a:t>
            </a:r>
          </a:p>
          <a:p>
            <a:pPr marL="596646" indent="-514350">
              <a:buFont typeface="+mj-lt"/>
              <a:buAutoNum type="arabicPeriod"/>
            </a:pPr>
            <a:r>
              <a:rPr lang="id-ID" sz="2400" dirty="0" smtClean="0"/>
              <a:t>Bisnis kecil dan konsultan web, bisnis kecil yang berfokus pada toko dan layananya (bukan pada situs web) ini menyewa konsultan untuk membangun situsnya.</a:t>
            </a:r>
          </a:p>
          <a:p>
            <a:pPr marL="596646" indent="-514350">
              <a:buFont typeface="+mj-lt"/>
              <a:buAutoNum type="arabicPeriod"/>
            </a:pPr>
            <a:r>
              <a:rPr lang="id-ID" sz="2400" dirty="0" smtClean="0"/>
              <a:t>Korporasi dan agensi web perusahaan besar tersebut menyewa suatu agensi web yang dibentuk menetapkan strategi internet mereka dan membangun atau merancang ulang situs web mereka.</a:t>
            </a:r>
            <a:endParaRPr lang="id-ID" sz="2400" dirty="0"/>
          </a:p>
        </p:txBody>
      </p:sp>
    </p:spTree>
    <p:extLst>
      <p:ext uri="{BB962C8B-B14F-4D97-AF65-F5344CB8AC3E}">
        <p14:creationId xmlns:p14="http://schemas.microsoft.com/office/powerpoint/2010/main" val="367932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lstStyle/>
          <a:p>
            <a:pPr algn="ctr"/>
            <a:r>
              <a:rPr lang="id-ID" dirty="0" smtClean="0"/>
              <a:t>Perusahaan Web</a:t>
            </a:r>
            <a:endParaRPr lang="id-ID" dirty="0"/>
          </a:p>
        </p:txBody>
      </p:sp>
      <p:sp>
        <p:nvSpPr>
          <p:cNvPr id="3" name="Content Placeholder 2"/>
          <p:cNvSpPr>
            <a:spLocks noGrp="1"/>
          </p:cNvSpPr>
          <p:nvPr>
            <p:ph idx="1"/>
          </p:nvPr>
        </p:nvSpPr>
        <p:spPr>
          <a:xfrm>
            <a:off x="1331640" y="920688"/>
            <a:ext cx="7498080" cy="4800600"/>
          </a:xfrm>
        </p:spPr>
        <p:txBody>
          <a:bodyPr/>
          <a:lstStyle/>
          <a:p>
            <a:r>
              <a:rPr lang="id-ID" sz="2400" dirty="0" smtClean="0"/>
              <a:t>Perusahaan web adalah perusahaan yang keseluruhan pengorganisasianya difokuskan untuk memproduksi situs web.</a:t>
            </a:r>
          </a:p>
          <a:p>
            <a:endParaRPr lang="id-ID" dirty="0" smtClean="0"/>
          </a:p>
          <a:p>
            <a:endParaRPr lang="id-ID" dirty="0"/>
          </a:p>
        </p:txBody>
      </p:sp>
      <p:sp>
        <p:nvSpPr>
          <p:cNvPr id="7" name="Flowchart: Process 6"/>
          <p:cNvSpPr/>
          <p:nvPr/>
        </p:nvSpPr>
        <p:spPr>
          <a:xfrm>
            <a:off x="2411760" y="1844824"/>
            <a:ext cx="4752528"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eksekutif</a:t>
            </a:r>
            <a:endParaRPr lang="id-ID" sz="1100" dirty="0">
              <a:solidFill>
                <a:schemeClr val="tx1"/>
              </a:solidFill>
            </a:endParaRPr>
          </a:p>
        </p:txBody>
      </p:sp>
      <p:sp>
        <p:nvSpPr>
          <p:cNvPr id="8" name="Flowchart: Process 7"/>
          <p:cNvSpPr/>
          <p:nvPr/>
        </p:nvSpPr>
        <p:spPr>
          <a:xfrm>
            <a:off x="3707904" y="2564904"/>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Laporan ke wakil pimpinan </a:t>
            </a:r>
          </a:p>
          <a:p>
            <a:pPr algn="ctr"/>
            <a:r>
              <a:rPr lang="id-ID" sz="1100" dirty="0" smtClean="0">
                <a:solidFill>
                  <a:schemeClr val="tx1"/>
                </a:solidFill>
              </a:rPr>
              <a:t>Pengembangan produk</a:t>
            </a:r>
            <a:endParaRPr lang="id-ID" sz="1100" dirty="0">
              <a:solidFill>
                <a:schemeClr val="tx1"/>
              </a:solidFill>
            </a:endParaRPr>
          </a:p>
        </p:txBody>
      </p:sp>
      <p:sp>
        <p:nvSpPr>
          <p:cNvPr id="9" name="Flowchart: Process 8"/>
          <p:cNvSpPr/>
          <p:nvPr/>
        </p:nvSpPr>
        <p:spPr>
          <a:xfrm>
            <a:off x="2195736" y="3356992"/>
            <a:ext cx="180020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Laporan ke wakil pimpinan </a:t>
            </a:r>
          </a:p>
          <a:p>
            <a:pPr algn="ctr"/>
            <a:r>
              <a:rPr lang="id-ID" sz="1100" dirty="0" smtClean="0">
                <a:solidFill>
                  <a:schemeClr val="tx1"/>
                </a:solidFill>
              </a:rPr>
              <a:t>rekayasa</a:t>
            </a:r>
            <a:endParaRPr lang="id-ID" sz="1100" dirty="0">
              <a:solidFill>
                <a:schemeClr val="tx1"/>
              </a:solidFill>
            </a:endParaRPr>
          </a:p>
        </p:txBody>
      </p:sp>
      <p:sp>
        <p:nvSpPr>
          <p:cNvPr id="10" name="Flowchart: Process 9"/>
          <p:cNvSpPr/>
          <p:nvPr/>
        </p:nvSpPr>
        <p:spPr>
          <a:xfrm>
            <a:off x="5076056" y="3356992"/>
            <a:ext cx="180020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Laporan ke direktur kreatif</a:t>
            </a:r>
            <a:endParaRPr lang="id-ID" sz="1100" dirty="0">
              <a:solidFill>
                <a:schemeClr val="tx1"/>
              </a:solidFill>
            </a:endParaRPr>
          </a:p>
        </p:txBody>
      </p:sp>
      <p:sp>
        <p:nvSpPr>
          <p:cNvPr id="11" name="Flowchart: Process 10"/>
          <p:cNvSpPr/>
          <p:nvPr/>
        </p:nvSpPr>
        <p:spPr>
          <a:xfrm>
            <a:off x="1819284" y="4122471"/>
            <a:ext cx="180020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Laporan ke wakil pimpinan </a:t>
            </a:r>
          </a:p>
          <a:p>
            <a:pPr algn="ctr"/>
            <a:r>
              <a:rPr lang="id-ID" sz="1100" dirty="0" smtClean="0">
                <a:solidFill>
                  <a:schemeClr val="tx1"/>
                </a:solidFill>
              </a:rPr>
              <a:t>Yang sesuai</a:t>
            </a:r>
            <a:endParaRPr lang="id-ID" sz="1100" dirty="0">
              <a:solidFill>
                <a:schemeClr val="tx1"/>
              </a:solidFill>
            </a:endParaRPr>
          </a:p>
        </p:txBody>
      </p:sp>
      <p:sp>
        <p:nvSpPr>
          <p:cNvPr id="12" name="Flowchart: Process 11"/>
          <p:cNvSpPr/>
          <p:nvPr/>
        </p:nvSpPr>
        <p:spPr>
          <a:xfrm>
            <a:off x="5438297" y="3987850"/>
            <a:ext cx="180020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Laporan ke direktur produksi</a:t>
            </a:r>
            <a:endParaRPr lang="id-ID" sz="1100" dirty="0">
              <a:solidFill>
                <a:schemeClr val="tx1"/>
              </a:solidFill>
            </a:endParaRPr>
          </a:p>
        </p:txBody>
      </p:sp>
      <p:sp>
        <p:nvSpPr>
          <p:cNvPr id="13" name="Flowchart: Process 12"/>
          <p:cNvSpPr/>
          <p:nvPr/>
        </p:nvSpPr>
        <p:spPr>
          <a:xfrm>
            <a:off x="2677208" y="5013176"/>
            <a:ext cx="132500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teknis</a:t>
            </a:r>
            <a:endParaRPr lang="id-ID" sz="1100" dirty="0">
              <a:solidFill>
                <a:schemeClr val="tx1"/>
              </a:solidFill>
            </a:endParaRPr>
          </a:p>
        </p:txBody>
      </p:sp>
      <p:sp>
        <p:nvSpPr>
          <p:cNvPr id="14" name="Flowchart: Process 13"/>
          <p:cNvSpPr/>
          <p:nvPr/>
        </p:nvSpPr>
        <p:spPr>
          <a:xfrm>
            <a:off x="5076056" y="5013176"/>
            <a:ext cx="1440160" cy="3516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kreatif</a:t>
            </a:r>
            <a:endParaRPr lang="id-ID" sz="1100" dirty="0">
              <a:solidFill>
                <a:schemeClr val="tx1"/>
              </a:solidFill>
            </a:endParaRPr>
          </a:p>
        </p:txBody>
      </p:sp>
      <p:sp>
        <p:nvSpPr>
          <p:cNvPr id="15" name="Flowchart: Process 14"/>
          <p:cNvSpPr/>
          <p:nvPr/>
        </p:nvSpPr>
        <p:spPr>
          <a:xfrm>
            <a:off x="3491880" y="5661248"/>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proyek</a:t>
            </a:r>
            <a:endParaRPr lang="id-ID" sz="1100" dirty="0">
              <a:solidFill>
                <a:schemeClr val="tx1"/>
              </a:solidFill>
            </a:endParaRPr>
          </a:p>
        </p:txBody>
      </p:sp>
      <p:sp>
        <p:nvSpPr>
          <p:cNvPr id="16" name="Flowchart: Process 15"/>
          <p:cNvSpPr/>
          <p:nvPr/>
        </p:nvSpPr>
        <p:spPr>
          <a:xfrm>
            <a:off x="1819284" y="6237312"/>
            <a:ext cx="1888620"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Spesialis lainnya</a:t>
            </a:r>
            <a:endParaRPr lang="id-ID" sz="1100" dirty="0">
              <a:solidFill>
                <a:schemeClr val="tx1"/>
              </a:solidFill>
            </a:endParaRPr>
          </a:p>
        </p:txBody>
      </p:sp>
      <p:sp>
        <p:nvSpPr>
          <p:cNvPr id="17" name="Flowchart: Process 16"/>
          <p:cNvSpPr/>
          <p:nvPr/>
        </p:nvSpPr>
        <p:spPr>
          <a:xfrm>
            <a:off x="5076056" y="6237312"/>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produksi</a:t>
            </a:r>
            <a:endParaRPr lang="id-ID" sz="1100" dirty="0">
              <a:solidFill>
                <a:schemeClr val="tx1"/>
              </a:solidFill>
            </a:endParaRPr>
          </a:p>
        </p:txBody>
      </p:sp>
      <p:sp>
        <p:nvSpPr>
          <p:cNvPr id="18" name="Arc 17"/>
          <p:cNvSpPr/>
          <p:nvPr/>
        </p:nvSpPr>
        <p:spPr>
          <a:xfrm rot="8198109">
            <a:off x="3471863" y="4917152"/>
            <a:ext cx="1954518" cy="18540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9" name="Arc 18"/>
          <p:cNvSpPr/>
          <p:nvPr/>
        </p:nvSpPr>
        <p:spPr>
          <a:xfrm rot="2785732">
            <a:off x="5331707" y="5253120"/>
            <a:ext cx="1135981" cy="110428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20" name="Arc 19"/>
          <p:cNvSpPr/>
          <p:nvPr/>
        </p:nvSpPr>
        <p:spPr>
          <a:xfrm rot="2785732" flipH="1" flipV="1">
            <a:off x="2581494" y="5124719"/>
            <a:ext cx="1028683" cy="12170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cxnSp>
        <p:nvCxnSpPr>
          <p:cNvPr id="22" name="Straight Arrow Connector 21"/>
          <p:cNvCxnSpPr/>
          <p:nvPr/>
        </p:nvCxnSpPr>
        <p:spPr>
          <a:xfrm flipV="1">
            <a:off x="2195736" y="4499213"/>
            <a:ext cx="0" cy="1738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876256" y="4347890"/>
            <a:ext cx="0" cy="1889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20072" y="3717032"/>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891245" y="3717032"/>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876256" y="3717032"/>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516216" y="2204864"/>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719384" y="2204864"/>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819284" y="2204864"/>
            <a:ext cx="592476" cy="1917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0"/>
          </p:cNvCxnSpPr>
          <p:nvPr/>
        </p:nvCxnSpPr>
        <p:spPr>
          <a:xfrm flipV="1">
            <a:off x="4535996" y="2924944"/>
            <a:ext cx="0"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90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844" y="143501"/>
            <a:ext cx="7772400" cy="1470025"/>
          </a:xfrm>
        </p:spPr>
        <p:txBody>
          <a:bodyPr/>
          <a:lstStyle/>
          <a:p>
            <a:pPr algn="ctr"/>
            <a:r>
              <a:rPr lang="id-ID" b="1" dirty="0" smtClean="0"/>
              <a:t>Manajemen Proyek Web</a:t>
            </a:r>
            <a:endParaRPr lang="id-ID" b="1" dirty="0"/>
          </a:p>
        </p:txBody>
      </p:sp>
      <p:sp>
        <p:nvSpPr>
          <p:cNvPr id="3" name="Subtitle 2"/>
          <p:cNvSpPr>
            <a:spLocks noGrp="1"/>
          </p:cNvSpPr>
          <p:nvPr>
            <p:ph type="subTitle" idx="1"/>
          </p:nvPr>
        </p:nvSpPr>
        <p:spPr>
          <a:xfrm>
            <a:off x="1187624" y="2090713"/>
            <a:ext cx="6400800" cy="1752600"/>
          </a:xfrm>
        </p:spPr>
        <p:txBody>
          <a:bodyPr>
            <a:normAutofit/>
          </a:bodyPr>
          <a:lstStyle/>
          <a:p>
            <a:pPr algn="just"/>
            <a:r>
              <a:rPr lang="id-ID" sz="2400" dirty="0" smtClean="0">
                <a:solidFill>
                  <a:schemeClr val="tx1"/>
                </a:solidFill>
              </a:rPr>
              <a:t>	Menurut </a:t>
            </a:r>
            <a:r>
              <a:rPr lang="id-ID" sz="2400" dirty="0" smtClean="0">
                <a:solidFill>
                  <a:schemeClr val="tx1"/>
                </a:solidFill>
              </a:rPr>
              <a:t>Westland (2006) Manajemen Proyek adalah suatu keahlian peralatan, dan proses manajemen yang diperlukan untuk kesuksesan suatu proyek. </a:t>
            </a:r>
            <a:endParaRPr lang="id-ID" sz="2400" dirty="0">
              <a:solidFill>
                <a:schemeClr val="tx1"/>
              </a:solidFill>
            </a:endParaRPr>
          </a:p>
        </p:txBody>
      </p:sp>
      <p:sp>
        <p:nvSpPr>
          <p:cNvPr id="5" name="Oval 4"/>
          <p:cNvSpPr/>
          <p:nvPr/>
        </p:nvSpPr>
        <p:spPr>
          <a:xfrm>
            <a:off x="3275856" y="3801170"/>
            <a:ext cx="1512168"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keahlian</a:t>
            </a:r>
            <a:endParaRPr lang="en-US" dirty="0">
              <a:solidFill>
                <a:schemeClr val="tx1"/>
              </a:solidFill>
            </a:endParaRPr>
          </a:p>
        </p:txBody>
      </p:sp>
      <p:sp>
        <p:nvSpPr>
          <p:cNvPr id="7" name="Oval 6"/>
          <p:cNvSpPr/>
          <p:nvPr/>
        </p:nvSpPr>
        <p:spPr>
          <a:xfrm>
            <a:off x="4211960" y="4797686"/>
            <a:ext cx="1512168"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proses</a:t>
            </a:r>
            <a:endParaRPr lang="en-US" dirty="0">
              <a:solidFill>
                <a:schemeClr val="tx1"/>
              </a:solidFill>
            </a:endParaRPr>
          </a:p>
        </p:txBody>
      </p:sp>
      <p:sp>
        <p:nvSpPr>
          <p:cNvPr id="8" name="Oval 7"/>
          <p:cNvSpPr/>
          <p:nvPr/>
        </p:nvSpPr>
        <p:spPr>
          <a:xfrm>
            <a:off x="4788024" y="3801170"/>
            <a:ext cx="1512168"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peralatan</a:t>
            </a:r>
            <a:endParaRPr lang="en-US" dirty="0">
              <a:solidFill>
                <a:schemeClr val="tx1"/>
              </a:solidFill>
            </a:endParaRPr>
          </a:p>
        </p:txBody>
      </p:sp>
    </p:spTree>
    <p:extLst>
      <p:ext uri="{BB962C8B-B14F-4D97-AF65-F5344CB8AC3E}">
        <p14:creationId xmlns:p14="http://schemas.microsoft.com/office/powerpoint/2010/main" val="3963280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Korporasi dan web agensi</a:t>
            </a:r>
            <a:endParaRPr lang="id-ID" dirty="0"/>
          </a:p>
        </p:txBody>
      </p:sp>
      <p:sp>
        <p:nvSpPr>
          <p:cNvPr id="3" name="Content Placeholder 2"/>
          <p:cNvSpPr>
            <a:spLocks noGrp="1"/>
          </p:cNvSpPr>
          <p:nvPr>
            <p:ph idx="1"/>
          </p:nvPr>
        </p:nvSpPr>
        <p:spPr/>
        <p:txBody>
          <a:bodyPr>
            <a:normAutofit/>
          </a:bodyPr>
          <a:lstStyle/>
          <a:p>
            <a:pPr marL="82296" indent="0">
              <a:buNone/>
            </a:pPr>
            <a:endParaRPr lang="id-ID" sz="2800" dirty="0" smtClean="0"/>
          </a:p>
          <a:p>
            <a:r>
              <a:rPr lang="id-ID" sz="2800" dirty="0" smtClean="0"/>
              <a:t>Memberikan tantangan pada pembangunan konsensus antara dua tim yang masing-masing melapor kembali ke organisasi yang besar.</a:t>
            </a:r>
          </a:p>
          <a:p>
            <a:pPr marL="82296" indent="0">
              <a:buNone/>
            </a:pPr>
            <a:endParaRPr lang="id-ID" sz="2800" dirty="0" smtClean="0"/>
          </a:p>
          <a:p>
            <a:r>
              <a:rPr lang="id-ID" sz="2800" dirty="0" smtClean="0"/>
              <a:t>Tantangan untuk agensi adalah pemerolehan dukungan dewan di dalam korporasi, walaupun mereka melaporkan ke departemen tunggal (biasanya bagian pemasaran).</a:t>
            </a:r>
            <a:endParaRPr lang="id-ID" sz="2800" dirty="0"/>
          </a:p>
        </p:txBody>
      </p:sp>
    </p:spTree>
    <p:extLst>
      <p:ext uri="{BB962C8B-B14F-4D97-AF65-F5344CB8AC3E}">
        <p14:creationId xmlns:p14="http://schemas.microsoft.com/office/powerpoint/2010/main" val="484590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1435608" y="404664"/>
            <a:ext cx="7498080" cy="5843736"/>
          </a:xfrm>
        </p:spPr>
        <p:txBody>
          <a:bodyPr/>
          <a:lstStyle/>
          <a:p>
            <a:r>
              <a:rPr lang="id-ID" dirty="0" smtClean="0"/>
              <a:t>Korporasi dan agensi</a:t>
            </a:r>
          </a:p>
          <a:p>
            <a:pPr marL="82296" indent="0">
              <a:buNone/>
            </a:pPr>
            <a:endParaRPr lang="id-ID" dirty="0"/>
          </a:p>
        </p:txBody>
      </p:sp>
      <p:sp>
        <p:nvSpPr>
          <p:cNvPr id="6" name="Flowchart: Process 5"/>
          <p:cNvSpPr/>
          <p:nvPr/>
        </p:nvSpPr>
        <p:spPr>
          <a:xfrm>
            <a:off x="1547664" y="1293912"/>
            <a:ext cx="1800200" cy="121756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Senior Supervisior </a:t>
            </a:r>
          </a:p>
          <a:p>
            <a:pPr algn="ctr"/>
            <a:r>
              <a:rPr lang="id-ID" sz="1100" dirty="0" smtClean="0">
                <a:solidFill>
                  <a:schemeClr val="tx1"/>
                </a:solidFill>
              </a:rPr>
              <a:t>(partner,vip,etc)</a:t>
            </a:r>
          </a:p>
          <a:p>
            <a:pPr algn="ctr"/>
            <a:r>
              <a:rPr lang="id-ID" sz="1100" dirty="0" smtClean="0">
                <a:solidFill>
                  <a:schemeClr val="tx1"/>
                </a:solidFill>
              </a:rPr>
              <a:t>Menawarkan panduan tim yang diperlukan</a:t>
            </a:r>
            <a:endParaRPr lang="id-ID" sz="1100" dirty="0">
              <a:solidFill>
                <a:schemeClr val="tx1"/>
              </a:solidFill>
            </a:endParaRPr>
          </a:p>
        </p:txBody>
      </p:sp>
      <p:sp>
        <p:nvSpPr>
          <p:cNvPr id="7" name="Flowchart: Process 6"/>
          <p:cNvSpPr/>
          <p:nvPr/>
        </p:nvSpPr>
        <p:spPr>
          <a:xfrm>
            <a:off x="6516216" y="1113892"/>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teknis</a:t>
            </a:r>
            <a:endParaRPr lang="id-ID" sz="1100" dirty="0">
              <a:solidFill>
                <a:schemeClr val="tx1"/>
              </a:solidFill>
            </a:endParaRPr>
          </a:p>
        </p:txBody>
      </p:sp>
      <p:sp>
        <p:nvSpPr>
          <p:cNvPr id="8" name="Flowchart: Process 7"/>
          <p:cNvSpPr/>
          <p:nvPr/>
        </p:nvSpPr>
        <p:spPr>
          <a:xfrm>
            <a:off x="6516216" y="1551038"/>
            <a:ext cx="2088232" cy="3516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kreatif</a:t>
            </a:r>
            <a:endParaRPr lang="id-ID" sz="1100" dirty="0">
              <a:solidFill>
                <a:schemeClr val="tx1"/>
              </a:solidFill>
            </a:endParaRPr>
          </a:p>
        </p:txBody>
      </p:sp>
      <p:sp>
        <p:nvSpPr>
          <p:cNvPr id="9" name="Flowchart: Process 8"/>
          <p:cNvSpPr/>
          <p:nvPr/>
        </p:nvSpPr>
        <p:spPr>
          <a:xfrm>
            <a:off x="6516216" y="1988840"/>
            <a:ext cx="2088232" cy="29460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strategi</a:t>
            </a:r>
            <a:endParaRPr lang="id-ID" sz="1100" dirty="0">
              <a:solidFill>
                <a:schemeClr val="tx1"/>
              </a:solidFill>
            </a:endParaRPr>
          </a:p>
        </p:txBody>
      </p:sp>
      <p:sp>
        <p:nvSpPr>
          <p:cNvPr id="10" name="Flowchart: Process 9"/>
          <p:cNvSpPr/>
          <p:nvPr/>
        </p:nvSpPr>
        <p:spPr>
          <a:xfrm>
            <a:off x="6516216" y="2356551"/>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produksi</a:t>
            </a:r>
            <a:endParaRPr lang="id-ID" sz="1100" dirty="0">
              <a:solidFill>
                <a:schemeClr val="tx1"/>
              </a:solidFill>
            </a:endParaRPr>
          </a:p>
        </p:txBody>
      </p:sp>
      <p:cxnSp>
        <p:nvCxnSpPr>
          <p:cNvPr id="12" name="Straight Arrow Connector 11"/>
          <p:cNvCxnSpPr/>
          <p:nvPr/>
        </p:nvCxnSpPr>
        <p:spPr>
          <a:xfrm>
            <a:off x="2447764" y="2536571"/>
            <a:ext cx="1332148" cy="5473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84168" y="2802765"/>
            <a:ext cx="1224136" cy="2811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923928" y="2903895"/>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proyek</a:t>
            </a:r>
            <a:endParaRPr lang="id-ID" sz="1100" dirty="0">
              <a:solidFill>
                <a:schemeClr val="tx1"/>
              </a:solidFill>
            </a:endParaRPr>
          </a:p>
        </p:txBody>
      </p:sp>
      <p:sp>
        <p:nvSpPr>
          <p:cNvPr id="21" name="Flowchart: Process 20"/>
          <p:cNvSpPr/>
          <p:nvPr/>
        </p:nvSpPr>
        <p:spPr>
          <a:xfrm>
            <a:off x="3900380" y="4146376"/>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proyek</a:t>
            </a:r>
            <a:endParaRPr lang="id-ID" sz="1100" dirty="0">
              <a:solidFill>
                <a:schemeClr val="tx1"/>
              </a:solidFill>
            </a:endParaRPr>
          </a:p>
        </p:txBody>
      </p:sp>
      <p:cxnSp>
        <p:nvCxnSpPr>
          <p:cNvPr id="23" name="Straight Connector 22"/>
          <p:cNvCxnSpPr/>
          <p:nvPr/>
        </p:nvCxnSpPr>
        <p:spPr>
          <a:xfrm>
            <a:off x="1619672"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60104"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764"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63935"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7864"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56364"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39952"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043758"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96236"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28184"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96136"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364088"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968044"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0"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812360" y="388438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16316" y="3884387"/>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1619672" y="6181836"/>
            <a:ext cx="2088232"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Pemimpin eksekutif</a:t>
            </a:r>
            <a:endParaRPr lang="id-ID" sz="1100" dirty="0">
              <a:solidFill>
                <a:schemeClr val="tx1"/>
              </a:solidFill>
            </a:endParaRPr>
          </a:p>
        </p:txBody>
      </p:sp>
      <p:sp>
        <p:nvSpPr>
          <p:cNvPr id="43" name="Flowchart: Process 42"/>
          <p:cNvSpPr/>
          <p:nvPr/>
        </p:nvSpPr>
        <p:spPr>
          <a:xfrm>
            <a:off x="1619672" y="4797152"/>
            <a:ext cx="1944216" cy="93875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Wakil pemimpin pemasaran</a:t>
            </a:r>
          </a:p>
          <a:p>
            <a:pPr algn="ctr"/>
            <a:r>
              <a:rPr lang="id-ID" sz="1100" dirty="0" smtClean="0">
                <a:solidFill>
                  <a:schemeClr val="tx1"/>
                </a:solidFill>
              </a:rPr>
              <a:t>(atau pembuat keputusan)</a:t>
            </a:r>
          </a:p>
          <a:p>
            <a:pPr algn="ctr"/>
            <a:r>
              <a:rPr lang="id-ID" sz="1100" dirty="0" smtClean="0">
                <a:solidFill>
                  <a:schemeClr val="tx1"/>
                </a:solidFill>
              </a:rPr>
              <a:t>Menentukan tujuan dan parameter</a:t>
            </a:r>
            <a:endParaRPr lang="id-ID" sz="1100" dirty="0">
              <a:solidFill>
                <a:schemeClr val="tx1"/>
              </a:solidFill>
            </a:endParaRPr>
          </a:p>
        </p:txBody>
      </p:sp>
      <p:cxnSp>
        <p:nvCxnSpPr>
          <p:cNvPr id="45" name="Straight Arrow Connector 44"/>
          <p:cNvCxnSpPr/>
          <p:nvPr/>
        </p:nvCxnSpPr>
        <p:spPr>
          <a:xfrm>
            <a:off x="2627784" y="5735902"/>
            <a:ext cx="0" cy="412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6012160" y="4800630"/>
            <a:ext cx="1656184" cy="174124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rPr>
              <a:t>TIM TASK FORCE</a:t>
            </a:r>
          </a:p>
          <a:p>
            <a:pPr algn="ctr"/>
            <a:endParaRPr lang="id-ID" sz="1100" dirty="0">
              <a:solidFill>
                <a:schemeClr val="tx1"/>
              </a:solidFill>
            </a:endParaRPr>
          </a:p>
          <a:p>
            <a:pPr algn="ctr"/>
            <a:r>
              <a:rPr lang="id-ID" sz="1100" dirty="0" smtClean="0">
                <a:solidFill>
                  <a:schemeClr val="tx1"/>
                </a:solidFill>
              </a:rPr>
              <a:t>Bekerja dengan pimpinan proyek untuk memastikan departemen yang disajikan adalah relevan. Marketing dan IT harus selalu dilibatkan</a:t>
            </a:r>
            <a:endParaRPr lang="id-ID" sz="1100" dirty="0">
              <a:solidFill>
                <a:schemeClr val="tx1"/>
              </a:solidFill>
            </a:endParaRPr>
          </a:p>
        </p:txBody>
      </p:sp>
      <p:cxnSp>
        <p:nvCxnSpPr>
          <p:cNvPr id="49" name="Straight Arrow Connector 48"/>
          <p:cNvCxnSpPr/>
          <p:nvPr/>
        </p:nvCxnSpPr>
        <p:spPr>
          <a:xfrm flipH="1">
            <a:off x="3563888" y="4530077"/>
            <a:ext cx="1224136" cy="4830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197923" y="4518337"/>
            <a:ext cx="814237" cy="6472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59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Apa arti sebuah proyek?</a:t>
            </a:r>
            <a:endParaRPr lang="id-ID" b="1" dirty="0"/>
          </a:p>
        </p:txBody>
      </p:sp>
      <p:sp>
        <p:nvSpPr>
          <p:cNvPr id="3" name="Content Placeholder 2"/>
          <p:cNvSpPr>
            <a:spLocks noGrp="1"/>
          </p:cNvSpPr>
          <p:nvPr>
            <p:ph idx="1"/>
          </p:nvPr>
        </p:nvSpPr>
        <p:spPr>
          <a:xfrm>
            <a:off x="457200" y="1600200"/>
            <a:ext cx="8229600" cy="4925143"/>
          </a:xfrm>
        </p:spPr>
        <p:txBody>
          <a:bodyPr>
            <a:normAutofit fontScale="92500" lnSpcReduction="10000"/>
          </a:bodyPr>
          <a:lstStyle/>
          <a:p>
            <a:pPr marL="0" indent="0" algn="just">
              <a:buNone/>
            </a:pPr>
            <a:r>
              <a:rPr lang="id-ID" dirty="0" smtClean="0"/>
              <a:t>Menurut Westland (2006), proyek adalah sebuah usaha yang menghasilkan seperangkat pengiriman dalam waktu tertentu,biaya,dan kualitas tertentu.</a:t>
            </a:r>
          </a:p>
          <a:p>
            <a:pPr marL="0" indent="0" algn="just">
              <a:buNone/>
            </a:pPr>
            <a:r>
              <a:rPr lang="id-ID" dirty="0" smtClean="0"/>
              <a:t>Ciri-ciri suatu proyek:</a:t>
            </a:r>
          </a:p>
          <a:p>
            <a:pPr algn="just"/>
            <a:r>
              <a:rPr lang="id-ID" dirty="0" smtClean="0"/>
              <a:t>Unik secara alami</a:t>
            </a:r>
          </a:p>
          <a:p>
            <a:pPr algn="just"/>
            <a:r>
              <a:rPr lang="id-ID" dirty="0" smtClean="0"/>
              <a:t>Mempunyai batasan waktu</a:t>
            </a:r>
          </a:p>
          <a:p>
            <a:pPr algn="just"/>
            <a:r>
              <a:rPr lang="id-ID" dirty="0" smtClean="0"/>
              <a:t>Mempunyai anggaran yang telah di setujui</a:t>
            </a:r>
          </a:p>
          <a:p>
            <a:pPr algn="just"/>
            <a:r>
              <a:rPr lang="id-ID" dirty="0" smtClean="0"/>
              <a:t>Mempunyai sumber yang terbatas</a:t>
            </a:r>
          </a:p>
          <a:p>
            <a:pPr algn="just"/>
            <a:r>
              <a:rPr lang="id-ID" dirty="0" smtClean="0"/>
              <a:t>Meliputi elemen resiko</a:t>
            </a:r>
          </a:p>
          <a:p>
            <a:pPr algn="just"/>
            <a:r>
              <a:rPr lang="id-ID" dirty="0" smtClean="0"/>
              <a:t>Mendapatkan perubahan keuntungan</a:t>
            </a:r>
          </a:p>
          <a:p>
            <a:pPr algn="just"/>
            <a:endParaRPr lang="id-ID" dirty="0"/>
          </a:p>
        </p:txBody>
      </p:sp>
    </p:spTree>
    <p:extLst>
      <p:ext uri="{BB962C8B-B14F-4D97-AF65-F5344CB8AC3E}">
        <p14:creationId xmlns:p14="http://schemas.microsoft.com/office/powerpoint/2010/main" val="4211780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Permulaan Proyek</a:t>
            </a:r>
            <a:endParaRPr lang="id-ID" b="1" dirty="0"/>
          </a:p>
        </p:txBody>
      </p:sp>
      <p:sp>
        <p:nvSpPr>
          <p:cNvPr id="4" name="Rounded Rectangle 3"/>
          <p:cNvSpPr/>
          <p:nvPr/>
        </p:nvSpPr>
        <p:spPr>
          <a:xfrm>
            <a:off x="251520" y="2533513"/>
            <a:ext cx="1224136" cy="799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Mengembangkan Kasus bisnin</a:t>
            </a:r>
            <a:endParaRPr lang="id-ID" sz="1200" dirty="0"/>
          </a:p>
        </p:txBody>
      </p:sp>
      <p:sp>
        <p:nvSpPr>
          <p:cNvPr id="5" name="Rounded Rectangle 4"/>
          <p:cNvSpPr/>
          <p:nvPr/>
        </p:nvSpPr>
        <p:spPr>
          <a:xfrm>
            <a:off x="1835696" y="2567419"/>
            <a:ext cx="1224136" cy="765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Membentuk studi kelayakan</a:t>
            </a:r>
            <a:endParaRPr lang="id-ID" sz="1200" dirty="0"/>
          </a:p>
        </p:txBody>
      </p:sp>
      <p:sp>
        <p:nvSpPr>
          <p:cNvPr id="6" name="Rounded Rectangle 5"/>
          <p:cNvSpPr/>
          <p:nvPr/>
        </p:nvSpPr>
        <p:spPr>
          <a:xfrm>
            <a:off x="3419872" y="2581767"/>
            <a:ext cx="1112096" cy="75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Menetapkan Istilah Referensi</a:t>
            </a:r>
            <a:endParaRPr lang="id-ID" sz="1200" dirty="0"/>
          </a:p>
        </p:txBody>
      </p:sp>
      <p:sp>
        <p:nvSpPr>
          <p:cNvPr id="7" name="Rounded Rectangle 6"/>
          <p:cNvSpPr/>
          <p:nvPr/>
        </p:nvSpPr>
        <p:spPr>
          <a:xfrm>
            <a:off x="4932040" y="2600612"/>
            <a:ext cx="1080120" cy="732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Menugaskan Tim Proyek</a:t>
            </a:r>
            <a:endParaRPr lang="id-ID" sz="1200" dirty="0"/>
          </a:p>
        </p:txBody>
      </p:sp>
      <p:sp>
        <p:nvSpPr>
          <p:cNvPr id="8" name="Rounded Rectangle 7"/>
          <p:cNvSpPr/>
          <p:nvPr/>
        </p:nvSpPr>
        <p:spPr>
          <a:xfrm>
            <a:off x="6384108" y="2606008"/>
            <a:ext cx="1118516" cy="75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Mendirikan  Kantor Proyek</a:t>
            </a:r>
            <a:endParaRPr lang="id-ID" sz="1200" dirty="0"/>
          </a:p>
        </p:txBody>
      </p:sp>
      <p:sp>
        <p:nvSpPr>
          <p:cNvPr id="9" name="Rounded Rectangle 8"/>
          <p:cNvSpPr/>
          <p:nvPr/>
        </p:nvSpPr>
        <p:spPr>
          <a:xfrm>
            <a:off x="7884368" y="2606008"/>
            <a:ext cx="1080120" cy="75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Melakukan Tahap Peninjauan Ulang</a:t>
            </a:r>
            <a:endParaRPr lang="id-ID" sz="1200" dirty="0"/>
          </a:p>
        </p:txBody>
      </p:sp>
      <p:sp>
        <p:nvSpPr>
          <p:cNvPr id="10" name="Right Arrow 9"/>
          <p:cNvSpPr/>
          <p:nvPr/>
        </p:nvSpPr>
        <p:spPr>
          <a:xfrm>
            <a:off x="1514787" y="2724722"/>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ight Arrow 12"/>
          <p:cNvSpPr/>
          <p:nvPr/>
        </p:nvSpPr>
        <p:spPr>
          <a:xfrm>
            <a:off x="7506665" y="2787206"/>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ight Arrow 13"/>
          <p:cNvSpPr/>
          <p:nvPr/>
        </p:nvSpPr>
        <p:spPr>
          <a:xfrm>
            <a:off x="6024068" y="2733676"/>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ight Arrow 14"/>
          <p:cNvSpPr/>
          <p:nvPr/>
        </p:nvSpPr>
        <p:spPr>
          <a:xfrm>
            <a:off x="4558887" y="2742383"/>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ight Arrow 15"/>
          <p:cNvSpPr/>
          <p:nvPr/>
        </p:nvSpPr>
        <p:spPr>
          <a:xfrm>
            <a:off x="3059832" y="2739184"/>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p:nvSpPr>
        <p:spPr>
          <a:xfrm>
            <a:off x="2340017" y="3717032"/>
            <a:ext cx="4603349" cy="369332"/>
          </a:xfrm>
          <a:prstGeom prst="rect">
            <a:avLst/>
          </a:prstGeom>
          <a:noFill/>
        </p:spPr>
        <p:txBody>
          <a:bodyPr wrap="square" rtlCol="0">
            <a:spAutoFit/>
          </a:bodyPr>
          <a:lstStyle/>
          <a:p>
            <a:r>
              <a:rPr lang="id-ID" b="1" dirty="0" smtClean="0"/>
              <a:t> Gambar. Kegiatan-Kegiatan Permulaan proyek</a:t>
            </a:r>
            <a:endParaRPr lang="id-ID" b="1" dirty="0"/>
          </a:p>
        </p:txBody>
      </p:sp>
    </p:spTree>
    <p:extLst>
      <p:ext uri="{BB962C8B-B14F-4D97-AF65-F5344CB8AC3E}">
        <p14:creationId xmlns:p14="http://schemas.microsoft.com/office/powerpoint/2010/main" val="352205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Perencanaan Proyek</a:t>
            </a:r>
            <a:endParaRPr lang="id-ID" b="1" dirty="0"/>
          </a:p>
        </p:txBody>
      </p:sp>
      <p:sp>
        <p:nvSpPr>
          <p:cNvPr id="3" name="Content Placeholder 2"/>
          <p:cNvSpPr>
            <a:spLocks noGrp="1"/>
          </p:cNvSpPr>
          <p:nvPr>
            <p:ph idx="1"/>
          </p:nvPr>
        </p:nvSpPr>
        <p:spPr>
          <a:xfrm>
            <a:off x="457200" y="1600201"/>
            <a:ext cx="8229600" cy="4493095"/>
          </a:xfrm>
        </p:spPr>
        <p:txBody>
          <a:bodyPr>
            <a:normAutofit fontScale="62500" lnSpcReduction="20000"/>
          </a:bodyPr>
          <a:lstStyle/>
          <a:p>
            <a:pPr marL="0" indent="0" algn="just">
              <a:buNone/>
            </a:pPr>
            <a:r>
              <a:rPr lang="id-ID" dirty="0" smtClean="0"/>
              <a:t>Pada tahap perencanaan proyek,biaya-biaya dari proyek dan keuntungan telah didokumntasikan,tujuan dan dominan telah di jelaskan,tim proyek telah di tunjuk,dan kantor proyek telah dibentuk.</a:t>
            </a:r>
          </a:p>
          <a:p>
            <a:pPr marL="0" indent="0" algn="just">
              <a:buNone/>
            </a:pPr>
            <a:r>
              <a:rPr lang="id-ID" dirty="0" smtClean="0"/>
              <a:t>Kegiatan-Kegiatan Perencanaan Proyek:</a:t>
            </a:r>
          </a:p>
          <a:p>
            <a:pPr algn="just"/>
            <a:r>
              <a:rPr lang="id-ID" dirty="0" smtClean="0"/>
              <a:t>Menciptakan Rencana Proyek</a:t>
            </a:r>
          </a:p>
          <a:p>
            <a:pPr algn="just"/>
            <a:r>
              <a:rPr lang="id-ID" dirty="0" smtClean="0"/>
              <a:t>Menciptakan Rencana Sumber Daya</a:t>
            </a:r>
          </a:p>
          <a:p>
            <a:pPr algn="just"/>
            <a:r>
              <a:rPr lang="id-ID" dirty="0" smtClean="0"/>
              <a:t>Menciptakan Rencana Finansial</a:t>
            </a:r>
          </a:p>
          <a:p>
            <a:pPr algn="just"/>
            <a:r>
              <a:rPr lang="id-ID" dirty="0" smtClean="0"/>
              <a:t>Merencanakan Rencana Kualitas</a:t>
            </a:r>
          </a:p>
          <a:p>
            <a:pPr algn="just"/>
            <a:r>
              <a:rPr lang="id-ID" dirty="0" smtClean="0"/>
              <a:t>Menciptakan Rencana Resiko</a:t>
            </a:r>
          </a:p>
          <a:p>
            <a:pPr algn="just"/>
            <a:r>
              <a:rPr lang="id-ID" dirty="0" smtClean="0"/>
              <a:t>Menciptakan Rencana Penerimaan</a:t>
            </a:r>
          </a:p>
          <a:p>
            <a:pPr algn="just"/>
            <a:r>
              <a:rPr lang="id-ID" dirty="0" smtClean="0"/>
              <a:t>Komunikasi</a:t>
            </a:r>
          </a:p>
          <a:p>
            <a:pPr algn="just"/>
            <a:r>
              <a:rPr lang="id-ID" dirty="0" smtClean="0"/>
              <a:t>Pengadaan</a:t>
            </a:r>
          </a:p>
          <a:p>
            <a:pPr algn="just"/>
            <a:r>
              <a:rPr lang="id-ID" dirty="0" smtClean="0"/>
              <a:t>Mengontrak Pemasok</a:t>
            </a:r>
          </a:p>
          <a:p>
            <a:pPr algn="just"/>
            <a:r>
              <a:rPr lang="id-ID" dirty="0" smtClean="0"/>
              <a:t>Melaksanakan Tinjauan Tahapan</a:t>
            </a:r>
            <a:endParaRPr lang="id-ID" dirty="0"/>
          </a:p>
        </p:txBody>
      </p:sp>
    </p:spTree>
    <p:extLst>
      <p:ext uri="{BB962C8B-B14F-4D97-AF65-F5344CB8AC3E}">
        <p14:creationId xmlns:p14="http://schemas.microsoft.com/office/powerpoint/2010/main" val="164501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Pelaksanaan Proyek</a:t>
            </a:r>
            <a:endParaRPr lang="id-ID" b="1" dirty="0"/>
          </a:p>
        </p:txBody>
      </p:sp>
      <p:sp>
        <p:nvSpPr>
          <p:cNvPr id="3" name="Content Placeholder 2"/>
          <p:cNvSpPr>
            <a:spLocks noGrp="1"/>
          </p:cNvSpPr>
          <p:nvPr>
            <p:ph idx="1"/>
          </p:nvPr>
        </p:nvSpPr>
        <p:spPr/>
        <p:txBody>
          <a:bodyPr/>
          <a:lstStyle/>
          <a:p>
            <a:pPr marL="0" indent="0" algn="just">
              <a:buNone/>
            </a:pPr>
            <a:r>
              <a:rPr lang="id-ID" dirty="0" smtClean="0"/>
              <a:t>	Tahap pelaksanaan biasanya merupakan tahap terlama proyek dari segi durasi. Pada tahap ini,hasil kerja dibangun secara fisik dan di presentasikan kepada pelanggan untuk penerimaan.</a:t>
            </a:r>
            <a:endParaRPr lang="id-ID" dirty="0"/>
          </a:p>
        </p:txBody>
      </p:sp>
    </p:spTree>
    <p:extLst>
      <p:ext uri="{BB962C8B-B14F-4D97-AF65-F5344CB8AC3E}">
        <p14:creationId xmlns:p14="http://schemas.microsoft.com/office/powerpoint/2010/main" val="175685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Penutupan proyek</a:t>
            </a:r>
            <a:endParaRPr lang="id-ID" b="1" dirty="0"/>
          </a:p>
        </p:txBody>
      </p:sp>
      <p:sp>
        <p:nvSpPr>
          <p:cNvPr id="3" name="Content Placeholder 2"/>
          <p:cNvSpPr>
            <a:spLocks noGrp="1"/>
          </p:cNvSpPr>
          <p:nvPr>
            <p:ph idx="1"/>
          </p:nvPr>
        </p:nvSpPr>
        <p:spPr/>
        <p:txBody>
          <a:bodyPr/>
          <a:lstStyle/>
          <a:p>
            <a:pPr marL="0" indent="0" algn="just">
              <a:buNone/>
            </a:pPr>
            <a:r>
              <a:rPr lang="id-ID" dirty="0" smtClean="0"/>
              <a:t>	Merupakan Tahap terakhir dalam siklus hidup proyek dan harus dilaksanakan secara formal sehingga keuntungan bisnis yang di berikan proyek di realisasikan pelanggan sepenuhnya. </a:t>
            </a:r>
          </a:p>
          <a:p>
            <a:r>
              <a:rPr lang="id-ID" dirty="0" smtClean="0"/>
              <a:t>Melaksanakan Penutupan Proyek</a:t>
            </a:r>
          </a:p>
          <a:p>
            <a:r>
              <a:rPr lang="id-ID" dirty="0" smtClean="0"/>
              <a:t>Meninjau penyelesaian Proyek</a:t>
            </a:r>
            <a:endParaRPr lang="id-ID" dirty="0"/>
          </a:p>
        </p:txBody>
      </p:sp>
    </p:spTree>
    <p:extLst>
      <p:ext uri="{BB962C8B-B14F-4D97-AF65-F5344CB8AC3E}">
        <p14:creationId xmlns:p14="http://schemas.microsoft.com/office/powerpoint/2010/main" val="3544589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id-ID" b="1" dirty="0"/>
              <a:t>Melaksanakan Penutupan </a:t>
            </a:r>
            <a:r>
              <a:rPr lang="id-ID" b="1" dirty="0" smtClean="0"/>
              <a:t>Proyek</a:t>
            </a:r>
            <a:endParaRPr lang="id-ID" b="1" dirty="0"/>
          </a:p>
        </p:txBody>
      </p:sp>
      <p:sp>
        <p:nvSpPr>
          <p:cNvPr id="3" name="Content Placeholder 2"/>
          <p:cNvSpPr>
            <a:spLocks noGrp="1"/>
          </p:cNvSpPr>
          <p:nvPr>
            <p:ph idx="1"/>
          </p:nvPr>
        </p:nvSpPr>
        <p:spPr/>
        <p:txBody>
          <a:bodyPr/>
          <a:lstStyle/>
          <a:p>
            <a:pPr marL="0" indent="0">
              <a:buNone/>
            </a:pPr>
            <a:r>
              <a:rPr lang="id-ID" dirty="0" smtClean="0"/>
              <a:t>Laporan penutupan proyek di dokumentasikan dan di ajukan kepada pelanggan atau sponsor proyek untuk di setujui, dan manajer proyek bertanggung jawab atas pelaksanaan kegiatan yang di identifikasi dalam laporan penutupan proyek.</a:t>
            </a:r>
            <a:endParaRPr lang="id-ID" dirty="0"/>
          </a:p>
        </p:txBody>
      </p:sp>
    </p:spTree>
    <p:extLst>
      <p:ext uri="{BB962C8B-B14F-4D97-AF65-F5344CB8AC3E}">
        <p14:creationId xmlns:p14="http://schemas.microsoft.com/office/powerpoint/2010/main" val="1741824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id-ID" b="1" dirty="0" smtClean="0"/>
              <a:t>Meninjau Penyelesain Proyek</a:t>
            </a:r>
            <a:endParaRPr lang="id-ID" b="1" dirty="0"/>
          </a:p>
        </p:txBody>
      </p:sp>
      <p:sp>
        <p:nvSpPr>
          <p:cNvPr id="3" name="Content Placeholder 2"/>
          <p:cNvSpPr>
            <a:spLocks noGrp="1"/>
          </p:cNvSpPr>
          <p:nvPr>
            <p:ph idx="1"/>
          </p:nvPr>
        </p:nvSpPr>
        <p:spPr/>
        <p:txBody>
          <a:bodyPr/>
          <a:lstStyle/>
          <a:p>
            <a:pPr marL="0" indent="0">
              <a:buNone/>
            </a:pPr>
            <a:r>
              <a:rPr lang="id-ID" dirty="0" smtClean="0"/>
              <a:t>Untuk menentukan pencapaian kinerja, penilaian pada tingkat pemenuhan proses manajemen yang di tetapkan dalam rencana kualitas harus di lakukan.</a:t>
            </a:r>
            <a:endParaRPr lang="id-ID" dirty="0"/>
          </a:p>
        </p:txBody>
      </p:sp>
    </p:spTree>
    <p:extLst>
      <p:ext uri="{BB962C8B-B14F-4D97-AF65-F5344CB8AC3E}">
        <p14:creationId xmlns:p14="http://schemas.microsoft.com/office/powerpoint/2010/main" val="1856428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181</TotalTime>
  <Words>862</Words>
  <Application>Microsoft Office PowerPoint</Application>
  <PresentationFormat>On-screen Show (4:3)</PresentationFormat>
  <Paragraphs>177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Gill Sans MT</vt:lpstr>
      <vt:lpstr>Verdana</vt:lpstr>
      <vt:lpstr>Wingdings 2</vt:lpstr>
      <vt:lpstr>Solstice</vt:lpstr>
      <vt:lpstr>Nama Kelompok:</vt:lpstr>
      <vt:lpstr>Manajemen Proyek Web</vt:lpstr>
      <vt:lpstr>Apa arti sebuah proyek?</vt:lpstr>
      <vt:lpstr>Permulaan Proyek</vt:lpstr>
      <vt:lpstr>Perencanaan Proyek</vt:lpstr>
      <vt:lpstr>Pelaksanaan Proyek</vt:lpstr>
      <vt:lpstr>Penutupan proyek</vt:lpstr>
      <vt:lpstr>Melaksanakan Penutupan Proyek</vt:lpstr>
      <vt:lpstr>Meninjau Penyelesain Proyek</vt:lpstr>
      <vt:lpstr>Dari Manajemen Proyek Perangkat Lunak ke Manajemen Proyek Web</vt:lpstr>
      <vt:lpstr>Tugas-Tugas manajemen proyek perangkat lunak</vt:lpstr>
      <vt:lpstr>Area konflik di dalam proyek</vt:lpstr>
      <vt:lpstr>Pokok-pokok Manajemen Proyek Web</vt:lpstr>
      <vt:lpstr>PowerPoint Presentation</vt:lpstr>
      <vt:lpstr>Tantangan umum di dalam pengembangan perangkat lunak</vt:lpstr>
      <vt:lpstr>Tim inti pada manajemen proyek web</vt:lpstr>
      <vt:lpstr>Tim web inti</vt:lpstr>
      <vt:lpstr>Struktur Tim Web</vt:lpstr>
      <vt:lpstr>Perusahaan Web</vt:lpstr>
      <vt:lpstr>Korporasi dan web agensi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 inti pada manajemen proyek web</dc:title>
  <dc:creator>WINDOWS</dc:creator>
  <cp:lastModifiedBy>muiz</cp:lastModifiedBy>
  <cp:revision>21</cp:revision>
  <dcterms:created xsi:type="dcterms:W3CDTF">2015-05-26T18:24:25Z</dcterms:created>
  <dcterms:modified xsi:type="dcterms:W3CDTF">2015-05-27T03:30:06Z</dcterms:modified>
</cp:coreProperties>
</file>