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E8CEC6-3984-4341-BF97-75CCED69F5E9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71287-DB7B-461B-AB81-AE10EF9851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732895">
            <a:off x="2966314" y="1299762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Kelompok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6781800" cy="609600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600" b="1" dirty="0" err="1" smtClean="0">
                <a:solidFill>
                  <a:srgbClr val="FF0000"/>
                </a:solidFill>
              </a:rPr>
              <a:t>Yudi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Agus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Sugiarto</a:t>
            </a:r>
            <a:r>
              <a:rPr lang="en-US" sz="3600" b="1" dirty="0" smtClean="0">
                <a:solidFill>
                  <a:srgbClr val="FF0000"/>
                </a:solidFill>
              </a:rPr>
              <a:t>	G.211.10.0044</a:t>
            </a:r>
          </a:p>
          <a:p>
            <a:pPr marL="514350" indent="-514350" algn="l">
              <a:buAutoNum type="arabicPeriod"/>
            </a:pPr>
            <a:r>
              <a:rPr lang="en-US" sz="3600" b="1" dirty="0" err="1" smtClean="0">
                <a:solidFill>
                  <a:srgbClr val="FF0000"/>
                </a:solidFill>
              </a:rPr>
              <a:t>Yuyus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Irawan</a:t>
            </a:r>
            <a:r>
              <a:rPr lang="en-US" sz="3600" b="1" dirty="0" smtClean="0">
                <a:solidFill>
                  <a:srgbClr val="FF0000"/>
                </a:solidFill>
              </a:rPr>
              <a:t>		G.211.10.0110</a:t>
            </a:r>
          </a:p>
          <a:p>
            <a:pPr marL="514350" indent="-514350" algn="l">
              <a:buAutoNum type="arabicPeriod"/>
            </a:pPr>
            <a:r>
              <a:rPr lang="en-US" sz="3600" b="1" dirty="0" err="1" smtClean="0">
                <a:solidFill>
                  <a:srgbClr val="FF0000"/>
                </a:solidFill>
              </a:rPr>
              <a:t>Kamal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Mustabiq</a:t>
            </a:r>
            <a:r>
              <a:rPr lang="en-US" sz="3600" b="1" dirty="0" smtClean="0">
                <a:solidFill>
                  <a:srgbClr val="FF0000"/>
                </a:solidFill>
              </a:rPr>
              <a:t>	G.211.12.0058</a:t>
            </a:r>
          </a:p>
          <a:p>
            <a:pPr marL="514350" indent="-514350" algn="l">
              <a:buAutoNum type="arabicPeriod"/>
            </a:pPr>
            <a:r>
              <a:rPr lang="id-ID" sz="3600" b="1" dirty="0" smtClean="0">
                <a:solidFill>
                  <a:srgbClr val="FF0000"/>
                </a:solidFill>
              </a:rPr>
              <a:t>Catur </a:t>
            </a:r>
            <a:r>
              <a:rPr lang="en-US" sz="3600" b="1" dirty="0" err="1" smtClean="0">
                <a:solidFill>
                  <a:srgbClr val="FF0000"/>
                </a:solidFill>
              </a:rPr>
              <a:t>Wahyu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M.			G.211.12.0071</a:t>
            </a:r>
          </a:p>
          <a:p>
            <a:pPr marL="514350" indent="-514350" algn="l">
              <a:buAutoNum type="arabicPeriod"/>
            </a:pPr>
            <a:r>
              <a:rPr lang="en-US" sz="3600" b="1" dirty="0" err="1" smtClean="0">
                <a:solidFill>
                  <a:srgbClr val="FF0000"/>
                </a:solidFill>
              </a:rPr>
              <a:t>Dwi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Widayanto</a:t>
            </a:r>
            <a:r>
              <a:rPr lang="en-US" sz="3600" b="1" dirty="0" smtClean="0">
                <a:solidFill>
                  <a:srgbClr val="FF0000"/>
                </a:solidFill>
              </a:rPr>
              <a:t>	G.211.10.0007</a:t>
            </a:r>
          </a:p>
          <a:p>
            <a:pPr marL="514350" indent="-514350" algn="l"/>
            <a:endParaRPr lang="en-US" sz="3600" b="1" dirty="0" smtClean="0">
              <a:solidFill>
                <a:srgbClr val="FF0000"/>
              </a:solidFill>
            </a:endParaRPr>
          </a:p>
          <a:p>
            <a:pPr marL="514350" indent="-514350" algn="l">
              <a:buAutoNum type="arabicPeriod"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sz="36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Kategori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Vulnerabilitas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Aplikasi</a:t>
            </a:r>
            <a:endParaRPr lang="en-US" sz="4000" b="1" dirty="0">
              <a:solidFill>
                <a:srgbClr val="FF0000"/>
              </a:solidFill>
              <a:latin typeface="Agency FB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685801"/>
          <a:ext cx="8610600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195"/>
                <a:gridCol w="6617405"/>
              </a:tblGrid>
              <a:tr h="451096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err="1" smtClean="0">
                          <a:latin typeface="Agency FB" pitchFamily="34" charset="0"/>
                        </a:rPr>
                        <a:t>Kategori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latin typeface="Agency FB" pitchFamily="34" charset="0"/>
                        </a:rPr>
                        <a:t>Deskripsi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62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Input validation 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err="1" smtClean="0">
                          <a:latin typeface="Agency FB" pitchFamily="34" charset="0"/>
                        </a:rPr>
                        <a:t>Imput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validasi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menyaring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atau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menolak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suatu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masukan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sebelum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pemrosesan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tambahan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628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Authentication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err="1" smtClean="0">
                          <a:latin typeface="Agency FB" pitchFamily="34" charset="0"/>
                        </a:rPr>
                        <a:t>Auntentikasi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adalah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proses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dengan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suatu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kesatuan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membuktikan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identitas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dari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kesatuan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lainnya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,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biasanya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melalui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credentials,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seperti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nama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pengguna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kata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sandi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62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Authorization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err="1" smtClean="0">
                          <a:latin typeface="Agency FB" pitchFamily="34" charset="0"/>
                        </a:rPr>
                        <a:t>Otorisasi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adalah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menyediakan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kontrol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akses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untuk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sumber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daya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operasi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62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Configuration management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err="1" smtClean="0">
                          <a:latin typeface="Agency FB" pitchFamily="34" charset="0"/>
                        </a:rPr>
                        <a:t>Manajemen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konfigurasi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padabagaimana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menangani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isu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operasional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ini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628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Sensitive data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Data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sensitif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menangani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data yang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ada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harus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dilindungi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dari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memori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manapun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,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atau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penyimpanan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baseline="0" dirty="0" err="1" smtClean="0">
                          <a:latin typeface="Agency FB" pitchFamily="34" charset="0"/>
                        </a:rPr>
                        <a:t>tetap</a:t>
                      </a:r>
                      <a:r>
                        <a:rPr lang="en-US" sz="2300" baseline="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862"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Session management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gency FB" pitchFamily="34" charset="0"/>
                        </a:rPr>
                        <a:t>Session management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menangani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memproteksi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interaksi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300" dirty="0" err="1" smtClean="0">
                          <a:latin typeface="Agency FB" pitchFamily="34" charset="0"/>
                        </a:rPr>
                        <a:t>ini</a:t>
                      </a:r>
                      <a:r>
                        <a:rPr lang="en-US" sz="2300" dirty="0" smtClean="0">
                          <a:latin typeface="Agency FB" pitchFamily="34" charset="0"/>
                        </a:rPr>
                        <a:t>.</a:t>
                      </a:r>
                      <a:endParaRPr lang="en-US" sz="23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Agency FB" pitchFamily="34" charset="0"/>
              </a:rPr>
              <a:t>Lanjutan</a:t>
            </a:r>
            <a:endParaRPr lang="en-US" sz="3600" dirty="0">
              <a:solidFill>
                <a:srgbClr val="FF0000"/>
              </a:solidFill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gency FB" pitchFamily="34" charset="0"/>
                        </a:rPr>
                        <a:t>Kategori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gency FB" pitchFamily="34" charset="0"/>
                        </a:rPr>
                        <a:t>Deskripsi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Agency FB" pitchFamily="34" charset="0"/>
                        </a:rPr>
                        <a:t>Cryptography 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gency FB" pitchFamily="34" charset="0"/>
                        </a:rPr>
                        <a:t>Kriptografi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menguatkan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kerahasiaan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integritas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.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Agency FB" pitchFamily="34" charset="0"/>
                        </a:rPr>
                        <a:t>Parameter manipulation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>
                          <a:latin typeface="Agency FB" pitchFamily="34" charset="0"/>
                        </a:rPr>
                        <a:t>Manipulasi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parameter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melindungi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merusak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nilai-nilai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ini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memprosees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parameter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masukan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Agency FB" pitchFamily="34" charset="0"/>
                        </a:rPr>
                        <a:t>Auditing </a:t>
                      </a:r>
                      <a:r>
                        <a:rPr lang="en-US" sz="20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000" dirty="0" smtClean="0">
                          <a:latin typeface="Agency FB" pitchFamily="34" charset="0"/>
                        </a:rPr>
                        <a:t> logging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latin typeface="Agency FB" pitchFamily="34" charset="0"/>
                        </a:rPr>
                        <a:t>Auditing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logging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mengacu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bagaimana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catatan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Agency FB" pitchFamily="34" charset="0"/>
                        </a:rPr>
                        <a:t>melaporkan</a:t>
                      </a:r>
                      <a:r>
                        <a:rPr lang="en-US" sz="2000" baseline="0" dirty="0" smtClean="0">
                          <a:latin typeface="Agency FB" pitchFamily="34" charset="0"/>
                        </a:rPr>
                        <a:t> security-related events.</a:t>
                      </a:r>
                      <a:endParaRPr lang="en-US" sz="20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gency FB" pitchFamily="34" charset="0"/>
              </a:rPr>
              <a:t>Prinsip-prinsip</a:t>
            </a:r>
            <a:r>
              <a:rPr lang="en-US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gency FB" pitchFamily="34" charset="0"/>
              </a:rPr>
              <a:t>Keamanan</a:t>
            </a:r>
            <a:endParaRPr lang="en-US" b="1" dirty="0">
              <a:solidFill>
                <a:srgbClr val="FF0000"/>
              </a:solidFill>
              <a:latin typeface="Agency FB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762001"/>
          <a:ext cx="8686800" cy="60097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34734"/>
                <a:gridCol w="5952066"/>
              </a:tblGrid>
              <a:tr h="37579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Prinsip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Konsep</a:t>
                      </a:r>
                      <a:r>
                        <a:rPr lang="en-US" sz="1800" dirty="0" smtClean="0"/>
                        <a:t> 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3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Compartmentalize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Firewall yang </a:t>
                      </a:r>
                      <a:r>
                        <a:rPr lang="en-US" sz="1800" dirty="0" err="1" smtClean="0"/>
                        <a:t>setidaknya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mengistimewakan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akun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code </a:t>
                      </a:r>
                      <a:r>
                        <a:rPr lang="en-US" sz="1800" dirty="0" err="1" smtClean="0"/>
                        <a:t>merupakan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contoh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dari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penggolongan</a:t>
                      </a:r>
                      <a:r>
                        <a:rPr lang="en-US" sz="1800" baseline="0" dirty="0" smtClean="0"/>
                        <a:t> (c0mpartmentalize).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9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 least privilege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menjalankan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proses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menggunakan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akun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keistimewaan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akses</a:t>
                      </a:r>
                      <a:r>
                        <a:rPr lang="en-US" sz="1800" dirty="0" smtClean="0"/>
                        <a:t> minimal, </a:t>
                      </a:r>
                      <a:r>
                        <a:rPr lang="en-US" sz="1800" dirty="0" err="1" smtClean="0"/>
                        <a:t>anda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dapat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secara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signifikan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mengurangi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kemampuan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dari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seorang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penyerang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jika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penyerang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megatur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untuk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mengkompromikan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menjalankan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kode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1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Apply defense in depth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Artinya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anda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tidak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bersandar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lapisan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keamanan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tunggal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anda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mempertimbangkan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bahwa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salah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satu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lapisan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mungkin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dikitari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atau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disepakati</a:t>
                      </a:r>
                      <a:r>
                        <a:rPr lang="en-US" sz="1800" dirty="0" smtClean="0"/>
                        <a:t>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3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 not trust user input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Masukan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pengguna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aplikasi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anda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menjadi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senjata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utama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bagi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penyerang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untuk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menyerang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aplikasi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anda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8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Fail securely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Jika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suatu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aplikasi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gagal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jangan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meninggalkan</a:t>
                      </a:r>
                      <a:r>
                        <a:rPr lang="en-US" sz="1800" dirty="0" smtClean="0"/>
                        <a:t> data </a:t>
                      </a:r>
                      <a:r>
                        <a:rPr lang="en-US" sz="1800" dirty="0" err="1" smtClean="0"/>
                        <a:t>sensitif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dapat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diakses</a:t>
                      </a:r>
                      <a:r>
                        <a:rPr lang="en-US" sz="1800" baseline="0" dirty="0" smtClean="0"/>
                        <a:t>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Reduce your attack surface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Jika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anda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tidak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menggunakannya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jangan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mengaktifkannya</a:t>
                      </a:r>
                      <a:r>
                        <a:rPr lang="en-US" sz="1800" dirty="0" smtClean="0"/>
                        <a:t>.</a:t>
                      </a:r>
                      <a:endParaRPr lang="en-US" sz="18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Sepuluh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Celah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Keamanan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gency FB" pitchFamily="34" charset="0"/>
              </a:rPr>
              <a:t>Aplikasi</a:t>
            </a:r>
            <a:r>
              <a:rPr lang="en-US" sz="4000" b="1" dirty="0" smtClean="0">
                <a:solidFill>
                  <a:srgbClr val="FF0000"/>
                </a:solidFill>
                <a:latin typeface="Agency FB" pitchFamily="34" charset="0"/>
              </a:rPr>
              <a:t> Web</a:t>
            </a:r>
            <a:endParaRPr lang="en-US" sz="4000" b="1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latin typeface="Agency FB" pitchFamily="34" charset="0"/>
              </a:rPr>
              <a:t>Unvalidated</a:t>
            </a:r>
            <a:r>
              <a:rPr lang="en-US" sz="3200" dirty="0" smtClean="0">
                <a:latin typeface="Agency FB" pitchFamily="34" charset="0"/>
              </a:rPr>
              <a:t> input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Broken </a:t>
            </a:r>
            <a:r>
              <a:rPr lang="en-US" sz="3200" dirty="0" err="1" smtClean="0">
                <a:latin typeface="Agency FB" pitchFamily="34" charset="0"/>
              </a:rPr>
              <a:t>aacces</a:t>
            </a:r>
            <a:r>
              <a:rPr lang="en-US" sz="3200" dirty="0" smtClean="0">
                <a:latin typeface="Agency FB" pitchFamily="34" charset="0"/>
              </a:rPr>
              <a:t> control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Broken authentication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session management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Cross site scripting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Buffer overflow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Injection flaw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Insecure storage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latin typeface="Agency FB" pitchFamily="34" charset="0"/>
              </a:rPr>
              <a:t>Penolakan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layanan</a:t>
            </a:r>
            <a:endParaRPr lang="en-US" sz="32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Failure to restrict URL Access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gency FB" pitchFamily="34" charset="0"/>
              </a:rPr>
              <a:t>Insecure configuration management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. </a:t>
            </a:r>
            <a:r>
              <a:rPr lang="en-US" sz="2800" dirty="0" err="1" smtClean="0">
                <a:solidFill>
                  <a:srgbClr val="FF0000"/>
                </a:solidFill>
                <a:latin typeface="Agency FB" pitchFamily="34" charset="0"/>
              </a:rPr>
              <a:t>Unvalidated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 input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    </a:t>
            </a:r>
            <a:r>
              <a:rPr lang="en-US" sz="2800" dirty="0" err="1" smtClean="0">
                <a:latin typeface="Agency FB" pitchFamily="34" charset="0"/>
              </a:rPr>
              <a:t>Ada</a:t>
            </a:r>
            <a:r>
              <a:rPr lang="en-US" sz="2800" dirty="0" smtClean="0">
                <a:latin typeface="Agency FB" pitchFamily="34" charset="0"/>
              </a:rPr>
              <a:t> 2 </a:t>
            </a:r>
            <a:r>
              <a:rPr lang="en-US" sz="2800" dirty="0" err="1" smtClean="0">
                <a:latin typeface="Agency FB" pitchFamily="34" charset="0"/>
              </a:rPr>
              <a:t>hal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dapat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dicatat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ketika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menangani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validasi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kita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yaitu</a:t>
            </a:r>
            <a:r>
              <a:rPr lang="en-US" sz="2800" dirty="0" smtClean="0">
                <a:latin typeface="Agency FB" pitchFamily="34" charset="0"/>
              </a:rPr>
              <a:t>: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Mempercayai</a:t>
            </a:r>
            <a:r>
              <a:rPr lang="en-US" sz="2800" dirty="0" smtClean="0">
                <a:latin typeface="Agency FB" pitchFamily="34" charset="0"/>
              </a:rPr>
              <a:t> client side scripting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hal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sebaiknya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dihindari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web.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pendekatan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negatif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aplikasinya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jenis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pendekatan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hanya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bisa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melindungi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serangan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saja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2.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Broken access control</a:t>
            </a: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      </a:t>
            </a:r>
            <a:r>
              <a:rPr lang="en-US" sz="2800" dirty="0" err="1" smtClean="0">
                <a:latin typeface="Agency FB" pitchFamily="34" charset="0"/>
              </a:rPr>
              <a:t>Masalah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berhubungan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control access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sebagai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berikut</a:t>
            </a:r>
            <a:r>
              <a:rPr lang="en-US" sz="2800" dirty="0" smtClean="0">
                <a:latin typeface="Agency FB" pitchFamily="34" charset="0"/>
              </a:rPr>
              <a:t>: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Insecure Ids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File Permission</a:t>
            </a:r>
          </a:p>
          <a:p>
            <a:pPr marL="514350" indent="-514350">
              <a:buNone/>
            </a:pPr>
            <a:endParaRPr lang="en-US" sz="2800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3.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Broken authentication </a:t>
            </a:r>
            <a:r>
              <a:rPr lang="en-US" sz="2800" dirty="0" err="1" smtClean="0">
                <a:solidFill>
                  <a:srgbClr val="FF0000"/>
                </a:solidFill>
                <a:latin typeface="Agency FB" pitchFamily="34" charset="0"/>
              </a:rPr>
              <a:t>dan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 session management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hal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perludiperhatikan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diantaranya</a:t>
            </a:r>
            <a:r>
              <a:rPr lang="en-US" sz="2800" dirty="0" smtClean="0">
                <a:latin typeface="Agency FB" pitchFamily="34" charset="0"/>
              </a:rPr>
              <a:t>,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Password Strength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Password Use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Password Storage</a:t>
            </a:r>
          </a:p>
          <a:p>
            <a:pPr marL="514350" indent="-514350">
              <a:buAutoNum type="alphaLcPeriod"/>
            </a:pPr>
            <a:r>
              <a:rPr lang="en-US" sz="2800" dirty="0" smtClean="0">
                <a:latin typeface="Agency FB" pitchFamily="34" charset="0"/>
              </a:rPr>
              <a:t>Session ID Protection</a:t>
            </a: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4.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Cross Site Scripting</a:t>
            </a: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	Cara yang </a:t>
            </a:r>
            <a:r>
              <a:rPr lang="en-US" sz="2800" dirty="0" err="1" smtClean="0">
                <a:latin typeface="Agency FB" pitchFamily="34" charset="0"/>
              </a:rPr>
              <a:t>bisa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mencegah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serangan</a:t>
            </a:r>
            <a:r>
              <a:rPr lang="en-US" sz="2800" dirty="0" smtClean="0">
                <a:latin typeface="Agency FB" pitchFamily="34" charset="0"/>
              </a:rPr>
              <a:t> cross site scripting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melakukan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validasi</a:t>
            </a:r>
            <a:r>
              <a:rPr lang="en-US" sz="2800" dirty="0" smtClean="0">
                <a:latin typeface="Agency FB" pitchFamily="34" charset="0"/>
              </a:rPr>
              <a:t> data </a:t>
            </a:r>
            <a:r>
              <a:rPr lang="en-US" sz="2800" dirty="0" err="1" smtClean="0">
                <a:latin typeface="Agency FB" pitchFamily="34" charset="0"/>
              </a:rPr>
              <a:t>masuk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user request (</a:t>
            </a:r>
            <a:r>
              <a:rPr lang="en-US" sz="2800" dirty="0" err="1" smtClean="0">
                <a:latin typeface="Agency FB" pitchFamily="34" charset="0"/>
              </a:rPr>
              <a:t>seperti</a:t>
            </a:r>
            <a:r>
              <a:rPr lang="en-US" sz="2800" dirty="0" smtClean="0">
                <a:latin typeface="Agency FB" pitchFamily="34" charset="0"/>
              </a:rPr>
              <a:t> header, cookie, user parameter). </a:t>
            </a:r>
            <a:r>
              <a:rPr lang="en-US" sz="2800" dirty="0" err="1" smtClean="0">
                <a:latin typeface="Agency FB" pitchFamily="34" charset="0"/>
              </a:rPr>
              <a:t>Pendekatan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negatif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tidak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karena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usaha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menyaring</a:t>
            </a:r>
            <a:r>
              <a:rPr lang="en-US" sz="2800" dirty="0" smtClean="0">
                <a:latin typeface="Agency FB" pitchFamily="34" charset="0"/>
              </a:rPr>
              <a:t> content </a:t>
            </a:r>
            <a:r>
              <a:rPr lang="en-US" sz="2800" dirty="0" err="1" smtClean="0">
                <a:latin typeface="Agency FB" pitchFamily="34" charset="0"/>
              </a:rPr>
              <a:t>aktif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cara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tidak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efektif</a:t>
            </a:r>
            <a:r>
              <a:rPr lang="en-US" sz="2800" dirty="0" smtClean="0">
                <a:latin typeface="Agency FB" pitchFamily="34" charset="0"/>
              </a:rPr>
              <a:t>.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5.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Buffer overflow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Kelemahan</a:t>
            </a:r>
            <a:r>
              <a:rPr lang="en-US" sz="2800" dirty="0" smtClean="0">
                <a:latin typeface="Agency FB" pitchFamily="34" charset="0"/>
              </a:rPr>
              <a:t> buffer overflow </a:t>
            </a:r>
            <a:r>
              <a:rPr lang="en-US" sz="2800" dirty="0" err="1" smtClean="0">
                <a:latin typeface="Agency FB" pitchFamily="34" charset="0"/>
              </a:rPr>
              <a:t>biasanya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sulit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dideteksi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sulit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dilakukan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oleh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peretas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tetapi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penyerang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masih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bisa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menyari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kelemahan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tersebut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melakukan</a:t>
            </a:r>
            <a:r>
              <a:rPr lang="en-US" sz="2800" dirty="0" smtClean="0">
                <a:latin typeface="Agency FB" pitchFamily="34" charset="0"/>
              </a:rPr>
              <a:t> buffer overflow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sebagian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web.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memastikan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keamanan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cara</a:t>
            </a:r>
            <a:r>
              <a:rPr lang="en-US" sz="2800" dirty="0" smtClean="0">
                <a:latin typeface="Agency FB" pitchFamily="34" charset="0"/>
              </a:rPr>
              <a:t> yang paling </a:t>
            </a:r>
            <a:r>
              <a:rPr lang="en-US" sz="2800" dirty="0" err="1" smtClean="0">
                <a:latin typeface="Agency FB" pitchFamily="34" charset="0"/>
              </a:rPr>
              <a:t>baik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melakukan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pengawasan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apabila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terdapat</a:t>
            </a:r>
            <a:r>
              <a:rPr lang="en-US" sz="2800" dirty="0" smtClean="0">
                <a:latin typeface="Agency FB" pitchFamily="34" charset="0"/>
              </a:rPr>
              <a:t> patch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bug report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produk</a:t>
            </a:r>
            <a:r>
              <a:rPr lang="en-US" sz="2800" dirty="0" smtClean="0">
                <a:latin typeface="Agency FB" pitchFamily="34" charset="0"/>
              </a:rPr>
              <a:t> server yang </a:t>
            </a:r>
            <a:r>
              <a:rPr lang="en-US" sz="2800" dirty="0" err="1" smtClean="0">
                <a:latin typeface="Agency FB" pitchFamily="34" charset="0"/>
              </a:rPr>
              <a:t>digunakan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6.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Injection flaw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kelemahan</a:t>
            </a:r>
            <a:r>
              <a:rPr lang="en-US" sz="2800" dirty="0" smtClean="0">
                <a:latin typeface="Agency FB" pitchFamily="34" charset="0"/>
              </a:rPr>
              <a:t> injection flaw </a:t>
            </a:r>
            <a:r>
              <a:rPr lang="en-US" sz="2800" dirty="0" err="1" smtClean="0">
                <a:latin typeface="Agency FB" pitchFamily="34" charset="0"/>
              </a:rPr>
              <a:t>membuat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peretas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dapat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mengirimkan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memasukkan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permintaan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sistem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operasi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atau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sumber</a:t>
            </a:r>
            <a:r>
              <a:rPr lang="en-US" sz="2800" dirty="0" smtClean="0">
                <a:latin typeface="Agency FB" pitchFamily="34" charset="0"/>
              </a:rPr>
              <a:t> external </a:t>
            </a:r>
            <a:r>
              <a:rPr lang="en-US" sz="2800" dirty="0" err="1" smtClean="0">
                <a:latin typeface="Agency FB" pitchFamily="34" charset="0"/>
              </a:rPr>
              <a:t>seperti</a:t>
            </a:r>
            <a:r>
              <a:rPr lang="en-US" sz="2800" dirty="0" smtClean="0">
                <a:latin typeface="Agency FB" pitchFamily="34" charset="0"/>
              </a:rPr>
              <a:t> basis data.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7.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Insecure Storage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Berikut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adalah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beberapa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kesalahan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sering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terjadi</a:t>
            </a:r>
            <a:r>
              <a:rPr lang="en-US" sz="2800" dirty="0" smtClean="0">
                <a:latin typeface="Agency FB" pitchFamily="34" charset="0"/>
              </a:rPr>
              <a:t>: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Kesalahan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untuk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mengenkripsi</a:t>
            </a:r>
            <a:r>
              <a:rPr lang="en-US" sz="2800" dirty="0" smtClean="0">
                <a:latin typeface="Agency FB" pitchFamily="34" charset="0"/>
              </a:rPr>
              <a:t> data </a:t>
            </a:r>
            <a:r>
              <a:rPr lang="en-US" sz="2800" dirty="0" err="1" smtClean="0">
                <a:latin typeface="Agency FB" pitchFamily="34" charset="0"/>
              </a:rPr>
              <a:t>penting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Tidak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amannya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kunci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sertifikat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kata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sandi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Kurang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amannya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lokasi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penyimpanan</a:t>
            </a:r>
            <a:r>
              <a:rPr lang="en-US" sz="2800" dirty="0" smtClean="0">
                <a:latin typeface="Agency FB" pitchFamily="34" charset="0"/>
              </a:rPr>
              <a:t> data.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Kurangnya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penghitungan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pengacakan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Kesalahan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pemilihan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algoritme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AutoNum type="alphaLcPeriod"/>
            </a:pPr>
            <a:r>
              <a:rPr lang="en-US" sz="2800" dirty="0" err="1" smtClean="0">
                <a:latin typeface="Agency FB" pitchFamily="34" charset="0"/>
              </a:rPr>
              <a:t>Mencoba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menciptakan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algoritme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enkripsi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baru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8. </a:t>
            </a:r>
            <a:r>
              <a:rPr lang="en-US" sz="2800" dirty="0" err="1" smtClean="0">
                <a:solidFill>
                  <a:srgbClr val="FF0000"/>
                </a:solidFill>
                <a:latin typeface="Agency FB" pitchFamily="34" charset="0"/>
              </a:rPr>
              <a:t>Penolakan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gency FB" pitchFamily="34" charset="0"/>
              </a:rPr>
              <a:t>Layanan</a:t>
            </a:r>
            <a:endParaRPr lang="en-US" sz="28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marL="514350" indent="-514350"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Merupakan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serangan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dibuat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oleh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peretas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mengirimkan</a:t>
            </a:r>
            <a:r>
              <a:rPr lang="en-US" sz="2800" dirty="0" smtClean="0">
                <a:latin typeface="Agency FB" pitchFamily="34" charset="0"/>
              </a:rPr>
              <a:t> request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jumlah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sangat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besar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dalam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waktu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bersamaan</a:t>
            </a:r>
            <a:r>
              <a:rPr lang="en-US" sz="2800" dirty="0" smtClean="0">
                <a:latin typeface="Agency FB" pitchFamily="34" charset="0"/>
              </a:rPr>
              <a:t>.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9. </a:t>
            </a:r>
            <a:r>
              <a:rPr lang="en-US" sz="3200" dirty="0" smtClean="0">
                <a:solidFill>
                  <a:srgbClr val="FF0000"/>
                </a:solidFill>
                <a:latin typeface="Agency FB" pitchFamily="34" charset="0"/>
              </a:rPr>
              <a:t>Failure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 To Restrict URL Access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web </a:t>
            </a:r>
            <a:r>
              <a:rPr lang="en-US" sz="2800" dirty="0" err="1" smtClean="0">
                <a:latin typeface="Agency FB" pitchFamily="34" charset="0"/>
              </a:rPr>
              <a:t>sering</a:t>
            </a:r>
            <a:r>
              <a:rPr lang="en-US" sz="2800" dirty="0" smtClean="0">
                <a:latin typeface="Agency FB" pitchFamily="34" charset="0"/>
              </a:rPr>
              <a:t> kali </a:t>
            </a:r>
            <a:r>
              <a:rPr lang="en-US" sz="2800" dirty="0" err="1" smtClean="0">
                <a:latin typeface="Agency FB" pitchFamily="34" charset="0"/>
              </a:rPr>
              <a:t>hanya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menghilangkan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tampilan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tautan</a:t>
            </a:r>
            <a:r>
              <a:rPr lang="en-US" sz="2800" dirty="0" smtClean="0">
                <a:latin typeface="Agency FB" pitchFamily="34" charset="0"/>
              </a:rPr>
              <a:t> (URL)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pengguna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tidak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berhak</a:t>
            </a:r>
            <a:r>
              <a:rPr lang="en-US" sz="2800" dirty="0" smtClean="0">
                <a:latin typeface="Agency FB" pitchFamily="34" charset="0"/>
              </a:rPr>
              <a:t>. </a:t>
            </a:r>
            <a:r>
              <a:rPr lang="en-US" sz="2800" dirty="0" err="1" smtClean="0">
                <a:latin typeface="Agency FB" pitchFamily="34" charset="0"/>
              </a:rPr>
              <a:t>Meskipun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begitu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hal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dapat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sangat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mudah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dilewati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mengakses</a:t>
            </a:r>
            <a:r>
              <a:rPr lang="en-US" sz="2800" dirty="0" smtClean="0">
                <a:latin typeface="Agency FB" pitchFamily="34" charset="0"/>
              </a:rPr>
              <a:t> URL </a:t>
            </a:r>
            <a:r>
              <a:rPr lang="en-US" sz="2800" dirty="0" err="1" smtClean="0">
                <a:latin typeface="Agency FB" pitchFamily="34" charset="0"/>
              </a:rPr>
              <a:t>tersebut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secara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langsung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Jika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ingin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memeriksa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aplikasi</a:t>
            </a:r>
            <a:r>
              <a:rPr lang="en-US" sz="2800" dirty="0" smtClean="0">
                <a:latin typeface="Agency FB" pitchFamily="34" charset="0"/>
              </a:rPr>
              <a:t> Web </a:t>
            </a:r>
            <a:r>
              <a:rPr lang="en-US" sz="2800" dirty="0" err="1" smtClean="0">
                <a:latin typeface="Agency FB" pitchFamily="34" charset="0"/>
              </a:rPr>
              <a:t>anda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dengan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lebih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lengkap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anda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dapat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membaca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langsung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situs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resmi</a:t>
            </a:r>
            <a:r>
              <a:rPr lang="en-US" sz="2800" dirty="0" smtClean="0">
                <a:latin typeface="Agency FB" pitchFamily="34" charset="0"/>
              </a:rPr>
              <a:t> OWASP.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10. </a:t>
            </a:r>
            <a:r>
              <a:rPr lang="en-US" sz="2800" dirty="0" smtClean="0">
                <a:solidFill>
                  <a:srgbClr val="FF0000"/>
                </a:solidFill>
                <a:latin typeface="Agency FB" pitchFamily="34" charset="0"/>
              </a:rPr>
              <a:t>Insecure Configuration Management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	</a:t>
            </a:r>
            <a:r>
              <a:rPr lang="en-US" sz="2800" dirty="0" err="1" smtClean="0">
                <a:latin typeface="Agency FB" pitchFamily="34" charset="0"/>
              </a:rPr>
              <a:t>Kesalahan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konfigurasi</a:t>
            </a:r>
            <a:r>
              <a:rPr lang="en-US" sz="2800" dirty="0" smtClean="0">
                <a:latin typeface="Agency FB" pitchFamily="34" charset="0"/>
              </a:rPr>
              <a:t> server yang </a:t>
            </a:r>
            <a:r>
              <a:rPr lang="en-US" sz="2800" dirty="0" err="1" smtClean="0">
                <a:latin typeface="Agency FB" pitchFamily="34" charset="0"/>
              </a:rPr>
              <a:t>bisa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menimbulkan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masalah</a:t>
            </a:r>
            <a:r>
              <a:rPr lang="en-US" sz="2800" dirty="0" smtClean="0">
                <a:latin typeface="Agency FB" pitchFamily="34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Agency FB" pitchFamily="34" charset="0"/>
              </a:rPr>
              <a:t>a. </a:t>
            </a:r>
            <a:r>
              <a:rPr lang="en-US" sz="2800" dirty="0" err="1" smtClean="0">
                <a:latin typeface="Agency FB" pitchFamily="34" charset="0"/>
              </a:rPr>
              <a:t>Celah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keamanan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belum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ditambal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dari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server-administrator </a:t>
            </a:r>
            <a:r>
              <a:rPr lang="en-US" sz="2800" dirty="0" err="1" smtClean="0">
                <a:latin typeface="Agency FB" pitchFamily="34" charset="0"/>
              </a:rPr>
              <a:t>tidak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melakukan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penambalan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perangkat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lunak</a:t>
            </a:r>
            <a:r>
              <a:rPr lang="en-US" sz="2800" dirty="0" smtClean="0">
                <a:latin typeface="Agency FB" pitchFamily="34" charset="0"/>
              </a:rPr>
              <a:t> yang </a:t>
            </a:r>
            <a:r>
              <a:rPr lang="en-US" sz="2800" dirty="0" err="1" smtClean="0">
                <a:latin typeface="Agency FB" pitchFamily="34" charset="0"/>
              </a:rPr>
              <a:t>ada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pada</a:t>
            </a:r>
            <a:r>
              <a:rPr lang="en-US" sz="2800" dirty="0" smtClean="0">
                <a:latin typeface="Agency FB" pitchFamily="34" charset="0"/>
              </a:rPr>
              <a:t> server.</a:t>
            </a:r>
            <a:endParaRPr lang="en-US" sz="2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b. </a:t>
            </a:r>
            <a:r>
              <a:rPr lang="en-US" sz="2400" dirty="0" err="1" smtClean="0">
                <a:latin typeface="Agency FB" pitchFamily="34" charset="0"/>
              </a:rPr>
              <a:t>Celah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keamanan</a:t>
            </a:r>
            <a:r>
              <a:rPr lang="en-US" sz="2400" dirty="0" smtClean="0">
                <a:latin typeface="Agency FB" pitchFamily="34" charset="0"/>
              </a:rPr>
              <a:t> server yang </a:t>
            </a:r>
            <a:r>
              <a:rPr lang="en-US" sz="2400" dirty="0" err="1" smtClean="0">
                <a:latin typeface="Agency FB" pitchFamily="34" charset="0"/>
              </a:rPr>
              <a:t>bisa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menanpilkan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daftar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direktori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atau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juga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serangan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berupa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direktori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melintang</a:t>
            </a:r>
            <a:r>
              <a:rPr lang="en-US" sz="2400" dirty="0" smtClean="0">
                <a:latin typeface="Agency FB" pitchFamily="34" charset="0"/>
              </a:rPr>
              <a:t> (</a:t>
            </a:r>
            <a:r>
              <a:rPr lang="en-US" sz="2400" i="1" dirty="0" smtClean="0">
                <a:latin typeface="Agency FB" pitchFamily="34" charset="0"/>
              </a:rPr>
              <a:t>traversal directory</a:t>
            </a:r>
            <a:r>
              <a:rPr lang="en-US" sz="2400" dirty="0" smtClean="0">
                <a:latin typeface="Agency FB" pitchFamily="34" charset="0"/>
              </a:rPr>
              <a:t>).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c. File-file </a:t>
            </a:r>
            <a:r>
              <a:rPr lang="en-US" sz="2400" dirty="0" err="1" smtClean="0">
                <a:latin typeface="Agency FB" pitchFamily="34" charset="0"/>
              </a:rPr>
              <a:t>cadangan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atau</a:t>
            </a:r>
            <a:r>
              <a:rPr lang="en-US" sz="2400" dirty="0" smtClean="0">
                <a:latin typeface="Agency FB" pitchFamily="34" charset="0"/>
              </a:rPr>
              <a:t> file </a:t>
            </a:r>
            <a:r>
              <a:rPr lang="en-US" sz="2400" dirty="0" err="1" smtClean="0">
                <a:latin typeface="Agency FB" pitchFamily="34" charset="0"/>
              </a:rPr>
              <a:t>contoh</a:t>
            </a:r>
            <a:r>
              <a:rPr lang="en-US" sz="2400" dirty="0" smtClean="0">
                <a:latin typeface="Agency FB" pitchFamily="34" charset="0"/>
              </a:rPr>
              <a:t>, file-file script,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konfigurasi</a:t>
            </a:r>
            <a:r>
              <a:rPr lang="en-US" sz="2400" dirty="0" smtClean="0">
                <a:latin typeface="Agency FB" pitchFamily="34" charset="0"/>
              </a:rPr>
              <a:t> yang </a:t>
            </a:r>
            <a:r>
              <a:rPr lang="en-US" sz="2400" dirty="0" err="1" smtClean="0">
                <a:latin typeface="Agency FB" pitchFamily="34" charset="0"/>
              </a:rPr>
              <a:t>tidak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perlu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d. </a:t>
            </a:r>
            <a:r>
              <a:rPr lang="en-US" sz="2400" dirty="0" err="1" smtClean="0">
                <a:latin typeface="Agency FB" pitchFamily="34" charset="0"/>
              </a:rPr>
              <a:t>Hak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akses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direktori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atau</a:t>
            </a:r>
            <a:r>
              <a:rPr lang="en-US" sz="2400" dirty="0" smtClean="0">
                <a:latin typeface="Agency FB" pitchFamily="34" charset="0"/>
              </a:rPr>
              <a:t> file yang </a:t>
            </a:r>
            <a:r>
              <a:rPr lang="en-US" sz="2400" dirty="0" err="1" smtClean="0">
                <a:latin typeface="Agency FB" pitchFamily="34" charset="0"/>
              </a:rPr>
              <a:t>salah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e. </a:t>
            </a:r>
            <a:r>
              <a:rPr lang="en-US" sz="2400" dirty="0" err="1" smtClean="0">
                <a:latin typeface="Agency FB" pitchFamily="34" charset="0"/>
              </a:rPr>
              <a:t>Adanya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layanan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seperti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administrasi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jarak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jauh</a:t>
            </a:r>
            <a:r>
              <a:rPr lang="en-US" sz="2400" dirty="0" smtClean="0">
                <a:latin typeface="Agency FB" pitchFamily="34" charset="0"/>
              </a:rPr>
              <a:t> ( </a:t>
            </a:r>
            <a:r>
              <a:rPr lang="en-US" sz="2400" i="1" dirty="0" smtClean="0">
                <a:latin typeface="Agency FB" pitchFamily="34" charset="0"/>
              </a:rPr>
              <a:t>remote administration</a:t>
            </a:r>
            <a:r>
              <a:rPr lang="en-US" sz="2400" dirty="0" smtClean="0">
                <a:latin typeface="Agency FB" pitchFamily="34" charset="0"/>
              </a:rPr>
              <a:t>)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manajemen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konten</a:t>
            </a:r>
            <a:r>
              <a:rPr lang="en-US" sz="2400" dirty="0" smtClean="0">
                <a:latin typeface="Agency FB" pitchFamily="34" charset="0"/>
              </a:rPr>
              <a:t> (</a:t>
            </a:r>
            <a:r>
              <a:rPr lang="en-US" sz="2400" i="1" dirty="0" smtClean="0">
                <a:latin typeface="Agency FB" pitchFamily="34" charset="0"/>
              </a:rPr>
              <a:t>content management</a:t>
            </a:r>
            <a:r>
              <a:rPr lang="en-US" sz="2400" dirty="0" smtClean="0">
                <a:latin typeface="Agency FB" pitchFamily="34" charset="0"/>
              </a:rPr>
              <a:t>) yang </a:t>
            </a:r>
            <a:r>
              <a:rPr lang="en-US" sz="2400" dirty="0" err="1" smtClean="0">
                <a:latin typeface="Agency FB" pitchFamily="34" charset="0"/>
              </a:rPr>
              <a:t>masih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aktif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f. </a:t>
            </a:r>
            <a:r>
              <a:rPr lang="en-US" sz="2400" dirty="0" err="1" smtClean="0">
                <a:latin typeface="Agency FB" pitchFamily="34" charset="0"/>
              </a:rPr>
              <a:t>Penggunaan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akun</a:t>
            </a:r>
            <a:r>
              <a:rPr lang="en-US" sz="2400" dirty="0" smtClean="0">
                <a:latin typeface="Agency FB" pitchFamily="34" charset="0"/>
              </a:rPr>
              <a:t> default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kata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sandi</a:t>
            </a:r>
            <a:r>
              <a:rPr lang="en-US" sz="2400" dirty="0" smtClean="0">
                <a:latin typeface="Agency FB" pitchFamily="34" charset="0"/>
              </a:rPr>
              <a:t> default.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g. </a:t>
            </a:r>
            <a:r>
              <a:rPr lang="en-US" sz="2400" dirty="0" err="1" smtClean="0">
                <a:latin typeface="Agency FB" pitchFamily="34" charset="0"/>
              </a:rPr>
              <a:t>Fungsi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administratif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atau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fungsi</a:t>
            </a:r>
            <a:r>
              <a:rPr lang="en-US" sz="2400" dirty="0" smtClean="0">
                <a:latin typeface="Agency FB" pitchFamily="34" charset="0"/>
              </a:rPr>
              <a:t> debug yang </a:t>
            </a:r>
            <a:r>
              <a:rPr lang="en-US" sz="2400" dirty="0" err="1" smtClean="0">
                <a:latin typeface="Agency FB" pitchFamily="34" charset="0"/>
              </a:rPr>
              <a:t>bisa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diakses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h. </a:t>
            </a:r>
            <a:r>
              <a:rPr lang="en-US" sz="2400" dirty="0" err="1" smtClean="0">
                <a:latin typeface="Agency FB" pitchFamily="34" charset="0"/>
              </a:rPr>
              <a:t>Adanya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pesan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kesalahan</a:t>
            </a:r>
            <a:r>
              <a:rPr lang="en-US" sz="2400" dirty="0" smtClean="0">
                <a:latin typeface="Agency FB" pitchFamily="34" charset="0"/>
              </a:rPr>
              <a:t> (</a:t>
            </a:r>
            <a:r>
              <a:rPr lang="en-US" sz="2400" i="1" dirty="0" err="1" smtClean="0">
                <a:latin typeface="Agency FB" pitchFamily="34" charset="0"/>
              </a:rPr>
              <a:t>eror</a:t>
            </a:r>
            <a:r>
              <a:rPr lang="en-US" sz="2400" dirty="0" smtClean="0">
                <a:latin typeface="Agency FB" pitchFamily="34" charset="0"/>
              </a:rPr>
              <a:t>) yang </a:t>
            </a:r>
            <a:r>
              <a:rPr lang="en-US" sz="2400" dirty="0" err="1" smtClean="0">
                <a:latin typeface="Agency FB" pitchFamily="34" charset="0"/>
              </a:rPr>
              <a:t>informatif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dari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segi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teknis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 marL="400050" indent="-400050">
              <a:buNone/>
            </a:pPr>
            <a:r>
              <a:rPr lang="en-US" sz="2400" dirty="0" err="1" smtClean="0">
                <a:latin typeface="Agency FB" pitchFamily="34" charset="0"/>
              </a:rPr>
              <a:t>i</a:t>
            </a:r>
            <a:r>
              <a:rPr lang="en-US" sz="2400" dirty="0" smtClean="0">
                <a:latin typeface="Agency FB" pitchFamily="34" charset="0"/>
              </a:rPr>
              <a:t>. </a:t>
            </a:r>
            <a:r>
              <a:rPr lang="en-US" sz="2400" dirty="0" err="1" smtClean="0">
                <a:latin typeface="Agency FB" pitchFamily="34" charset="0"/>
              </a:rPr>
              <a:t>Kesalahan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konfigurasi</a:t>
            </a:r>
            <a:r>
              <a:rPr lang="en-US" sz="2400" dirty="0" smtClean="0">
                <a:latin typeface="Agency FB" pitchFamily="34" charset="0"/>
              </a:rPr>
              <a:t> SSL certificate </a:t>
            </a:r>
            <a:r>
              <a:rPr lang="en-US" sz="2400" dirty="0" err="1" smtClean="0">
                <a:latin typeface="Agency FB" pitchFamily="34" charset="0"/>
              </a:rPr>
              <a:t>dan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pengesetan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enkripsi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 marL="400050" indent="-400050">
              <a:buNone/>
            </a:pPr>
            <a:r>
              <a:rPr lang="en-US" sz="2400" dirty="0" smtClean="0">
                <a:latin typeface="Agency FB" pitchFamily="34" charset="0"/>
              </a:rPr>
              <a:t>j. </a:t>
            </a:r>
            <a:r>
              <a:rPr lang="en-US" sz="2400" dirty="0" err="1" smtClean="0">
                <a:latin typeface="Agency FB" pitchFamily="34" charset="0"/>
              </a:rPr>
              <a:t>Penggunaan</a:t>
            </a:r>
            <a:r>
              <a:rPr lang="en-US" sz="2400" dirty="0" smtClean="0">
                <a:latin typeface="Agency FB" pitchFamily="34" charset="0"/>
              </a:rPr>
              <a:t> self-signet certificate </a:t>
            </a:r>
            <a:r>
              <a:rPr lang="en-US" sz="2400" dirty="0" err="1" smtClean="0">
                <a:latin typeface="Agency FB" pitchFamily="34" charset="0"/>
              </a:rPr>
              <a:t>untuk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melakukan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autentifikasi</a:t>
            </a:r>
            <a:r>
              <a:rPr lang="en-US" sz="2400" dirty="0" smtClean="0">
                <a:latin typeface="Agency FB" pitchFamily="34" charset="0"/>
              </a:rPr>
              <a:t>.</a:t>
            </a:r>
          </a:p>
          <a:p>
            <a:pPr marL="400050" indent="-400050">
              <a:buNone/>
            </a:pPr>
            <a:r>
              <a:rPr lang="en-US" sz="2400" dirty="0" smtClean="0">
                <a:latin typeface="Agency FB" pitchFamily="34" charset="0"/>
              </a:rPr>
              <a:t>k. </a:t>
            </a:r>
            <a:r>
              <a:rPr lang="en-US" sz="2400" dirty="0" err="1" smtClean="0">
                <a:latin typeface="Agency FB" pitchFamily="34" charset="0"/>
              </a:rPr>
              <a:t>Penggunaan</a:t>
            </a:r>
            <a:r>
              <a:rPr lang="en-US" sz="2400" dirty="0" smtClean="0">
                <a:latin typeface="Agency FB" pitchFamily="34" charset="0"/>
              </a:rPr>
              <a:t> default certificate.</a:t>
            </a:r>
          </a:p>
          <a:p>
            <a:pPr marL="400050" indent="-400050">
              <a:buNone/>
            </a:pPr>
            <a:r>
              <a:rPr lang="en-US" sz="2400" dirty="0" smtClean="0">
                <a:latin typeface="Agency FB" pitchFamily="34" charset="0"/>
              </a:rPr>
              <a:t>l. </a:t>
            </a:r>
            <a:r>
              <a:rPr lang="en-US" sz="2400" dirty="0" err="1" smtClean="0">
                <a:latin typeface="Agency FB" pitchFamily="34" charset="0"/>
              </a:rPr>
              <a:t>Kesalahan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autentifikasi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dengan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sistem</a:t>
            </a:r>
            <a:r>
              <a:rPr lang="en-US" sz="2400" dirty="0" smtClean="0">
                <a:latin typeface="Agency FB" pitchFamily="34" charset="0"/>
              </a:rPr>
              <a:t> </a:t>
            </a:r>
            <a:r>
              <a:rPr lang="en-US" sz="2400" dirty="0" err="1" smtClean="0">
                <a:latin typeface="Agency FB" pitchFamily="34" charset="0"/>
              </a:rPr>
              <a:t>eksternal</a:t>
            </a:r>
            <a:r>
              <a:rPr lang="en-US" sz="2400" dirty="0" smtClean="0">
                <a:latin typeface="Agency FB" pitchFamily="34" charset="0"/>
              </a:rPr>
              <a:t>.</a:t>
            </a:r>
            <a:endParaRPr lang="en-US" sz="24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638799"/>
          </a:xfrm>
        </p:spPr>
        <p:txBody>
          <a:bodyPr/>
          <a:lstStyle/>
          <a:p>
            <a:r>
              <a:rPr lang="en-US" dirty="0" smtClean="0"/>
              <a:t>KEAMANAN APLIKASI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Terima</a:t>
            </a:r>
            <a:r>
              <a:rPr lang="en-US" sz="8000" dirty="0" smtClean="0"/>
              <a:t> </a:t>
            </a:r>
            <a:r>
              <a:rPr lang="en-US" sz="8000" dirty="0" err="1" smtClean="0"/>
              <a:t>Kasih</a:t>
            </a:r>
            <a:endParaRPr 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 FB" pitchFamily="34" charset="0"/>
              </a:rPr>
              <a:t>A. DASAR-DASAR KEAMANAN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600" dirty="0" err="1" smtClean="0">
                <a:latin typeface="Agency FB" pitchFamily="34" charset="0"/>
              </a:rPr>
              <a:t>Keamanan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bersandar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pada</a:t>
            </a:r>
            <a:r>
              <a:rPr lang="en-US" sz="3600" dirty="0" smtClean="0">
                <a:latin typeface="Agency FB" pitchFamily="34" charset="0"/>
              </a:rPr>
              <a:t> 6 </a:t>
            </a:r>
            <a:r>
              <a:rPr lang="en-US" sz="3600" dirty="0" err="1" smtClean="0">
                <a:latin typeface="Agency FB" pitchFamily="34" charset="0"/>
              </a:rPr>
              <a:t>unsur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yaitu</a:t>
            </a:r>
            <a:r>
              <a:rPr lang="en-US" sz="3600" dirty="0" smtClean="0">
                <a:latin typeface="Agency FB" pitchFamily="34" charset="0"/>
              </a:rPr>
              <a:t>,</a:t>
            </a: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Autentikasi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Otorisasi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Pengauditan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Kerahasiaan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Integritas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ketersediaan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1</a:t>
            </a:r>
            <a:r>
              <a:rPr lang="en-US" sz="3600" dirty="0" smtClean="0"/>
              <a:t>.</a:t>
            </a:r>
            <a:r>
              <a:rPr lang="en-US" sz="3600" dirty="0" smtClean="0">
                <a:solidFill>
                  <a:srgbClr val="FF0000"/>
                </a:solidFill>
                <a:latin typeface="Agency FB" pitchFamily="34" charset="0"/>
              </a:rPr>
              <a:t>Autentikasi</a:t>
            </a:r>
            <a:r>
              <a:rPr lang="en-US" sz="3600" dirty="0" smtClean="0">
                <a:latin typeface="Agency FB" pitchFamily="34" charset="0"/>
              </a:rPr>
              <a:t> 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	</a:t>
            </a:r>
            <a:r>
              <a:rPr lang="en-US" sz="3600" dirty="0" err="1" smtClean="0">
                <a:latin typeface="Agency FB" pitchFamily="34" charset="0"/>
              </a:rPr>
              <a:t>Autentikasi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merupakan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proses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secara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unik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mengidentifikasi</a:t>
            </a:r>
            <a:r>
              <a:rPr lang="en-US" sz="3600" dirty="0" smtClean="0">
                <a:latin typeface="Agency FB" pitchFamily="34" charset="0"/>
              </a:rPr>
              <a:t> client </a:t>
            </a:r>
            <a:r>
              <a:rPr lang="en-US" sz="3600" dirty="0" err="1" smtClean="0">
                <a:latin typeface="Agency FB" pitchFamily="34" charset="0"/>
              </a:rPr>
              <a:t>dari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layanan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kita</a:t>
            </a:r>
            <a:r>
              <a:rPr lang="en-US" sz="3600" dirty="0" smtClean="0">
                <a:latin typeface="Agency FB" pitchFamily="34" charset="0"/>
              </a:rPr>
              <a:t>.</a:t>
            </a:r>
            <a:br>
              <a:rPr lang="en-US" sz="3600" dirty="0" smtClean="0">
                <a:latin typeface="Agency FB" pitchFamily="34" charset="0"/>
              </a:rPr>
            </a:br>
            <a:endParaRPr lang="en-US" sz="3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2.</a:t>
            </a:r>
            <a:r>
              <a:rPr lang="en-US" sz="3600" dirty="0" smtClean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gency FB" pitchFamily="34" charset="0"/>
              </a:rPr>
              <a:t>Otorisasi</a:t>
            </a:r>
            <a:endParaRPr lang="en-US" sz="36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en-US" sz="3600" dirty="0">
                <a:latin typeface="Agency FB" pitchFamily="34" charset="0"/>
              </a:rPr>
              <a:t>	</a:t>
            </a:r>
            <a:r>
              <a:rPr lang="en-US" sz="3600" dirty="0" smtClean="0">
                <a:latin typeface="Agency FB" pitchFamily="34" charset="0"/>
              </a:rPr>
              <a:t>	</a:t>
            </a:r>
            <a:r>
              <a:rPr lang="en-US" sz="3600" dirty="0" err="1" smtClean="0">
                <a:latin typeface="Agency FB" pitchFamily="34" charset="0"/>
              </a:rPr>
              <a:t>otorisasi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merupakan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proses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memerintahkan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operasi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sumber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daya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dengan</a:t>
            </a:r>
            <a:r>
              <a:rPr lang="en-US" sz="3600" dirty="0" smtClean="0">
                <a:latin typeface="Agency FB" pitchFamily="34" charset="0"/>
              </a:rPr>
              <a:t> client yang </a:t>
            </a:r>
            <a:r>
              <a:rPr lang="en-US" sz="3600" dirty="0" err="1" smtClean="0">
                <a:latin typeface="Agency FB" pitchFamily="34" charset="0"/>
              </a:rPr>
              <a:t>diautentikasi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saja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diijinkan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melakukan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akses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>
                <a:latin typeface="Agency FB" pitchFamily="34" charset="0"/>
              </a:rPr>
              <a:t>3. </a:t>
            </a:r>
            <a:r>
              <a:rPr lang="en-US" sz="3200" dirty="0" err="1" smtClean="0">
                <a:solidFill>
                  <a:srgbClr val="FF0000"/>
                </a:solidFill>
                <a:latin typeface="Agency FB" pitchFamily="34" charset="0"/>
              </a:rPr>
              <a:t>Pengauditan</a:t>
            </a:r>
            <a:endParaRPr lang="en-US" sz="32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en-US" sz="3200" dirty="0">
                <a:latin typeface="Agency FB" pitchFamily="34" charset="0"/>
              </a:rPr>
              <a:t>	</a:t>
            </a:r>
            <a:r>
              <a:rPr lang="en-US" sz="3200" dirty="0" smtClean="0">
                <a:latin typeface="Agency FB" pitchFamily="34" charset="0"/>
              </a:rPr>
              <a:t>	</a:t>
            </a:r>
            <a:r>
              <a:rPr lang="en-US" sz="3200" dirty="0" err="1" smtClean="0">
                <a:latin typeface="Agency FB" pitchFamily="34" charset="0"/>
              </a:rPr>
              <a:t>Pada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sistem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ini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menjamin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bahwa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seseorang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pengguna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tidak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menyangkal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bahwa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telah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melakukan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suatu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operasi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memulai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suatu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transaksi</a:t>
            </a:r>
            <a:r>
              <a:rPr lang="en-US" sz="3200" dirty="0" smtClean="0">
                <a:latin typeface="Agency FB" pitchFamily="34" charset="0"/>
              </a:rPr>
              <a:t>. </a:t>
            </a:r>
          </a:p>
          <a:p>
            <a:pPr algn="just">
              <a:buNone/>
            </a:pPr>
            <a:endParaRPr lang="en-US" sz="3200" dirty="0">
              <a:latin typeface="Agency FB" pitchFamily="34" charset="0"/>
            </a:endParaRPr>
          </a:p>
          <a:p>
            <a:pPr algn="just">
              <a:buNone/>
            </a:pPr>
            <a:r>
              <a:rPr lang="en-US" sz="3200" dirty="0" smtClean="0">
                <a:latin typeface="Agency FB" pitchFamily="34" charset="0"/>
              </a:rPr>
              <a:t>4. </a:t>
            </a:r>
            <a:r>
              <a:rPr lang="en-US" sz="3200" dirty="0" err="1" smtClean="0">
                <a:solidFill>
                  <a:srgbClr val="FF0000"/>
                </a:solidFill>
                <a:latin typeface="Agency FB" pitchFamily="34" charset="0"/>
              </a:rPr>
              <a:t>Kerahasiaan</a:t>
            </a:r>
            <a:endParaRPr lang="en-US" sz="32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en-US" sz="3200" dirty="0">
                <a:latin typeface="Agency FB" pitchFamily="34" charset="0"/>
              </a:rPr>
              <a:t>	</a:t>
            </a:r>
            <a:r>
              <a:rPr lang="en-US" sz="3200" dirty="0" smtClean="0">
                <a:latin typeface="Agency FB" pitchFamily="34" charset="0"/>
              </a:rPr>
              <a:t>	</a:t>
            </a:r>
            <a:r>
              <a:rPr lang="en-US" sz="3200" dirty="0" err="1" smtClean="0">
                <a:latin typeface="Agency FB" pitchFamily="34" charset="0"/>
              </a:rPr>
              <a:t>Kerahasiaan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merupakan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proses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untuk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menyakinkan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bahwa</a:t>
            </a:r>
            <a:r>
              <a:rPr lang="en-US" sz="3200" dirty="0" smtClean="0">
                <a:latin typeface="Agency FB" pitchFamily="34" charset="0"/>
              </a:rPr>
              <a:t> data </a:t>
            </a:r>
            <a:r>
              <a:rPr lang="en-US" sz="3200" dirty="0" err="1" smtClean="0">
                <a:latin typeface="Agency FB" pitchFamily="34" charset="0"/>
              </a:rPr>
              <a:t>tetap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bersifat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pribadi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rahasia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tidak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bisa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dilihat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oleh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pengguna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tidak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diotorisasi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atau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pengintip</a:t>
            </a:r>
            <a:r>
              <a:rPr lang="en-US" sz="3200" dirty="0" smtClean="0">
                <a:latin typeface="Agency FB" pitchFamily="34" charset="0"/>
              </a:rPr>
              <a:t> yang </a:t>
            </a:r>
            <a:r>
              <a:rPr lang="en-US" sz="3200" dirty="0" err="1" smtClean="0">
                <a:latin typeface="Agency FB" pitchFamily="34" charset="0"/>
              </a:rPr>
              <a:t>memonitor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aliran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lalu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lintas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antarjaringan</a:t>
            </a:r>
            <a:r>
              <a:rPr lang="en-US" sz="3200" dirty="0" smtClean="0">
                <a:latin typeface="Agency FB" pitchFamily="34" charset="0"/>
              </a:rPr>
              <a:t>.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5. </a:t>
            </a:r>
            <a:r>
              <a:rPr lang="en-US" sz="3600" dirty="0" err="1" smtClean="0">
                <a:solidFill>
                  <a:srgbClr val="FF0000"/>
                </a:solidFill>
                <a:latin typeface="Agency FB" pitchFamily="34" charset="0"/>
              </a:rPr>
              <a:t>Integritas</a:t>
            </a:r>
            <a:endParaRPr lang="en-US" sz="36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en-US" sz="3600" dirty="0">
                <a:latin typeface="Agency FB" pitchFamily="34" charset="0"/>
              </a:rPr>
              <a:t>	</a:t>
            </a:r>
            <a:r>
              <a:rPr lang="en-US" sz="3600" dirty="0" smtClean="0">
                <a:latin typeface="Agency FB" pitchFamily="34" charset="0"/>
              </a:rPr>
              <a:t>	</a:t>
            </a:r>
            <a:r>
              <a:rPr lang="en-US" sz="3600" dirty="0" err="1" smtClean="0">
                <a:latin typeface="Agency FB" pitchFamily="34" charset="0"/>
              </a:rPr>
              <a:t>Integritas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adalah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jaminan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bahwa</a:t>
            </a:r>
            <a:r>
              <a:rPr lang="en-US" sz="3600" dirty="0" smtClean="0">
                <a:latin typeface="Agency FB" pitchFamily="34" charset="0"/>
              </a:rPr>
              <a:t> data </a:t>
            </a:r>
            <a:r>
              <a:rPr lang="en-US" sz="3600" dirty="0" err="1" smtClean="0">
                <a:latin typeface="Agency FB" pitchFamily="34" charset="0"/>
              </a:rPr>
              <a:t>dilindungi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dari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modifikasi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disengaja</a:t>
            </a:r>
            <a:r>
              <a:rPr lang="en-US" sz="3600" dirty="0" smtClean="0">
                <a:latin typeface="Agency FB" pitchFamily="34" charset="0"/>
              </a:rPr>
              <a:t>.</a:t>
            </a:r>
          </a:p>
          <a:p>
            <a:pPr>
              <a:buNone/>
            </a:pPr>
            <a:endParaRPr lang="en-US" sz="3600" dirty="0">
              <a:latin typeface="Agency FB" pitchFamily="34" charset="0"/>
            </a:endParaRPr>
          </a:p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6. </a:t>
            </a:r>
            <a:r>
              <a:rPr lang="en-US" sz="3600" dirty="0" err="1" smtClean="0">
                <a:solidFill>
                  <a:srgbClr val="FF0000"/>
                </a:solidFill>
                <a:latin typeface="Agency FB" pitchFamily="34" charset="0"/>
              </a:rPr>
              <a:t>Ketersediaan</a:t>
            </a:r>
            <a:endParaRPr lang="en-US" sz="3600" dirty="0" smtClean="0">
              <a:solidFill>
                <a:srgbClr val="FF0000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en-US" sz="3600" dirty="0">
                <a:latin typeface="Agency FB" pitchFamily="34" charset="0"/>
              </a:rPr>
              <a:t>	</a:t>
            </a:r>
            <a:r>
              <a:rPr lang="en-US" sz="3600" dirty="0" smtClean="0">
                <a:latin typeface="Agency FB" pitchFamily="34" charset="0"/>
              </a:rPr>
              <a:t>	Dari </a:t>
            </a:r>
            <a:r>
              <a:rPr lang="en-US" sz="3600" dirty="0" err="1" smtClean="0">
                <a:latin typeface="Agency FB" pitchFamily="34" charset="0"/>
              </a:rPr>
              <a:t>perspektif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keamanan</a:t>
            </a:r>
            <a:r>
              <a:rPr lang="en-US" sz="3600" dirty="0" smtClean="0">
                <a:latin typeface="Agency FB" pitchFamily="34" charset="0"/>
              </a:rPr>
              <a:t>, </a:t>
            </a:r>
            <a:r>
              <a:rPr lang="en-US" sz="3600" dirty="0" err="1" smtClean="0">
                <a:latin typeface="Agency FB" pitchFamily="34" charset="0"/>
              </a:rPr>
              <a:t>ketersediaan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berarti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sistem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tetap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tersedia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untuk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para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pengguna</a:t>
            </a:r>
            <a:r>
              <a:rPr lang="en-US" sz="3600" dirty="0" smtClean="0">
                <a:latin typeface="Agency FB" pitchFamily="34" charset="0"/>
              </a:rPr>
              <a:t> yang </a:t>
            </a:r>
            <a:r>
              <a:rPr lang="en-US" sz="3600" dirty="0" err="1" smtClean="0">
                <a:latin typeface="Agency FB" pitchFamily="34" charset="0"/>
              </a:rPr>
              <a:t>sah</a:t>
            </a:r>
            <a:r>
              <a:rPr lang="en-US" sz="3600" dirty="0" smtClean="0">
                <a:latin typeface="Agency FB" pitchFamily="34" charset="0"/>
              </a:rPr>
              <a:t>.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latin typeface="Agency FB" pitchFamily="34" charset="0"/>
              </a:rPr>
              <a:t>B. </a:t>
            </a:r>
            <a:r>
              <a:rPr lang="en-US" dirty="0" err="1" smtClean="0">
                <a:latin typeface="Agency FB" pitchFamily="34" charset="0"/>
              </a:rPr>
              <a:t>Mengamankan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Jaringan</a:t>
            </a:r>
            <a:r>
              <a:rPr lang="en-US" dirty="0" smtClean="0">
                <a:latin typeface="Agency FB" pitchFamily="34" charset="0"/>
              </a:rPr>
              <a:t>, Host, </a:t>
            </a:r>
            <a:r>
              <a:rPr lang="en-US" dirty="0" err="1" smtClean="0">
                <a:latin typeface="Agency FB" pitchFamily="34" charset="0"/>
              </a:rPr>
              <a:t>dan</a:t>
            </a:r>
            <a:r>
              <a:rPr lang="en-US" dirty="0" smtClean="0">
                <a:latin typeface="Agency FB" pitchFamily="34" charset="0"/>
              </a:rPr>
              <a:t> </a:t>
            </a:r>
            <a:r>
              <a:rPr lang="en-US" dirty="0" err="1" smtClean="0">
                <a:latin typeface="Agency FB" pitchFamily="34" charset="0"/>
              </a:rPr>
              <a:t>Aplikasi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sz="3600" dirty="0" err="1" smtClean="0">
                <a:latin typeface="Agency FB" pitchFamily="34" charset="0"/>
              </a:rPr>
              <a:t>Mengamankan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jaringan</a:t>
            </a:r>
            <a:endParaRPr lang="en-US" sz="3600" dirty="0" smtClean="0">
              <a:latin typeface="Agency FB" pitchFamily="34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Agency FB" pitchFamily="34" charset="0"/>
            </a:endParaRPr>
          </a:p>
          <a:p>
            <a:pPr marL="514350" indent="-514350" algn="just">
              <a:buNone/>
            </a:pPr>
            <a:r>
              <a:rPr lang="en-US" dirty="0">
                <a:latin typeface="Agency FB" pitchFamily="34" charset="0"/>
              </a:rPr>
              <a:t>	</a:t>
            </a:r>
            <a:r>
              <a:rPr lang="en-US" dirty="0" smtClean="0">
                <a:latin typeface="Agency FB" pitchFamily="34" charset="0"/>
              </a:rPr>
              <a:t>	</a:t>
            </a:r>
            <a:endParaRPr lang="en-US" dirty="0">
              <a:latin typeface="Agency FB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981200"/>
          <a:ext cx="7391400" cy="462123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40242"/>
                <a:gridCol w="5451158"/>
              </a:tblGrid>
              <a:tr h="43961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itchFamily="34" charset="0"/>
                        </a:rPr>
                        <a:t>Komponen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gency FB" pitchFamily="34" charset="0"/>
                        </a:rPr>
                        <a:t>Keterangan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6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itchFamily="34" charset="0"/>
                        </a:rPr>
                        <a:t>Router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err="1" smtClean="0">
                          <a:latin typeface="Agency FB" pitchFamily="34" charset="0"/>
                        </a:rPr>
                        <a:t>Adalah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lingkaran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jaringan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yang paling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jauh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.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Paket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salurannya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ada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pada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port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protokol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dibutuhkan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oleh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anda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. 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38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itchFamily="34" charset="0"/>
                        </a:rPr>
                        <a:t>Firewall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Agency FB" pitchFamily="34" charset="0"/>
                        </a:rPr>
                        <a:t>Firewall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mengeblok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port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protokol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dan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menjamin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lalu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lintas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jaringan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dengan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menyediakan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penyaringan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aplikasi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spesifik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untuk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mengeblok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komunikasi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tidak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Agency FB" pitchFamily="34" charset="0"/>
                        </a:rPr>
                        <a:t>baik</a:t>
                      </a:r>
                      <a:r>
                        <a:rPr lang="en-US" sz="2400" baseline="0" dirty="0" smtClean="0">
                          <a:latin typeface="Agency FB" pitchFamily="34" charset="0"/>
                        </a:rPr>
                        <a:t>.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gency FB" pitchFamily="34" charset="0"/>
                        </a:rPr>
                        <a:t>Switch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Agency FB" pitchFamily="34" charset="0"/>
                        </a:rPr>
                        <a:t>Switch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digunakan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untuk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segmen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jaringan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 yang </a:t>
                      </a:r>
                      <a:r>
                        <a:rPr lang="en-US" sz="2400" dirty="0" err="1" smtClean="0">
                          <a:latin typeface="Agency FB" pitchFamily="34" charset="0"/>
                        </a:rPr>
                        <a:t>terpisah</a:t>
                      </a:r>
                      <a:r>
                        <a:rPr lang="en-US" sz="2400" dirty="0" smtClean="0">
                          <a:latin typeface="Agency FB" pitchFamily="34" charset="0"/>
                        </a:rPr>
                        <a:t>.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24840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latin typeface="Agency FB" pitchFamily="34" charset="0"/>
              </a:rPr>
              <a:t>2. </a:t>
            </a:r>
            <a:r>
              <a:rPr lang="en-US" sz="3600" dirty="0" err="1" smtClean="0">
                <a:latin typeface="Agency FB" pitchFamily="34" charset="0"/>
              </a:rPr>
              <a:t>Mengamankan</a:t>
            </a:r>
            <a:r>
              <a:rPr lang="en-US" sz="3600" dirty="0" smtClean="0">
                <a:latin typeface="Agency FB" pitchFamily="34" charset="0"/>
              </a:rPr>
              <a:t> Host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219200"/>
            <a:ext cx="5181600" cy="350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219200"/>
            <a:ext cx="1219200" cy="495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Patches and update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00200" y="5105400"/>
            <a:ext cx="5181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167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9600" y="167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Auditing and logging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600" y="2895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2895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and directories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3962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Registry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962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548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8800" y="548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" y="1219200"/>
            <a:ext cx="838200" cy="3505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alibri" pitchFamily="34" charset="0"/>
              </a:rPr>
              <a:t>Sistem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 Opera-</a:t>
            </a:r>
            <a:r>
              <a:rPr lang="en-US" b="1" dirty="0" err="1" smtClean="0">
                <a:solidFill>
                  <a:schemeClr val="bg1"/>
                </a:solidFill>
                <a:latin typeface="Calibri" pitchFamily="34" charset="0"/>
              </a:rPr>
              <a:t>si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5105400"/>
            <a:ext cx="762000" cy="1219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Jarin-gan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3. </a:t>
            </a:r>
            <a:r>
              <a:rPr lang="en-US" sz="3600" dirty="0" err="1" smtClean="0">
                <a:latin typeface="Agency FB" pitchFamily="34" charset="0"/>
              </a:rPr>
              <a:t>Mengamankan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endParaRPr lang="en-US" sz="3600" dirty="0" smtClean="0">
              <a:latin typeface="Agency FB" pitchFamily="34" charset="0"/>
            </a:endParaRPr>
          </a:p>
          <a:p>
            <a:pPr algn="just">
              <a:buNone/>
            </a:pPr>
            <a:r>
              <a:rPr lang="en-US" sz="3600" dirty="0" smtClean="0">
                <a:latin typeface="Agency FB" pitchFamily="34" charset="0"/>
              </a:rPr>
              <a:t>		</a:t>
            </a:r>
            <a:r>
              <a:rPr lang="en-US" sz="3600" dirty="0" err="1" smtClean="0">
                <a:latin typeface="Agency FB" pitchFamily="34" charset="0"/>
              </a:rPr>
              <a:t>Keamanan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biasanya</a:t>
            </a:r>
            <a:r>
              <a:rPr lang="en-US" sz="3600" dirty="0" smtClean="0">
                <a:latin typeface="Agency FB" pitchFamily="34" charset="0"/>
              </a:rPr>
              <a:t> paling </a:t>
            </a:r>
            <a:r>
              <a:rPr lang="en-US" sz="3600" dirty="0" err="1" smtClean="0">
                <a:latin typeface="Agency FB" pitchFamily="34" charset="0"/>
              </a:rPr>
              <a:t>banyak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adalah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mengamankan</a:t>
            </a:r>
            <a:r>
              <a:rPr lang="en-US" sz="3600" dirty="0" smtClean="0">
                <a:latin typeface="Agency FB" pitchFamily="34" charset="0"/>
              </a:rPr>
              <a:t> </a:t>
            </a:r>
            <a:r>
              <a:rPr lang="en-US" sz="3600" dirty="0" err="1" smtClean="0">
                <a:latin typeface="Agency FB" pitchFamily="34" charset="0"/>
              </a:rPr>
              <a:t>aplikasi</a:t>
            </a:r>
            <a:r>
              <a:rPr lang="en-US" sz="3600" dirty="0" smtClean="0">
                <a:latin typeface="Agency FB" pitchFamily="34" charset="0"/>
              </a:rPr>
              <a:t> web. 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260</TotalTime>
  <Words>683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Kelompok 13</vt:lpstr>
      <vt:lpstr>KEAMANAN APLIKASI WEB</vt:lpstr>
      <vt:lpstr>A. DASAR-DASAR KEAMANAN</vt:lpstr>
      <vt:lpstr>PowerPoint Presentation</vt:lpstr>
      <vt:lpstr>PowerPoint Presentation</vt:lpstr>
      <vt:lpstr>PowerPoint Presentation</vt:lpstr>
      <vt:lpstr>B. Mengamankan Jaringan, Host, dan Aplikasi</vt:lpstr>
      <vt:lpstr>PowerPoint Presentation</vt:lpstr>
      <vt:lpstr>PowerPoint Presentation</vt:lpstr>
      <vt:lpstr>Kategori Vulnerabilitas Aplikasi</vt:lpstr>
      <vt:lpstr>Lanjutan</vt:lpstr>
      <vt:lpstr>Prinsip-prinsip Keamanan</vt:lpstr>
      <vt:lpstr>Sepuluh Celah Keamanan Aplikasi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13</dc:title>
  <dc:creator>XP</dc:creator>
  <cp:lastModifiedBy>admin</cp:lastModifiedBy>
  <cp:revision>29</cp:revision>
  <dcterms:created xsi:type="dcterms:W3CDTF">2015-05-19T12:34:04Z</dcterms:created>
  <dcterms:modified xsi:type="dcterms:W3CDTF">2015-06-03T03:22:09Z</dcterms:modified>
</cp:coreProperties>
</file>