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4" r:id="rId13"/>
    <p:sldId id="275" r:id="rId14"/>
    <p:sldId id="278" r:id="rId15"/>
    <p:sldId id="276" r:id="rId16"/>
    <p:sldId id="265" r:id="rId17"/>
    <p:sldId id="266" r:id="rId18"/>
    <p:sldId id="26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0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20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9B13-1E08-4BCA-A395-EC48823B69D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051" y="0"/>
            <a:ext cx="7766936" cy="1646302"/>
          </a:xfrm>
        </p:spPr>
        <p:txBody>
          <a:bodyPr/>
          <a:lstStyle/>
          <a:p>
            <a:pPr algn="l"/>
            <a:r>
              <a:rPr lang="en-US" sz="3600" dirty="0" err="1" smtClean="0"/>
              <a:t>Nama</a:t>
            </a:r>
            <a:r>
              <a:rPr lang="en-US" sz="3600" dirty="0" smtClean="0"/>
              <a:t> </a:t>
            </a:r>
            <a:r>
              <a:rPr lang="en-US" sz="3600" dirty="0" err="1" smtClean="0"/>
              <a:t>Kelompok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044" y="1864426"/>
            <a:ext cx="7766936" cy="408511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Andi</a:t>
            </a:r>
            <a:r>
              <a:rPr lang="en-US" sz="3200" dirty="0" smtClean="0"/>
              <a:t> </a:t>
            </a:r>
            <a:r>
              <a:rPr lang="en-US" sz="3200" dirty="0" err="1" smtClean="0"/>
              <a:t>Setiyawan</a:t>
            </a:r>
            <a:r>
              <a:rPr lang="en-US" sz="3200" dirty="0" smtClean="0"/>
              <a:t>				G.211.12.0011</a:t>
            </a:r>
          </a:p>
          <a:p>
            <a:r>
              <a:rPr lang="en-US" sz="3200" dirty="0" err="1" smtClean="0"/>
              <a:t>Taufiq</a:t>
            </a:r>
            <a:r>
              <a:rPr lang="en-US" sz="3200" dirty="0" smtClean="0"/>
              <a:t> </a:t>
            </a:r>
            <a:r>
              <a:rPr lang="en-US" sz="3200" dirty="0" err="1" smtClean="0"/>
              <a:t>Dwi</a:t>
            </a:r>
            <a:r>
              <a:rPr lang="en-US" sz="3200" dirty="0" smtClean="0"/>
              <a:t> W.			</a:t>
            </a:r>
            <a:r>
              <a:rPr lang="en-US" sz="3200" dirty="0"/>
              <a:t> </a:t>
            </a:r>
            <a:r>
              <a:rPr lang="en-US" sz="3200" dirty="0" smtClean="0"/>
              <a:t>     	G.211.12.0019	</a:t>
            </a:r>
          </a:p>
          <a:p>
            <a:r>
              <a:rPr lang="en-US" sz="3200" dirty="0" smtClean="0"/>
              <a:t>Muhammad </a:t>
            </a:r>
            <a:r>
              <a:rPr lang="en-US" sz="3200" dirty="0" err="1" smtClean="0"/>
              <a:t>Muizzudin</a:t>
            </a:r>
            <a:r>
              <a:rPr lang="en-US" sz="3200" dirty="0" smtClean="0"/>
              <a:t>		G.211.12.0054</a:t>
            </a:r>
          </a:p>
          <a:p>
            <a:r>
              <a:rPr lang="en-US" sz="3200" dirty="0" err="1" smtClean="0"/>
              <a:t>Septian</a:t>
            </a:r>
            <a:r>
              <a:rPr lang="en-US" sz="3200" dirty="0" smtClean="0"/>
              <a:t> </a:t>
            </a:r>
            <a:r>
              <a:rPr lang="en-US" sz="3200" dirty="0" err="1" smtClean="0"/>
              <a:t>Alfah</a:t>
            </a:r>
            <a:r>
              <a:rPr lang="en-US" sz="3200" dirty="0" smtClean="0"/>
              <a:t> Rodin			G.211.12.0055</a:t>
            </a:r>
          </a:p>
          <a:p>
            <a:r>
              <a:rPr lang="en-US" sz="3200" dirty="0" smtClean="0"/>
              <a:t>Muhammad </a:t>
            </a:r>
            <a:r>
              <a:rPr lang="en-US" sz="3200" dirty="0" err="1" smtClean="0"/>
              <a:t>Wahyu</a:t>
            </a:r>
            <a:r>
              <a:rPr lang="en-US" sz="3200" dirty="0" smtClean="0"/>
              <a:t> N.		</a:t>
            </a:r>
            <a:r>
              <a:rPr lang="en-US" sz="3200" dirty="0"/>
              <a:t> </a:t>
            </a:r>
            <a:r>
              <a:rPr lang="en-US" sz="3200" dirty="0" smtClean="0"/>
              <a:t>G.211.12.0074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351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136"/>
            <a:ext cx="10515600" cy="580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9.  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dikembangan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client-server (two-tier)</a:t>
            </a:r>
          </a:p>
          <a:p>
            <a:pPr marL="0" indent="0">
              <a:buNone/>
            </a:pPr>
            <a:r>
              <a:rPr lang="en-US" sz="2400" dirty="0"/>
              <a:t>10. </a:t>
            </a:r>
            <a:r>
              <a:rPr lang="en-US" sz="2400" dirty="0" err="1"/>
              <a:t>Displin</a:t>
            </a:r>
            <a:r>
              <a:rPr lang="en-US" sz="2400" dirty="0"/>
              <a:t> yang </a:t>
            </a:r>
            <a:r>
              <a:rPr lang="en-US" sz="2400" dirty="0" err="1"/>
              <a:t>terlibat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ketererampilan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keahlihan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11. </a:t>
            </a:r>
            <a:r>
              <a:rPr lang="en-US" sz="2400" dirty="0" err="1"/>
              <a:t>Legalitas</a:t>
            </a:r>
            <a:r>
              <a:rPr lang="en-US" sz="2400" dirty="0"/>
              <a:t>, </a:t>
            </a:r>
            <a:r>
              <a:rPr lang="en-US" sz="2400" dirty="0" err="1"/>
              <a:t>Kesosialan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Etika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r>
              <a:rPr lang="en-US" sz="2400" dirty="0"/>
              <a:t>12.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penstrukturan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 smtClean="0"/>
              <a:t>menyajikan</a:t>
            </a:r>
            <a:r>
              <a:rPr lang="en-US" sz="2400" dirty="0" smtClean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51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6895"/>
            <a:ext cx="8596668" cy="5364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/>
              <a:t>Variabel-variabel yang di gunakan di dalam formulasi hipotesis menyajikan atribut entitas dunia nyata yang kita sebut observasi. Suatu entitas menyaikan suatu proses, produk, atau sumber. </a:t>
            </a:r>
            <a:endParaRPr lang="en-US" sz="2400" dirty="0"/>
          </a:p>
          <a:p>
            <a:pPr marL="0" indent="0">
              <a:buNone/>
            </a:pPr>
            <a:r>
              <a:rPr lang="id-ID" sz="2400" dirty="0" smtClean="0"/>
              <a:t>Suatu </a:t>
            </a:r>
            <a:r>
              <a:rPr lang="id-ID" sz="2400" dirty="0"/>
              <a:t>proses di tetapkan sebagai aktifitas perangkat lunak yang Sali berelasi.</a:t>
            </a:r>
            <a:endParaRPr lang="en-US" sz="2400" dirty="0"/>
          </a:p>
          <a:p>
            <a:pPr marL="0" indent="0">
              <a:buNone/>
            </a:pPr>
            <a:r>
              <a:rPr lang="id-ID" sz="2400" dirty="0"/>
              <a:t>Contoh dari proses adalah :</a:t>
            </a:r>
            <a:endParaRPr lang="en-US" sz="2400" dirty="0"/>
          </a:p>
          <a:p>
            <a:pPr lvl="0"/>
            <a:r>
              <a:rPr lang="id-ID" sz="2400" dirty="0"/>
              <a:t>Pengembangan Web</a:t>
            </a:r>
            <a:endParaRPr lang="en-US" sz="2400" dirty="0"/>
          </a:p>
          <a:p>
            <a:pPr lvl="0"/>
            <a:r>
              <a:rPr lang="id-ID" sz="2400" dirty="0"/>
              <a:t>Pemeliharaan Web</a:t>
            </a:r>
            <a:endParaRPr lang="en-US" sz="2400" dirty="0"/>
          </a:p>
          <a:p>
            <a:pPr lvl="0"/>
            <a:r>
              <a:rPr lang="id-ID" sz="2400" dirty="0"/>
              <a:t>Pendesainan Web</a:t>
            </a:r>
            <a:endParaRPr lang="en-US" sz="2400" dirty="0"/>
          </a:p>
          <a:p>
            <a:pPr lvl="0"/>
            <a:r>
              <a:rPr lang="id-ID" sz="2400" dirty="0"/>
              <a:t>Pengujian Web</a:t>
            </a:r>
            <a:endParaRPr lang="en-US" sz="2400" dirty="0"/>
          </a:p>
          <a:p>
            <a:pPr lvl="0"/>
            <a:r>
              <a:rPr lang="id-ID" sz="2400" dirty="0"/>
              <a:t>Proyek Web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3292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7517"/>
            <a:ext cx="8596668" cy="542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Suatu Produk  di tetapkan sebagai suatu artefak, deliverable, atau dokumen yang di hasilkan dari aktivitas proses.</a:t>
            </a:r>
            <a:endParaRPr lang="en-US" sz="2400" dirty="0"/>
          </a:p>
          <a:p>
            <a:pPr marL="0" indent="0">
              <a:buNone/>
            </a:pPr>
            <a:r>
              <a:rPr lang="id-ID" sz="2400" dirty="0"/>
              <a:t>Contoh dari produk adalah :</a:t>
            </a:r>
            <a:endParaRPr lang="en-US" sz="2400" dirty="0"/>
          </a:p>
          <a:p>
            <a:pPr lvl="0"/>
            <a:r>
              <a:rPr lang="id-ID" sz="2400" dirty="0"/>
              <a:t>Aplikasi Web</a:t>
            </a:r>
            <a:endParaRPr lang="en-US" sz="2400" dirty="0"/>
          </a:p>
          <a:p>
            <a:pPr lvl="0"/>
            <a:r>
              <a:rPr lang="id-ID" sz="2400" dirty="0"/>
              <a:t>Dokumen Desain</a:t>
            </a:r>
            <a:endParaRPr lang="en-US" sz="2400" dirty="0"/>
          </a:p>
          <a:p>
            <a:pPr lvl="0"/>
            <a:r>
              <a:rPr lang="id-ID" sz="2400" dirty="0"/>
              <a:t>Pengujian Skrip</a:t>
            </a:r>
            <a:endParaRPr lang="en-US" sz="2400" dirty="0"/>
          </a:p>
          <a:p>
            <a:pPr lvl="0"/>
            <a:r>
              <a:rPr lang="id-ID" sz="2400" dirty="0"/>
              <a:t>Laporan Kesalahan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6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0021"/>
            <a:ext cx="8596668" cy="5281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/>
              <a:t>Sumber menyajikan entitas yang di butuhkan oleh aktivitas proses.</a:t>
            </a:r>
            <a:endParaRPr lang="en-US" sz="2400" dirty="0"/>
          </a:p>
          <a:p>
            <a:pPr marL="0" indent="0">
              <a:buNone/>
            </a:pPr>
            <a:r>
              <a:rPr lang="id-ID" sz="2400" dirty="0"/>
              <a:t>Contoh dari sumber adalah :</a:t>
            </a:r>
            <a:endParaRPr lang="en-US" sz="2400" dirty="0"/>
          </a:p>
          <a:p>
            <a:pPr lvl="0"/>
            <a:r>
              <a:rPr lang="id-ID" sz="2400" dirty="0"/>
              <a:t>Pengembang Web</a:t>
            </a:r>
            <a:endParaRPr lang="en-US" sz="2400" dirty="0"/>
          </a:p>
          <a:p>
            <a:pPr lvl="0"/>
            <a:r>
              <a:rPr lang="id-ID" sz="2400" dirty="0"/>
              <a:t>Tool Pengembangan</a:t>
            </a:r>
            <a:endParaRPr lang="en-US" sz="2400" dirty="0"/>
          </a:p>
          <a:p>
            <a:pPr lvl="0"/>
            <a:r>
              <a:rPr lang="id-ID" sz="2400" dirty="0"/>
              <a:t>Bahasa </a:t>
            </a:r>
            <a:r>
              <a:rPr lang="id-ID" sz="2400" dirty="0" smtClean="0"/>
              <a:t>Pemrograman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84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5653"/>
            <a:ext cx="8596668" cy="5055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Setiap masing masing atribut entitas akan di ukur. Hal ini bermandafaat untuk pengidentivikasian apakah atributnya iternal atau Eksternal.</a:t>
            </a:r>
            <a:endParaRPr lang="en-US" sz="2400" dirty="0"/>
          </a:p>
          <a:p>
            <a:r>
              <a:rPr lang="id-ID" sz="2400" dirty="0"/>
              <a:t>Atribut Internal dapat di ukur dengan menguji produk, proses, atau sumber dari prosesnya sendiri, dan di pisahkan dari perilakunya.</a:t>
            </a:r>
            <a:endParaRPr lang="en-US" sz="2400" dirty="0"/>
          </a:p>
          <a:p>
            <a:r>
              <a:rPr lang="id-ID" sz="2400" dirty="0"/>
              <a:t>Atribut Eksternal  hanya dapat di ukur dengan respek untuk bagaimana produk, proses, atau sumber berelasi pada lingkungannya.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213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93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Penilaian</a:t>
            </a:r>
            <a:r>
              <a:rPr lang="en-US" sz="3200" dirty="0" smtClean="0"/>
              <a:t> </a:t>
            </a:r>
            <a:r>
              <a:rPr lang="en-US" sz="3200" dirty="0" err="1" smtClean="0"/>
              <a:t>Empiris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Keakuratan </a:t>
            </a:r>
            <a:r>
              <a:rPr lang="id-ID" sz="2400" dirty="0"/>
              <a:t>suatu hipotesis atau pertanyaan penelitian meliputi percobaan yang di laksanakan dengan investigasi empiris. Investigasi dapan di organisasikan sebagai berikut :</a:t>
            </a:r>
            <a:endParaRPr lang="en-US" sz="2400" dirty="0"/>
          </a:p>
          <a:p>
            <a:pPr lvl="0"/>
            <a:r>
              <a:rPr lang="id-ID" sz="2400" dirty="0" smtClean="0"/>
              <a:t>Surve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id-ID" sz="2400" dirty="0"/>
              <a:t>Studi Kasus</a:t>
            </a:r>
            <a:endParaRPr lang="en-US" sz="2400" dirty="0"/>
          </a:p>
          <a:p>
            <a:r>
              <a:rPr lang="id-ID" sz="2400" dirty="0"/>
              <a:t>Eksperimen  Formal</a:t>
            </a:r>
            <a:endParaRPr lang="en-US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095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55" y="439387"/>
            <a:ext cx="8644341" cy="1330036"/>
          </a:xfrm>
        </p:spPr>
        <p:txBody>
          <a:bodyPr>
            <a:noAutofit/>
          </a:bodyPr>
          <a:lstStyle/>
          <a:p>
            <a:pPr algn="l"/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/>
              <a:t>Ringkasan karakteristik dari tiga jenis </a:t>
            </a:r>
            <a:r>
              <a:rPr lang="id-ID" sz="2800" dirty="0" smtClean="0"/>
              <a:t>investigasi</a:t>
            </a:r>
            <a:r>
              <a:rPr lang="en-US" sz="2800" dirty="0" smtClean="0"/>
              <a:t> </a:t>
            </a:r>
            <a:r>
              <a:rPr lang="id-ID" sz="2800" dirty="0" smtClean="0"/>
              <a:t>empiris:</a:t>
            </a:r>
            <a:r>
              <a:rPr lang="id-ID" sz="2800" dirty="0"/>
              <a:t/>
            </a:r>
            <a:br>
              <a:rPr lang="id-ID" sz="2800" dirty="0"/>
            </a:br>
            <a:endParaRPr lang="id-ID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52283"/>
              </p:ext>
            </p:extLst>
          </p:nvPr>
        </p:nvGraphicFramePr>
        <p:xfrm>
          <a:off x="1092529" y="2054432"/>
          <a:ext cx="9785268" cy="432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17"/>
                <a:gridCol w="2446317"/>
                <a:gridCol w="2446317"/>
                <a:gridCol w="2446317"/>
              </a:tblGrid>
              <a:tr h="579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    Karakteristik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       Survei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       Studi Kasus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     Experimen Formal</a:t>
                      </a:r>
                    </a:p>
                  </a:txBody>
                  <a:tcPr marL="68580" marR="68580" marT="0" marB="0"/>
                </a:tc>
              </a:tr>
              <a:tr h="697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Skala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typical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small</a:t>
                      </a:r>
                    </a:p>
                  </a:txBody>
                  <a:tcPr marL="68580" marR="68580" marT="0" marB="0"/>
                </a:tc>
              </a:tr>
              <a:tr h="697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Kontrol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Tidak ada kontrol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Tingkat kontrol rendah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Tingkat kontrol tinggi</a:t>
                      </a:r>
                    </a:p>
                  </a:txBody>
                  <a:tcPr marL="68580" marR="68580" marT="0" marB="0"/>
                </a:tc>
              </a:tr>
              <a:tr h="579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Replikasi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Rendah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Tingggi</a:t>
                      </a:r>
                    </a:p>
                  </a:txBody>
                  <a:tcPr marL="68580" marR="68580" marT="0" marB="0"/>
                </a:tc>
              </a:tr>
              <a:tr h="17680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Generalisasi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Hasil mewakili populasi yang dicontohkan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Hanya dapat diaplikasikan pada proyek lain yang tipe dan ukurannya serupa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Dapat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Digeneralisasikan di dalam kondisi experimen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9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4" y="246372"/>
            <a:ext cx="10515600" cy="1000537"/>
          </a:xfrm>
        </p:spPr>
        <p:txBody>
          <a:bodyPr>
            <a:normAutofit/>
          </a:bodyPr>
          <a:lstStyle/>
          <a:p>
            <a:pPr algn="just"/>
            <a:r>
              <a:rPr lang="id-ID" sz="2800" dirty="0"/>
              <a:t>Penjelasan dari sekumpulan langkah-langkah umum untuk ketiga tipe investigasi;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246909"/>
            <a:ext cx="9218498" cy="51086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sz="2400" dirty="0"/>
              <a:t>1.Menetapkan Tujuan dari Investigasi dan Konteksnya</a:t>
            </a:r>
          </a:p>
          <a:p>
            <a:pPr algn="just">
              <a:buNone/>
            </a:pPr>
            <a:r>
              <a:rPr lang="id-ID" sz="2400" dirty="0"/>
              <a:t>      Penetapan tujuan merupakan hal yang krusial untuk kesuksesan dari semua aktivitas didalam investigasi.Langkah ini akan memberikan waktu yang cukup untuk memahami dan menetapkan tujuan jelas dan terukur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id-ID" sz="2400" dirty="0"/>
              <a:t>2.Persiapan </a:t>
            </a:r>
            <a:r>
              <a:rPr lang="id-ID" sz="2400" dirty="0" smtClean="0"/>
              <a:t>Investigasi</a:t>
            </a:r>
            <a:endParaRPr lang="id-ID" sz="2400" dirty="0"/>
          </a:p>
          <a:p>
            <a:pPr algn="just">
              <a:buNone/>
            </a:pPr>
            <a:r>
              <a:rPr lang="id-ID" sz="2400" dirty="0"/>
              <a:t>      Persiapan Investigasi dengan hati-hati untuk memperoleh hasil dari seseorang yang dapat menarik kesimpulan yang </a:t>
            </a:r>
            <a:r>
              <a:rPr lang="id-ID" sz="2400" dirty="0" smtClean="0"/>
              <a:t>valid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id-ID" sz="2400" dirty="0" smtClean="0"/>
              <a:t> 3.Apa </a:t>
            </a:r>
            <a:r>
              <a:rPr lang="id-ID" sz="2400" dirty="0"/>
              <a:t>yang hilang.?</a:t>
            </a:r>
          </a:p>
          <a:p>
            <a:pPr algn="just">
              <a:buNone/>
            </a:pPr>
            <a:r>
              <a:rPr lang="id-ID" sz="2400" dirty="0"/>
              <a:t>     Penelitian perlu mengantisipasi variable lain yang juga dapat mempengarui hasil investigasi.oleh karna itu Variable tersebut perlu </a:t>
            </a:r>
            <a:r>
              <a:rPr lang="id-ID" sz="2400" dirty="0" smtClean="0"/>
              <a:t>diperhitungkan.</a:t>
            </a:r>
            <a:endParaRPr lang="id-ID" sz="2400" dirty="0"/>
          </a:p>
          <a:p>
            <a:pPr algn="just">
              <a:buNone/>
            </a:pPr>
            <a:endParaRPr lang="id-ID" sz="2400" dirty="0"/>
          </a:p>
          <a:p>
            <a:pPr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983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53" y="83127"/>
            <a:ext cx="10082151" cy="1690749"/>
          </a:xfrm>
        </p:spPr>
        <p:txBody>
          <a:bodyPr>
            <a:noAutofit/>
          </a:bodyPr>
          <a:lstStyle/>
          <a:p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/>
              <a:t>Rencana perincian ketika menerapkan masing-masing instrumen:</a:t>
            </a:r>
            <a:endParaRPr lang="id-ID" sz="2400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44" name="Group 57"/>
          <p:cNvGrpSpPr>
            <a:grpSpLocks noChangeAspect="1"/>
          </p:cNvGrpSpPr>
          <p:nvPr/>
        </p:nvGrpSpPr>
        <p:grpSpPr bwMode="auto">
          <a:xfrm>
            <a:off x="1033153" y="1773876"/>
            <a:ext cx="8872955" cy="4566671"/>
            <a:chOff x="1667" y="2287"/>
            <a:chExt cx="9152" cy="4229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45" name="AutoShape 75"/>
            <p:cNvSpPr>
              <a:spLocks noChangeAspect="1" noChangeArrowheads="1" noTextEdit="1"/>
            </p:cNvSpPr>
            <p:nvPr/>
          </p:nvSpPr>
          <p:spPr bwMode="auto">
            <a:xfrm>
              <a:off x="1667" y="2287"/>
              <a:ext cx="9152" cy="4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3330" y="2702"/>
              <a:ext cx="1207" cy="55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Kebutuhan Fungsional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4069" y="3448"/>
              <a:ext cx="1358" cy="727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Desain </a:t>
              </a:r>
              <a:r>
                <a:rPr lang="id-ID" sz="1200" dirty="0">
                  <a:solidFill>
                    <a:schemeClr val="bg1"/>
                  </a:solidFill>
                </a:rPr>
                <a:t>Navigasi    Dan data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5731" y="4111"/>
              <a:ext cx="1219" cy="46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>
                  <a:solidFill>
                    <a:schemeClr val="bg1"/>
                  </a:solidFill>
                </a:rPr>
                <a:t>Implementasi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 sz="1000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71"/>
            <p:cNvSpPr>
              <a:spLocks noChangeArrowheads="1"/>
            </p:cNvSpPr>
            <p:nvPr/>
          </p:nvSpPr>
          <p:spPr bwMode="auto">
            <a:xfrm>
              <a:off x="7117" y="4526"/>
              <a:ext cx="1150" cy="381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Pengujian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8779" y="4775"/>
              <a:ext cx="1456" cy="38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Evaluas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i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AutoShape 69"/>
            <p:cNvSpPr>
              <a:spLocks noChangeShapeType="1"/>
            </p:cNvSpPr>
            <p:nvPr/>
          </p:nvSpPr>
          <p:spPr bwMode="auto">
            <a:xfrm>
              <a:off x="4530" y="2950"/>
              <a:ext cx="348" cy="45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AutoShape 68"/>
            <p:cNvSpPr>
              <a:spLocks noChangeShapeType="1"/>
            </p:cNvSpPr>
            <p:nvPr/>
          </p:nvSpPr>
          <p:spPr bwMode="auto">
            <a:xfrm>
              <a:off x="5473" y="3902"/>
              <a:ext cx="905" cy="209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AutoShape 67"/>
            <p:cNvSpPr>
              <a:spLocks noChangeShapeType="1"/>
            </p:cNvSpPr>
            <p:nvPr/>
          </p:nvSpPr>
          <p:spPr bwMode="auto">
            <a:xfrm>
              <a:off x="7011" y="4155"/>
              <a:ext cx="660" cy="37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AutoShape 66"/>
            <p:cNvSpPr>
              <a:spLocks noChangeShapeType="1"/>
            </p:cNvSpPr>
            <p:nvPr/>
          </p:nvSpPr>
          <p:spPr bwMode="auto">
            <a:xfrm>
              <a:off x="8272" y="4524"/>
              <a:ext cx="775" cy="259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AutoShape 65"/>
            <p:cNvSpPr>
              <a:spLocks noChangeShapeType="1"/>
            </p:cNvSpPr>
            <p:nvPr/>
          </p:nvSpPr>
          <p:spPr bwMode="auto">
            <a:xfrm rot="10800000">
              <a:off x="3925" y="3208"/>
              <a:ext cx="171" cy="694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AutoShape 64"/>
            <p:cNvSpPr>
              <a:spLocks noChangeShapeType="1"/>
            </p:cNvSpPr>
            <p:nvPr/>
          </p:nvSpPr>
          <p:spPr bwMode="auto">
            <a:xfrm rot="10800000">
              <a:off x="6378" y="4526"/>
              <a:ext cx="720" cy="19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406" y="5355"/>
              <a:ext cx="1616" cy="81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Poin </a:t>
              </a:r>
              <a:r>
                <a:rPr lang="id-ID" sz="1100" dirty="0">
                  <a:solidFill>
                    <a:schemeClr val="bg1"/>
                  </a:solidFill>
                </a:rPr>
                <a:t>pengumpulan data 1 kuesioner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4878" y="5343"/>
              <a:ext cx="1691" cy="7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Poin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pengumpulan data 2 kuesioner 2</a:t>
              </a:r>
              <a:endPara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7473" y="5377"/>
              <a:ext cx="1834" cy="75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Poin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pengumpulan </a:t>
              </a:r>
              <a:r>
                <a:rPr lang="id-ID" sz="1100" dirty="0">
                  <a:solidFill>
                    <a:schemeClr val="bg1"/>
                  </a:solidFill>
                </a:rPr>
                <a:t>data </a:t>
              </a:r>
              <a:r>
                <a:rPr lang="id-ID" sz="1100" dirty="0" smtClean="0">
                  <a:solidFill>
                    <a:schemeClr val="bg1"/>
                  </a:solidFill>
                </a:rPr>
                <a:t>3 </a:t>
              </a:r>
              <a:r>
                <a:rPr lang="id-ID" sz="1100" dirty="0">
                  <a:solidFill>
                    <a:schemeClr val="bg1"/>
                  </a:solidFill>
                </a:rPr>
                <a:t>kuesioner  </a:t>
              </a:r>
              <a:r>
                <a:rPr lang="id-ID" sz="1100" dirty="0" smtClean="0">
                  <a:solidFill>
                    <a:schemeClr val="bg1"/>
                  </a:solidFill>
                </a:rPr>
                <a:t>3</a:t>
              </a:r>
              <a:endParaRPr lang="id-ID" sz="1100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AutoShape 60"/>
            <p:cNvSpPr>
              <a:spLocks noChangeShapeType="1"/>
            </p:cNvSpPr>
            <p:nvPr/>
          </p:nvSpPr>
          <p:spPr bwMode="auto">
            <a:xfrm>
              <a:off x="3145" y="2370"/>
              <a:ext cx="2" cy="298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AutoShape 59"/>
            <p:cNvSpPr>
              <a:spLocks noChangeShapeType="1"/>
            </p:cNvSpPr>
            <p:nvPr/>
          </p:nvSpPr>
          <p:spPr bwMode="auto">
            <a:xfrm>
              <a:off x="5610" y="2367"/>
              <a:ext cx="1" cy="299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AutoShape 58"/>
            <p:cNvSpPr>
              <a:spLocks noChangeShapeType="1"/>
            </p:cNvSpPr>
            <p:nvPr/>
          </p:nvSpPr>
          <p:spPr bwMode="auto">
            <a:xfrm>
              <a:off x="8502" y="2287"/>
              <a:ext cx="1" cy="3056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5911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Terima</a:t>
            </a:r>
            <a:r>
              <a:rPr lang="en-US" i="1" dirty="0" smtClean="0"/>
              <a:t> </a:t>
            </a:r>
            <a:r>
              <a:rPr lang="en-US" i="1" dirty="0" err="1" smtClean="0"/>
              <a:t>Kasih</a:t>
            </a:r>
            <a:r>
              <a:rPr lang="en-US" i="1" dirty="0" smtClean="0"/>
              <a:t> . . . .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Web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665"/>
            <a:ext cx="8596668" cy="458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Awalnya</a:t>
            </a:r>
            <a:r>
              <a:rPr lang="en-US" sz="2400" dirty="0"/>
              <a:t>, World Wide Web(WEB)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smtClean="0"/>
              <a:t>1989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yang </a:t>
            </a:r>
            <a:r>
              <a:rPr lang="en-US" sz="2400" dirty="0" err="1"/>
              <a:t>mengijinkan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(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penelitian,basis</a:t>
            </a:r>
            <a:r>
              <a:rPr lang="en-US" sz="2400" dirty="0"/>
              <a:t> </a:t>
            </a:r>
            <a:r>
              <a:rPr lang="en-US" sz="2400" dirty="0" err="1"/>
              <a:t>data,dan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, Web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mengijinkan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 internet </a:t>
            </a:r>
            <a:r>
              <a:rPr lang="en-US" sz="2400" dirty="0" err="1"/>
              <a:t>perusahaan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batasan-batasan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perusahaan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83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8556"/>
          </a:xfrm>
        </p:spPr>
        <p:txBody>
          <a:bodyPr>
            <a:normAutofit/>
          </a:bodyPr>
          <a:lstStyle/>
          <a:p>
            <a:r>
              <a:rPr lang="en-US" sz="2400" dirty="0"/>
              <a:t>HIPERMEDIA WEB,PERANGKAT LUNAK WEB,ATAU APLIKASI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5"/>
            <a:ext cx="8596668" cy="47350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Web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platform </a:t>
            </a:r>
            <a:r>
              <a:rPr lang="en-US" sz="2400" dirty="0" err="1"/>
              <a:t>untuk</a:t>
            </a:r>
            <a:r>
              <a:rPr lang="en-US" sz="2400" dirty="0"/>
              <a:t> 3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>
              <a:buAutoNum type="alphaUcPeriod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/>
              <a:t>hypermedia </a:t>
            </a:r>
            <a:r>
              <a:rPr lang="en-US" sz="2400" dirty="0" smtClean="0"/>
              <a:t>WEB</a:t>
            </a:r>
          </a:p>
          <a:p>
            <a:pPr>
              <a:buAutoNum type="alphaUcPeriod"/>
            </a:pP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Web </a:t>
            </a:r>
            <a:endParaRPr lang="en-US" sz="2400" dirty="0" smtClean="0"/>
          </a:p>
          <a:p>
            <a:pPr>
              <a:buAutoNum type="alphaUcPeriod"/>
            </a:pPr>
            <a:r>
              <a:rPr lang="en-US" sz="2400" dirty="0" err="1"/>
              <a:t>Aplikasi</a:t>
            </a:r>
            <a:r>
              <a:rPr lang="en-US" sz="24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707570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tradisional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727328"/>
              </p:ext>
            </p:extLst>
          </p:nvPr>
        </p:nvGraphicFramePr>
        <p:xfrm>
          <a:off x="1033155" y="1690688"/>
          <a:ext cx="9951520" cy="443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464"/>
                <a:gridCol w="3317528"/>
                <a:gridCol w="3317528"/>
              </a:tblGrid>
              <a:tr h="26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Tradisional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Proses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Penetapan biaya pekerjaan khusus, terpusat pada masukkan dari pengembang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Penetapan biaya pekerjaan lebih formal yang berdasarkan pengalaman masa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Ukuran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persetujuan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ukuran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standar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r>
                        <a:rPr lang="en-US" sz="1600" dirty="0">
                          <a:effectLst/>
                        </a:rPr>
                        <a:t> Web di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komunitas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Lines of code atau function points adalah ukuran standar yang digunakan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93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diestimasikan dengan menggunakan bttom-up berdasarkan pada masukkan pengembang dan histori data pada proyek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diestimasikan dengan menggunakan persamaan yang dibangun dengan mempertimbangkan karakteristik proyek masa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2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Kualitas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Perlu pengukuran kualitas baru yang spesifik  untuk proyek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Kualitas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dapat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diukur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pengukuran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kualitas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diketahui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seperti</a:t>
                      </a:r>
                      <a:r>
                        <a:rPr lang="en-US" sz="1600" dirty="0">
                          <a:effectLst/>
                        </a:rPr>
                        <a:t> defect rates,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system properties)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6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Pendekatan</a:t>
            </a:r>
            <a:r>
              <a:rPr lang="en-US" sz="3200" dirty="0"/>
              <a:t>  </a:t>
            </a:r>
            <a:r>
              <a:rPr lang="en-US" sz="3200" dirty="0" err="1"/>
              <a:t>berbasis</a:t>
            </a:r>
            <a:r>
              <a:rPr lang="en-US" sz="3200" dirty="0"/>
              <a:t> Web versus </a:t>
            </a:r>
            <a:r>
              <a:rPr lang="en-US" sz="3200" dirty="0" err="1"/>
              <a:t>tradisional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01488"/>
              </p:ext>
            </p:extLst>
          </p:nvPr>
        </p:nvGraphicFramePr>
        <p:xfrm>
          <a:off x="938152" y="1690687"/>
          <a:ext cx="10415648" cy="5137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1140"/>
                <a:gridCol w="3472254"/>
                <a:gridCol w="3472254"/>
              </a:tblGrid>
              <a:tr h="218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Tradisional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2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Karakteristik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Integrasi dari banyaknya komponen yang berbeda terdistribusi , aplikasi platform silang, dan penstrukturan konten dengan menggunakan struktur navigasi, yaitu pranala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Integrasi dari banyaknya komponen yang berbeda aplikasi single-platform monolitik.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7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Teknologi utama yang digunakan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Variasi dari solusi java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Metode berorientesi objek, generator, dan CASE tool.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untuk quality delivered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Kualitas dipertimbangkan sebagai prioritas yang utama dari waktu penjualan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penjualan mengambil priioritas di atas kualitas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7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Arah proses pengembangan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Reabilitas, usabilitas, dan keamanan.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penjualan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Ketersediaan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Sepanjang tahun (24/7/265).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Kecuali untuk domain aplikasi baru, tidsak dibutuhkan ketersediaan 24/7/265.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5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Pelanggan (stakeholder)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Cakupan kelompok yang luas, dikenal, dan tidak dikenal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umumnya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kelompok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terbatas</a:t>
                      </a:r>
                      <a:r>
                        <a:rPr lang="en-US" sz="1600" dirty="0">
                          <a:effectLst/>
                        </a:rPr>
                        <a:t> di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batasan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departemen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divisi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atau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organisasi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1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862941"/>
              </p:ext>
            </p:extLst>
          </p:nvPr>
        </p:nvGraphicFramePr>
        <p:xfrm>
          <a:off x="486888" y="296884"/>
          <a:ext cx="10806545" cy="6186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411"/>
                <a:gridCol w="3602567"/>
                <a:gridCol w="3602567"/>
              </a:tblGrid>
              <a:tr h="1017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 rate (siklus pemeliharaan)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Sering kali tanpa rilis yang spesifik mengenai siklus pemeliharaan per hari atau per 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Rilis spesifik, cakupan pemeliharaan dari per minggu sampai tahun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7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Orang yang terlibat di dalam pengembangan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Desainer Web dan pemrogram, desainer grafis, pustakawan, manajer proyek, ahli keamanan jaringan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Professional TI dengan pengetahuan pemrograman basis data, desainer, dan proyek manajemen proyek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7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Arsitektur dan jaringan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Two-tier ke n-tier client dan server dengan pengesetan dan bandwith jaringan yang berbeda kadang tak dikenal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Arsitektur satu ke two-tier. Pengesetan jaringan dan bandwith telah dikenal sebelumnya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44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Disiplin yang terlibat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Rekayasa perangkat lunak, rekayasa hypermedia, rekayasa usabilitas, rekayasa informasi, rekayasa desain grafis, rekayasa dan manajemen jaringan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Rekayasa perangkat lunak, rekayasa kebutuhan dan rekayasa usabilitas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Legalitas, kesosialan, dan isu etika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Konten dapat dengan mudah disalin disalin dan didistribusikan tanpa ijin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Konten dapat juga disalin dengan mengakui privasi, dan hak cipta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7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Penstrukturan informasi dan desain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Konten yang terstruktur dan yang tidak terstruktur menggunaka  pranala  untuk membangun struktur navigasi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Konten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terstruktur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jarang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menggunakan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pranala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4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756"/>
            <a:ext cx="10515600" cy="6305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memusatkan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.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, </a:t>
            </a:r>
            <a:r>
              <a:rPr lang="en-US" sz="2400" dirty="0" err="1"/>
              <a:t>metodologi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, tool, proses,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,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4.2.3 </a:t>
            </a:r>
            <a:r>
              <a:rPr lang="en-US" sz="2400" dirty="0"/>
              <a:t>KEBUTUHAN UNTUK PENDEKATAN REKAYASA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/>
              <a:t>difinisi</a:t>
            </a:r>
            <a:r>
              <a:rPr lang="en-US" sz="2400" dirty="0"/>
              <a:t> </a:t>
            </a:r>
            <a:r>
              <a:rPr lang="en-US" sz="2400" dirty="0" err="1"/>
              <a:t>rekayasa</a:t>
            </a:r>
            <a:r>
              <a:rPr lang="en-US" sz="2400" dirty="0"/>
              <a:t> yang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menginformasikan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endParaRPr lang="en-US" sz="2400" dirty="0"/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sains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proses yang </a:t>
            </a:r>
            <a:r>
              <a:rPr lang="en-US" sz="2400" dirty="0" err="1"/>
              <a:t>bermanfaat</a:t>
            </a:r>
            <a:r>
              <a:rPr lang="en-US" sz="2400" dirty="0"/>
              <a:t>”.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</a:t>
            </a:r>
            <a:r>
              <a:rPr lang="en-US" sz="2400" dirty="0" err="1"/>
              <a:t>keilmuan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, </a:t>
            </a:r>
            <a:r>
              <a:rPr lang="en-US" sz="2400" dirty="0" err="1"/>
              <a:t>manufaktur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704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difinisi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menekankan</a:t>
            </a:r>
            <a:r>
              <a:rPr lang="en-US" sz="2000" dirty="0"/>
              <a:t> “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</a:t>
            </a:r>
            <a:r>
              <a:rPr lang="en-US" sz="2000" dirty="0" err="1"/>
              <a:t>keilmuan</a:t>
            </a:r>
            <a:r>
              <a:rPr lang="en-US" sz="2000" dirty="0"/>
              <a:t>”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proses </a:t>
            </a:r>
            <a:r>
              <a:rPr lang="en-US" sz="2000" dirty="0" err="1"/>
              <a:t>keilmuan</a:t>
            </a:r>
            <a:r>
              <a:rPr lang="en-US" sz="2000" dirty="0"/>
              <a:t>. 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diilustrasikan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smtClean="0"/>
              <a:t>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observasi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mengamati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sekelompok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hipotesis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merumuskan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, </a:t>
            </a:r>
            <a:r>
              <a:rPr lang="en-US" sz="2000" dirty="0" err="1"/>
              <a:t>menyajikan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prediksi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meramalkan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pemikiran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perumusan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validasi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memvalidasi</a:t>
            </a:r>
            <a:r>
              <a:rPr lang="en-US" sz="2000" dirty="0"/>
              <a:t>,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yang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membuktikan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8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5.  </a:t>
            </a:r>
            <a:r>
              <a:rPr lang="en-US" sz="2000" dirty="0" err="1"/>
              <a:t>Ketersediaan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/>
              <a:t>Pelangan</a:t>
            </a:r>
            <a:r>
              <a:rPr lang="en-US" sz="2000" dirty="0"/>
              <a:t> </a:t>
            </a:r>
            <a:r>
              <a:rPr lang="en-US" sz="2000" dirty="0" err="1"/>
              <a:t>mengarapan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oprasionalisasi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6.  </a:t>
            </a:r>
            <a:r>
              <a:rPr lang="en-US" sz="2000" dirty="0" err="1"/>
              <a:t>Pelanggan</a:t>
            </a:r>
            <a:r>
              <a:rPr lang="en-US" sz="2000" dirty="0"/>
              <a:t> (Stakeholder)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Aplikasi</a:t>
            </a:r>
            <a:r>
              <a:rPr lang="en-US" sz="2000" dirty="0"/>
              <a:t> web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dikembangakan</a:t>
            </a:r>
            <a:r>
              <a:rPr lang="en-US" sz="2000" dirty="0"/>
              <a:t> di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tugal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7. 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Pemeliharaan</a:t>
            </a:r>
            <a:r>
              <a:rPr lang="en-US" sz="2000" dirty="0"/>
              <a:t> (Update rate)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Aplikasi</a:t>
            </a:r>
            <a:r>
              <a:rPr lang="en-US" sz="2000" dirty="0"/>
              <a:t> web </a:t>
            </a:r>
            <a:r>
              <a:rPr lang="en-US" sz="2000" dirty="0" err="1"/>
              <a:t>sesering</a:t>
            </a:r>
            <a:r>
              <a:rPr lang="en-US" sz="2000" dirty="0"/>
              <a:t> di </a:t>
            </a:r>
            <a:r>
              <a:rPr lang="en-US" sz="2000" dirty="0" err="1"/>
              <a:t>perbarui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rilis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pemeliharaan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8.  Orang-orang yang </a:t>
            </a:r>
            <a:r>
              <a:rPr lang="en-US" sz="2000" dirty="0" err="1"/>
              <a:t>terlibat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US" sz="2000" dirty="0"/>
          </a:p>
          <a:p>
            <a:pPr lvl="0"/>
            <a:r>
              <a:rPr lang="en-US" sz="2000" dirty="0" err="1"/>
              <a:t>desain</a:t>
            </a:r>
            <a:r>
              <a:rPr lang="en-US" sz="2000" dirty="0"/>
              <a:t> web</a:t>
            </a:r>
          </a:p>
          <a:p>
            <a:pPr lvl="0"/>
            <a:r>
              <a:rPr lang="en-US" sz="2000" dirty="0" err="1"/>
              <a:t>pemrogram</a:t>
            </a:r>
            <a:endParaRPr lang="en-US" sz="2000" dirty="0"/>
          </a:p>
          <a:p>
            <a:pPr lvl="0"/>
            <a:r>
              <a:rPr lang="en-US" sz="2000" dirty="0" err="1"/>
              <a:t>desainer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en-US" sz="2000" dirty="0"/>
          </a:p>
          <a:p>
            <a:pPr lvl="0"/>
            <a:r>
              <a:rPr lang="en-US" sz="2000" dirty="0" err="1"/>
              <a:t>pustakawan</a:t>
            </a:r>
            <a:endParaRPr lang="en-US" sz="2000" dirty="0"/>
          </a:p>
          <a:p>
            <a:pPr lvl="0"/>
            <a:r>
              <a:rPr lang="en-US" sz="2000" dirty="0" err="1"/>
              <a:t>desain</a:t>
            </a:r>
            <a:r>
              <a:rPr lang="en-US" sz="2000" dirty="0"/>
              <a:t> basis data</a:t>
            </a:r>
          </a:p>
          <a:p>
            <a:pPr lvl="0"/>
            <a:r>
              <a:rPr lang="en-US" sz="2000" dirty="0" err="1"/>
              <a:t>menejer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lvl="0"/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endParaRPr lang="en-US" sz="2000" dirty="0"/>
          </a:p>
          <a:p>
            <a:pPr lvl="0"/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usablitas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22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1236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Nama Kelompok</vt:lpstr>
      <vt:lpstr>Kebutuhan Aplikasi Web</vt:lpstr>
      <vt:lpstr>HIPERMEDIA WEB,PERANGKAT LUNAK WEB,ATAU APLIKASI WEB</vt:lpstr>
      <vt:lpstr>Perbandingan antara pendekatan berbasis Web dan tradisional</vt:lpstr>
      <vt:lpstr>Pendekatan  berbasis Web versus tradisional untuk pengembangan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Penilaian Empiris</vt:lpstr>
      <vt:lpstr> Ringkasan karakteristik dari tiga jenis investigasi empiris: </vt:lpstr>
      <vt:lpstr>Penjelasan dari sekumpulan langkah-langkah umum untuk ketiga tipe investigasi;</vt:lpstr>
      <vt:lpstr>  Rencana perincian ketika menerapkan masing-masing instrumen:</vt:lpstr>
      <vt:lpstr>Terima Kasih . . . 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muiz</dc:creator>
  <cp:lastModifiedBy>muiz</cp:lastModifiedBy>
  <cp:revision>22</cp:revision>
  <dcterms:created xsi:type="dcterms:W3CDTF">2015-05-20T01:08:41Z</dcterms:created>
  <dcterms:modified xsi:type="dcterms:W3CDTF">2015-06-02T12:20:57Z</dcterms:modified>
</cp:coreProperties>
</file>