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8DF671-BBFB-4C78-82B7-36B134FD3D3B}" type="datetimeFigureOut">
              <a:rPr lang="id-ID" smtClean="0"/>
              <a:pPr/>
              <a:t>27/05/2015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D15C3F-F360-454F-A578-34065E2062CD}" type="slidenum">
              <a:rPr lang="id-ID" smtClean="0"/>
              <a:pPr/>
              <a:t>‹#›</a:t>
            </a:fld>
            <a:endParaRPr lang="id-ID"/>
          </a:p>
        </p:txBody>
      </p:sp>
    </p:spTree>
    <p:extLst>
      <p:ext uri="{BB962C8B-B14F-4D97-AF65-F5344CB8AC3E}">
        <p14:creationId xmlns:p14="http://schemas.microsoft.com/office/powerpoint/2010/main" val="411888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2D15C3F-F360-454F-A578-34065E2062CD}" type="slidenum">
              <a:rPr lang="id-ID" smtClean="0"/>
              <a:pPr/>
              <a:t>1</a:t>
            </a:fld>
            <a:endParaRPr lang="id-ID"/>
          </a:p>
        </p:txBody>
      </p:sp>
    </p:spTree>
    <p:extLst>
      <p:ext uri="{BB962C8B-B14F-4D97-AF65-F5344CB8AC3E}">
        <p14:creationId xmlns:p14="http://schemas.microsoft.com/office/powerpoint/2010/main" val="99679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4F07AD2B-5100-4447-A3C4-6C0CB07E1EED}" type="datetime1">
              <a:rPr lang="id-ID" smtClean="0"/>
              <a:pPr/>
              <a:t>27/05/2015</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6" name="Slide Number Placeholder 5"/>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584EA47-7639-430B-8795-E8E0CAC91C15}" type="datetime1">
              <a:rPr lang="id-ID" smtClean="0"/>
              <a:pPr/>
              <a:t>27/05/2015</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6" name="Slide Number Placeholder 5"/>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EC5AFF0-1D7D-43D2-B6D9-768BE0E2753C}" type="datetime1">
              <a:rPr lang="id-ID" smtClean="0"/>
              <a:pPr/>
              <a:t>27/05/2015</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6" name="Slide Number Placeholder 5"/>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03DF402-1403-446F-82A0-DE3473BABB12}" type="datetime1">
              <a:rPr lang="id-ID" smtClean="0"/>
              <a:pPr/>
              <a:t>27/05/2015</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6" name="Slide Number Placeholder 5"/>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2EC024-2633-4130-A7F4-C226361FDE48}" type="datetime1">
              <a:rPr lang="id-ID" smtClean="0"/>
              <a:pPr/>
              <a:t>27/05/2015</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
        <p:nvSpPr>
          <p:cNvPr id="6" name="Slide Number Placeholder 5"/>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412D14D3-DC9D-4428-BCFF-CB1B4E1959D5}" type="datetime1">
              <a:rPr lang="id-ID" smtClean="0"/>
              <a:pPr/>
              <a:t>27/05/2015</a:t>
            </a:fld>
            <a:endParaRPr lang="id-ID"/>
          </a:p>
        </p:txBody>
      </p:sp>
      <p:sp>
        <p:nvSpPr>
          <p:cNvPr id="6" name="Footer Placeholder 5"/>
          <p:cNvSpPr>
            <a:spLocks noGrp="1"/>
          </p:cNvSpPr>
          <p:nvPr>
            <p:ph type="ftr" sz="quarter" idx="11"/>
          </p:nvPr>
        </p:nvSpPr>
        <p:spPr/>
        <p:txBody>
          <a:bodyPr/>
          <a:lstStyle/>
          <a:p>
            <a:r>
              <a:rPr lang="id-ID" smtClean="0"/>
              <a:t>Pendekatan aplikasi WEB</a:t>
            </a:r>
            <a:endParaRPr lang="id-ID"/>
          </a:p>
        </p:txBody>
      </p:sp>
      <p:sp>
        <p:nvSpPr>
          <p:cNvPr id="7" name="Slide Number Placeholder 6"/>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557295B-7634-45E5-8896-10F184547ECE}" type="datetime1">
              <a:rPr lang="id-ID" smtClean="0"/>
              <a:pPr/>
              <a:t>27/05/2015</a:t>
            </a:fld>
            <a:endParaRPr lang="id-ID"/>
          </a:p>
        </p:txBody>
      </p:sp>
      <p:sp>
        <p:nvSpPr>
          <p:cNvPr id="8" name="Footer Placeholder 7"/>
          <p:cNvSpPr>
            <a:spLocks noGrp="1"/>
          </p:cNvSpPr>
          <p:nvPr>
            <p:ph type="ftr" sz="quarter" idx="11"/>
          </p:nvPr>
        </p:nvSpPr>
        <p:spPr/>
        <p:txBody>
          <a:bodyPr/>
          <a:lstStyle/>
          <a:p>
            <a:r>
              <a:rPr lang="id-ID" smtClean="0"/>
              <a:t>Pendekatan aplikasi WEB</a:t>
            </a:r>
            <a:endParaRPr lang="id-ID"/>
          </a:p>
        </p:txBody>
      </p:sp>
      <p:sp>
        <p:nvSpPr>
          <p:cNvPr id="9" name="Slide Number Placeholder 8"/>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E07B4E6-FF21-4BC9-8A89-0736CD6F0D5A}" type="datetime1">
              <a:rPr lang="id-ID" smtClean="0"/>
              <a:pPr/>
              <a:t>27/05/2015</a:t>
            </a:fld>
            <a:endParaRPr lang="id-ID"/>
          </a:p>
        </p:txBody>
      </p:sp>
      <p:sp>
        <p:nvSpPr>
          <p:cNvPr id="4" name="Footer Placeholder 3"/>
          <p:cNvSpPr>
            <a:spLocks noGrp="1"/>
          </p:cNvSpPr>
          <p:nvPr>
            <p:ph type="ftr" sz="quarter" idx="11"/>
          </p:nvPr>
        </p:nvSpPr>
        <p:spPr/>
        <p:txBody>
          <a:bodyPr/>
          <a:lstStyle/>
          <a:p>
            <a:r>
              <a:rPr lang="id-ID" smtClean="0"/>
              <a:t>Pendekatan aplikasi WEB</a:t>
            </a:r>
            <a:endParaRPr lang="id-ID"/>
          </a:p>
        </p:txBody>
      </p:sp>
      <p:sp>
        <p:nvSpPr>
          <p:cNvPr id="5" name="Slide Number Placeholder 4"/>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2B9C0-C857-475F-9FA0-C44BD6619DAA}" type="datetime1">
              <a:rPr lang="id-ID" smtClean="0"/>
              <a:pPr/>
              <a:t>27/05/2015</a:t>
            </a:fld>
            <a:endParaRPr lang="id-ID"/>
          </a:p>
        </p:txBody>
      </p:sp>
      <p:sp>
        <p:nvSpPr>
          <p:cNvPr id="3" name="Footer Placeholder 2"/>
          <p:cNvSpPr>
            <a:spLocks noGrp="1"/>
          </p:cNvSpPr>
          <p:nvPr>
            <p:ph type="ftr" sz="quarter" idx="11"/>
          </p:nvPr>
        </p:nvSpPr>
        <p:spPr/>
        <p:txBody>
          <a:bodyPr/>
          <a:lstStyle/>
          <a:p>
            <a:r>
              <a:rPr lang="id-ID" smtClean="0"/>
              <a:t>Pendekatan aplikasi WEB</a:t>
            </a:r>
            <a:endParaRPr lang="id-ID"/>
          </a:p>
        </p:txBody>
      </p:sp>
      <p:sp>
        <p:nvSpPr>
          <p:cNvPr id="4" name="Slide Number Placeholder 3"/>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964FA-8801-4D4B-92B8-39510A026A70}" type="datetime1">
              <a:rPr lang="id-ID" smtClean="0"/>
              <a:pPr/>
              <a:t>27/05/2015</a:t>
            </a:fld>
            <a:endParaRPr lang="id-ID"/>
          </a:p>
        </p:txBody>
      </p:sp>
      <p:sp>
        <p:nvSpPr>
          <p:cNvPr id="6" name="Footer Placeholder 5"/>
          <p:cNvSpPr>
            <a:spLocks noGrp="1"/>
          </p:cNvSpPr>
          <p:nvPr>
            <p:ph type="ftr" sz="quarter" idx="11"/>
          </p:nvPr>
        </p:nvSpPr>
        <p:spPr/>
        <p:txBody>
          <a:bodyPr/>
          <a:lstStyle/>
          <a:p>
            <a:r>
              <a:rPr lang="id-ID" smtClean="0"/>
              <a:t>Pendekatan aplikasi WEB</a:t>
            </a:r>
            <a:endParaRPr lang="id-ID"/>
          </a:p>
        </p:txBody>
      </p:sp>
      <p:sp>
        <p:nvSpPr>
          <p:cNvPr id="7" name="Slide Number Placeholder 6"/>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AE6DA-22F0-45C5-827B-444DE0ADF804}" type="datetime1">
              <a:rPr lang="id-ID" smtClean="0"/>
              <a:pPr/>
              <a:t>27/05/2015</a:t>
            </a:fld>
            <a:endParaRPr lang="id-ID"/>
          </a:p>
        </p:txBody>
      </p:sp>
      <p:sp>
        <p:nvSpPr>
          <p:cNvPr id="6" name="Footer Placeholder 5"/>
          <p:cNvSpPr>
            <a:spLocks noGrp="1"/>
          </p:cNvSpPr>
          <p:nvPr>
            <p:ph type="ftr" sz="quarter" idx="11"/>
          </p:nvPr>
        </p:nvSpPr>
        <p:spPr/>
        <p:txBody>
          <a:bodyPr/>
          <a:lstStyle/>
          <a:p>
            <a:r>
              <a:rPr lang="id-ID" smtClean="0"/>
              <a:t>Pendekatan aplikasi WEB</a:t>
            </a:r>
            <a:endParaRPr lang="id-ID"/>
          </a:p>
        </p:txBody>
      </p:sp>
      <p:sp>
        <p:nvSpPr>
          <p:cNvPr id="7" name="Slide Number Placeholder 6"/>
          <p:cNvSpPr>
            <a:spLocks noGrp="1"/>
          </p:cNvSpPr>
          <p:nvPr>
            <p:ph type="sldNum" sz="quarter" idx="12"/>
          </p:nvPr>
        </p:nvSpPr>
        <p:spPr/>
        <p:txBody>
          <a:bodyPr/>
          <a:lstStyle/>
          <a:p>
            <a:fld id="{E0D4E7A9-E0C1-4440-89A1-3CCE0E35DC23}"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81803-3700-45E4-9AB7-31A40433DF5F}" type="datetime1">
              <a:rPr lang="id-ID" smtClean="0"/>
              <a:pPr/>
              <a:t>27/05/2015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d-ID" smtClean="0"/>
              <a:t>Pendekatan aplikasi WEB</a:t>
            </a:r>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4E7A9-E0C1-4440-89A1-3CCE0E35DC23}"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r>
              <a:rPr lang="id-ID" sz="2800" b="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ANGGOTA KELOMPOK</a:t>
            </a:r>
            <a:endParaRPr lang="id-ID" sz="2800" b="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algn="ctr">
              <a:buNone/>
            </a:pPr>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PENDEKATAN PADA PENGEMBANGAN APLIKASI WEB</a:t>
            </a:r>
          </a:p>
          <a:p>
            <a:pPr algn="ctr">
              <a:buNone/>
            </a:pPr>
            <a:endPar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“MATERI BAB V”</a:t>
            </a:r>
          </a:p>
          <a:p>
            <a:pPr>
              <a:buNone/>
            </a:pPr>
            <a:endPar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r>
              <a:rPr lang="id-ID"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PENDEKATAN PROGRAMATIC</a:t>
            </a:r>
          </a:p>
          <a:p>
            <a:r>
              <a:rPr lang="id-ID"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PENDEKATAN TEMPLATE</a:t>
            </a:r>
          </a:p>
          <a:p>
            <a:r>
              <a:rPr lang="id-ID"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PENDEKATAN HYBRID</a:t>
            </a:r>
          </a:p>
          <a:p>
            <a:r>
              <a:rPr lang="id-ID"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id-ID"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PEMISAHAN KONTEN DARI PENYAJIAN</a:t>
            </a:r>
          </a:p>
          <a:p>
            <a:r>
              <a:rPr lang="id-ID"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id-ID"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FRAMEWORK : PENDEKATAN MVC</a:t>
            </a:r>
          </a:p>
          <a:p>
            <a:r>
              <a:rPr lang="id-ID"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id-ID"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FRAMEWORK : PENDEKATAN XML BASED</a:t>
            </a:r>
          </a:p>
          <a:p>
            <a:endParaRPr lang="id-ID"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r>
              <a:rPr lang="id-ID"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 ----</a:t>
            </a:r>
            <a:endParaRPr lang="id-ID"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id-ID" sz="1800" dirty="0"/>
          </a:p>
        </p:txBody>
      </p:sp>
      <p:sp>
        <p:nvSpPr>
          <p:cNvPr id="4" name="Text Placeholder 3"/>
          <p:cNvSpPr>
            <a:spLocks noGrp="1"/>
          </p:cNvSpPr>
          <p:nvPr>
            <p:ph type="body" sz="half" idx="2"/>
          </p:nvPr>
        </p:nvSpPr>
        <p:spPr>
          <a:xfrm>
            <a:off x="457200" y="1500174"/>
            <a:ext cx="3008313" cy="4625989"/>
          </a:xfrm>
        </p:spPr>
        <p:style>
          <a:lnRef idx="2">
            <a:schemeClr val="dk1"/>
          </a:lnRef>
          <a:fillRef idx="1">
            <a:schemeClr val="lt1"/>
          </a:fillRef>
          <a:effectRef idx="0">
            <a:schemeClr val="dk1"/>
          </a:effectRef>
          <a:fontRef idx="minor">
            <a:schemeClr val="dk1"/>
          </a:fontRef>
        </p:style>
        <p:txBody>
          <a:bodyPr>
            <a:normAutofit/>
          </a:bodyPr>
          <a:lstStyle/>
          <a:p>
            <a:pPr>
              <a:buFont typeface="Arial" pitchFamily="34" charset="0"/>
              <a:buChar char="•"/>
            </a:pPr>
            <a:r>
              <a:rPr lang="id-ID" sz="2400" dirty="0" smtClean="0">
                <a:ln w="18415" cmpd="sng">
                  <a:noFill/>
                  <a:prstDash val="solid"/>
                </a:ln>
                <a:solidFill>
                  <a:schemeClr val="tx1"/>
                </a:solidFill>
                <a:effectLst>
                  <a:outerShdw blurRad="63500" dir="3600000" algn="tl" rotWithShape="0">
                    <a:srgbClr val="000000">
                      <a:alpha val="70000"/>
                    </a:srgbClr>
                  </a:outerShdw>
                </a:effectLst>
              </a:rPr>
              <a:t>   OKTARA SIAHAN</a:t>
            </a:r>
          </a:p>
          <a:p>
            <a:r>
              <a:rPr lang="id-ID" sz="2400" dirty="0" smtClean="0">
                <a:ln w="18415" cmpd="sng">
                  <a:noFill/>
                  <a:prstDash val="solid"/>
                </a:ln>
                <a:solidFill>
                  <a:schemeClr val="tx1"/>
                </a:solidFill>
                <a:effectLst>
                  <a:outerShdw blurRad="63500" dir="3600000" algn="tl" rotWithShape="0">
                    <a:srgbClr val="000000">
                      <a:alpha val="70000"/>
                    </a:srgbClr>
                  </a:outerShdw>
                </a:effectLst>
              </a:rPr>
              <a:t>     ( G.211.13.0003 )</a:t>
            </a:r>
          </a:p>
          <a:p>
            <a:pPr>
              <a:buFont typeface="Arial" pitchFamily="34" charset="0"/>
              <a:buChar char="•"/>
            </a:pPr>
            <a:r>
              <a:rPr lang="id-ID" sz="2400" dirty="0" smtClean="0">
                <a:ln w="18415" cmpd="sng">
                  <a:noFill/>
                  <a:prstDash val="solid"/>
                </a:ln>
                <a:solidFill>
                  <a:schemeClr val="tx1"/>
                </a:solidFill>
                <a:effectLst>
                  <a:outerShdw blurRad="63500" dir="3600000" algn="tl" rotWithShape="0">
                    <a:srgbClr val="000000">
                      <a:alpha val="70000"/>
                    </a:srgbClr>
                  </a:outerShdw>
                </a:effectLst>
              </a:rPr>
              <a:t>   ARIF WAHYU R</a:t>
            </a:r>
          </a:p>
          <a:p>
            <a:r>
              <a:rPr lang="id-ID" sz="2400" dirty="0" smtClean="0">
                <a:ln w="18415" cmpd="sng">
                  <a:noFill/>
                  <a:prstDash val="solid"/>
                </a:ln>
                <a:solidFill>
                  <a:schemeClr val="tx1"/>
                </a:solidFill>
                <a:effectLst>
                  <a:outerShdw blurRad="63500" dir="3600000" algn="tl" rotWithShape="0">
                    <a:srgbClr val="000000">
                      <a:alpha val="70000"/>
                    </a:srgbClr>
                  </a:outerShdw>
                </a:effectLst>
              </a:rPr>
              <a:t>     ( G.211.13.0015 )</a:t>
            </a:r>
          </a:p>
          <a:p>
            <a:pPr>
              <a:buFont typeface="Arial" pitchFamily="34" charset="0"/>
              <a:buChar char="•"/>
            </a:pPr>
            <a:r>
              <a:rPr lang="id-ID" sz="2400" dirty="0">
                <a:ln w="18415" cmpd="sng">
                  <a:noFill/>
                  <a:prstDash val="solid"/>
                </a:ln>
                <a:solidFill>
                  <a:schemeClr val="tx1"/>
                </a:solidFill>
                <a:effectLst>
                  <a:outerShdw blurRad="63500" dir="3600000" algn="tl" rotWithShape="0">
                    <a:srgbClr val="000000">
                      <a:alpha val="70000"/>
                    </a:srgbClr>
                  </a:outerShdw>
                </a:effectLst>
              </a:rPr>
              <a:t> </a:t>
            </a:r>
            <a:r>
              <a:rPr lang="id-ID" sz="2400" dirty="0" smtClean="0">
                <a:ln w="18415" cmpd="sng">
                  <a:noFill/>
                  <a:prstDash val="solid"/>
                </a:ln>
                <a:solidFill>
                  <a:schemeClr val="tx1"/>
                </a:solidFill>
                <a:effectLst>
                  <a:outerShdw blurRad="63500" dir="3600000" algn="tl" rotWithShape="0">
                    <a:srgbClr val="000000">
                      <a:alpha val="70000"/>
                    </a:srgbClr>
                  </a:outerShdw>
                </a:effectLst>
              </a:rPr>
              <a:t> PANDU SUSILO</a:t>
            </a:r>
          </a:p>
          <a:p>
            <a:r>
              <a:rPr lang="id-ID" sz="2400" dirty="0" smtClean="0">
                <a:ln w="18415" cmpd="sng">
                  <a:noFill/>
                  <a:prstDash val="solid"/>
                </a:ln>
                <a:solidFill>
                  <a:schemeClr val="tx1"/>
                </a:solidFill>
                <a:effectLst>
                  <a:outerShdw blurRad="63500" dir="3600000" algn="tl" rotWithShape="0">
                    <a:srgbClr val="000000">
                      <a:alpha val="70000"/>
                    </a:srgbClr>
                  </a:outerShdw>
                </a:effectLst>
              </a:rPr>
              <a:t>     ( G.211.13.0018 )</a:t>
            </a:r>
          </a:p>
          <a:p>
            <a:pPr>
              <a:buFont typeface="Arial" pitchFamily="34" charset="0"/>
              <a:buChar char="•"/>
            </a:pPr>
            <a:r>
              <a:rPr lang="id-ID" sz="2400" dirty="0">
                <a:ln w="18415" cmpd="sng">
                  <a:noFill/>
                  <a:prstDash val="solid"/>
                </a:ln>
                <a:solidFill>
                  <a:schemeClr val="tx1"/>
                </a:solidFill>
                <a:effectLst>
                  <a:outerShdw blurRad="63500" dir="3600000" algn="tl" rotWithShape="0">
                    <a:srgbClr val="000000">
                      <a:alpha val="70000"/>
                    </a:srgbClr>
                  </a:outerShdw>
                </a:effectLst>
              </a:rPr>
              <a:t> </a:t>
            </a:r>
            <a:r>
              <a:rPr lang="id-ID" sz="2400" dirty="0" smtClean="0">
                <a:ln w="18415" cmpd="sng">
                  <a:noFill/>
                  <a:prstDash val="solid"/>
                </a:ln>
                <a:solidFill>
                  <a:schemeClr val="tx1"/>
                </a:solidFill>
                <a:effectLst>
                  <a:outerShdw blurRad="63500" dir="3600000" algn="tl" rotWithShape="0">
                    <a:srgbClr val="000000">
                      <a:alpha val="70000"/>
                    </a:srgbClr>
                  </a:outerShdw>
                </a:effectLst>
              </a:rPr>
              <a:t> YOGA SATRIA N</a:t>
            </a:r>
          </a:p>
          <a:p>
            <a:r>
              <a:rPr lang="id-ID" sz="2400" dirty="0">
                <a:ln w="18415" cmpd="sng">
                  <a:noFill/>
                  <a:prstDash val="solid"/>
                </a:ln>
                <a:solidFill>
                  <a:schemeClr val="tx1"/>
                </a:solidFill>
                <a:effectLst>
                  <a:outerShdw blurRad="63500" dir="3600000" algn="tl" rotWithShape="0">
                    <a:srgbClr val="000000">
                      <a:alpha val="70000"/>
                    </a:srgbClr>
                  </a:outerShdw>
                </a:effectLst>
              </a:rPr>
              <a:t> </a:t>
            </a:r>
            <a:r>
              <a:rPr lang="id-ID" sz="2400" dirty="0" smtClean="0">
                <a:ln w="18415" cmpd="sng">
                  <a:noFill/>
                  <a:prstDash val="solid"/>
                </a:ln>
                <a:solidFill>
                  <a:schemeClr val="tx1"/>
                </a:solidFill>
                <a:effectLst>
                  <a:outerShdw blurRad="63500" dir="3600000" algn="tl" rotWithShape="0">
                    <a:srgbClr val="000000">
                      <a:alpha val="70000"/>
                    </a:srgbClr>
                  </a:outerShdw>
                </a:effectLst>
              </a:rPr>
              <a:t>    ( G.211.13.0024 )</a:t>
            </a:r>
          </a:p>
          <a:p>
            <a:pPr>
              <a:buFont typeface="Arial" pitchFamily="34" charset="0"/>
              <a:buChar char="•"/>
            </a:pPr>
            <a:r>
              <a:rPr lang="id-ID" sz="2400" dirty="0">
                <a:ln w="18415" cmpd="sng">
                  <a:noFill/>
                  <a:prstDash val="solid"/>
                </a:ln>
                <a:solidFill>
                  <a:schemeClr val="tx1"/>
                </a:solidFill>
                <a:effectLst>
                  <a:outerShdw blurRad="63500" dir="3600000" algn="tl" rotWithShape="0">
                    <a:srgbClr val="000000">
                      <a:alpha val="70000"/>
                    </a:srgbClr>
                  </a:outerShdw>
                </a:effectLst>
              </a:rPr>
              <a:t> </a:t>
            </a:r>
            <a:r>
              <a:rPr lang="id-ID" sz="2400" dirty="0" smtClean="0">
                <a:ln w="18415" cmpd="sng">
                  <a:noFill/>
                  <a:prstDash val="solid"/>
                </a:ln>
                <a:solidFill>
                  <a:schemeClr val="tx1"/>
                </a:solidFill>
                <a:effectLst>
                  <a:outerShdw blurRad="63500" dir="3600000" algn="tl" rotWithShape="0">
                    <a:srgbClr val="000000">
                      <a:alpha val="70000"/>
                    </a:srgbClr>
                  </a:outerShdw>
                </a:effectLst>
              </a:rPr>
              <a:t> NUR ROHMAT</a:t>
            </a:r>
          </a:p>
          <a:p>
            <a:r>
              <a:rPr lang="id-ID" sz="2400" dirty="0">
                <a:ln w="18415" cmpd="sng">
                  <a:noFill/>
                  <a:prstDash val="solid"/>
                </a:ln>
                <a:solidFill>
                  <a:schemeClr val="tx1"/>
                </a:solidFill>
                <a:effectLst>
                  <a:outerShdw blurRad="63500" dir="3600000" algn="tl" rotWithShape="0">
                    <a:srgbClr val="000000">
                      <a:alpha val="70000"/>
                    </a:srgbClr>
                  </a:outerShdw>
                </a:effectLst>
              </a:rPr>
              <a:t> </a:t>
            </a:r>
            <a:r>
              <a:rPr lang="id-ID" sz="2400" dirty="0" smtClean="0">
                <a:ln w="18415" cmpd="sng">
                  <a:noFill/>
                  <a:prstDash val="solid"/>
                </a:ln>
                <a:solidFill>
                  <a:schemeClr val="tx1"/>
                </a:solidFill>
                <a:effectLst>
                  <a:outerShdw blurRad="63500" dir="3600000" algn="tl" rotWithShape="0">
                    <a:srgbClr val="000000">
                      <a:alpha val="70000"/>
                    </a:srgbClr>
                  </a:outerShdw>
                </a:effectLst>
              </a:rPr>
              <a:t>    ( G.211.13.0042 )</a:t>
            </a:r>
          </a:p>
        </p:txBody>
      </p:sp>
      <p:sp>
        <p:nvSpPr>
          <p:cNvPr id="5" name="Slide Number Placeholder 4"/>
          <p:cNvSpPr>
            <a:spLocks noGrp="1"/>
          </p:cNvSpPr>
          <p:nvPr>
            <p:ph type="sldNum" sz="quarter" idx="12"/>
          </p:nvPr>
        </p:nvSpPr>
        <p:spPr/>
        <p:txBody>
          <a:bodyPr/>
          <a:lstStyle/>
          <a:p>
            <a:fld id="{E0D4E7A9-E0C1-4440-89A1-3CCE0E35DC23}" type="slidenum">
              <a:rPr lang="id-ID" smtClean="0"/>
              <a:pPr/>
              <a:t>1</a:t>
            </a:fld>
            <a:endParaRPr lang="id-ID"/>
          </a:p>
        </p:txBody>
      </p:sp>
      <p:sp>
        <p:nvSpPr>
          <p:cNvPr id="6" name="Footer Placeholder 5"/>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id-ID" sz="3200" dirty="0" smtClean="0"/>
              <a:t>5.5.2 Bagian yang bertanggung jawab untuk modul pemrosesan</a:t>
            </a:r>
            <a:endParaRPr lang="id-ID" sz="3200" dirty="0"/>
          </a:p>
        </p:txBody>
      </p:sp>
      <p:sp>
        <p:nvSpPr>
          <p:cNvPr id="3" name="Content Placeholder 2"/>
          <p:cNvSpPr>
            <a:spLocks noGrp="1"/>
          </p:cNvSpPr>
          <p:nvPr>
            <p:ph idx="1"/>
          </p:nvPr>
        </p:nvSpPr>
        <p:spPr>
          <a:xfrm>
            <a:off x="457200" y="1428736"/>
            <a:ext cx="8229600" cy="5072098"/>
          </a:xfrm>
        </p:spPr>
        <p:style>
          <a:lnRef idx="2">
            <a:schemeClr val="dk1"/>
          </a:lnRef>
          <a:fillRef idx="1">
            <a:schemeClr val="lt1"/>
          </a:fillRef>
          <a:effectRef idx="0">
            <a:schemeClr val="dk1"/>
          </a:effectRef>
          <a:fontRef idx="minor">
            <a:schemeClr val="dk1"/>
          </a:fontRef>
        </p:style>
        <p:txBody>
          <a:bodyPr>
            <a:normAutofit/>
          </a:bodyPr>
          <a:lstStyle/>
          <a:p>
            <a:pPr>
              <a:buNone/>
            </a:pPr>
            <a:r>
              <a:rPr lang="id-ID" sz="2000" dirty="0" smtClean="0"/>
              <a:t>	Ada alasan lain mengapa pemisahan konten dari penyajian menjadi hal yang kritis, yaitu karena orang orang yang bertanggung jawab untuk dua aspek dari aplikasi mempunyai keahlian dan agenda yang sangat berbeda. Spesialisasi keahlian para perancang halaman terpusat pada bahasa pemformatan seperti HTML tool desain halaman, seperti macromedia dreamweaver dan Microsoft Frontpage, dan mungkin XML dengan XSLT, mereka bukanlah pemrogram. Oleh sebab itu  mereka tidak bertanggung  jawab pada area pengodean dan logika aplikasi.</a:t>
            </a:r>
          </a:p>
          <a:p>
            <a:pPr>
              <a:buNone/>
            </a:pPr>
            <a:endParaRPr lang="id-ID" sz="2000" dirty="0" smtClean="0"/>
          </a:p>
          <a:p>
            <a:pPr>
              <a:buNone/>
            </a:pPr>
            <a:r>
              <a:rPr lang="id-ID" sz="2400" b="1" i="1" dirty="0" smtClean="0"/>
              <a:t>	Akses konten </a:t>
            </a:r>
            <a:r>
              <a:rPr lang="id-ID" sz="2000" dirty="0" smtClean="0"/>
              <a:t>adalah tanggung jawab dari pengembang aplikasi atau spesialis basis data. Hal ini memerlukan logika kondisional dan query yang sulit untuk memperoleh data yang diinginkan. </a:t>
            </a:r>
            <a:endParaRPr lang="id-ID" sz="2000" dirty="0"/>
          </a:p>
        </p:txBody>
      </p:sp>
      <p:sp>
        <p:nvSpPr>
          <p:cNvPr id="4" name="Slide Number Placeholder 3"/>
          <p:cNvSpPr>
            <a:spLocks noGrp="1"/>
          </p:cNvSpPr>
          <p:nvPr>
            <p:ph type="sldNum" sz="quarter" idx="12"/>
          </p:nvPr>
        </p:nvSpPr>
        <p:spPr/>
        <p:txBody>
          <a:bodyPr/>
          <a:lstStyle/>
          <a:p>
            <a:fld id="{E0D4E7A9-E0C1-4440-89A1-3CCE0E35DC23}" type="slidenum">
              <a:rPr lang="id-ID" smtClean="0"/>
              <a:pPr/>
              <a:t>10</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style>
          <a:lnRef idx="2">
            <a:schemeClr val="accent2"/>
          </a:lnRef>
          <a:fillRef idx="1">
            <a:schemeClr val="lt1"/>
          </a:fillRef>
          <a:effectRef idx="0">
            <a:schemeClr val="accent2"/>
          </a:effectRef>
          <a:fontRef idx="minor">
            <a:schemeClr val="dk1"/>
          </a:fontRef>
        </p:style>
        <p:txBody>
          <a:bodyPr>
            <a:normAutofit/>
          </a:bodyPr>
          <a:lstStyle/>
          <a:p>
            <a:r>
              <a:rPr lang="id-ID" sz="3200" dirty="0" smtClean="0"/>
              <a:t>5.6 Framework: pendekatan-pendekatan MVC</a:t>
            </a:r>
            <a:endParaRPr lang="id-ID" sz="3200" dirty="0"/>
          </a:p>
        </p:txBody>
      </p:sp>
      <p:sp>
        <p:nvSpPr>
          <p:cNvPr id="3" name="Content Placeholder 2"/>
          <p:cNvSpPr>
            <a:spLocks noGrp="1"/>
          </p:cNvSpPr>
          <p:nvPr>
            <p:ph idx="1"/>
          </p:nvPr>
        </p:nvSpPr>
        <p:spPr>
          <a:xfrm>
            <a:off x="457200" y="1428736"/>
            <a:ext cx="8229600" cy="5000660"/>
          </a:xfrm>
        </p:spPr>
        <p:style>
          <a:lnRef idx="2">
            <a:schemeClr val="accent2"/>
          </a:lnRef>
          <a:fillRef idx="1">
            <a:schemeClr val="lt1"/>
          </a:fillRef>
          <a:effectRef idx="0">
            <a:schemeClr val="accent2"/>
          </a:effectRef>
          <a:fontRef idx="minor">
            <a:schemeClr val="dk1"/>
          </a:fontRef>
        </p:style>
        <p:txBody>
          <a:bodyPr>
            <a:normAutofit/>
          </a:bodyPr>
          <a:lstStyle/>
          <a:p>
            <a:pPr>
              <a:buNone/>
            </a:pPr>
            <a:r>
              <a:rPr lang="id-ID" sz="2000" dirty="0" smtClean="0"/>
              <a:t>JSP model 2 adalah usaha SUN untuk membungkus JSP di dalam paradigma model-view-controller (MVC). </a:t>
            </a:r>
          </a:p>
          <a:p>
            <a:pPr>
              <a:buNone/>
            </a:pPr>
            <a:r>
              <a:rPr lang="id-ID" sz="2000" dirty="0" smtClean="0"/>
              <a:t>Arsitektur JSP model 2 sebagai berikut :</a:t>
            </a:r>
          </a:p>
          <a:p>
            <a:pPr>
              <a:buNone/>
            </a:pPr>
            <a:endParaRPr lang="id-ID" sz="2000" dirty="0" smtClean="0"/>
          </a:p>
          <a:p>
            <a:pPr>
              <a:buAutoNum type="arabicPeriod"/>
            </a:pPr>
            <a:r>
              <a:rPr lang="id-ID" sz="2000" dirty="0" smtClean="0"/>
              <a:t>Permintaan pengguna diarahkan pada controller servlet.</a:t>
            </a:r>
          </a:p>
          <a:p>
            <a:pPr>
              <a:buAutoNum type="arabicPeriod"/>
            </a:pPr>
            <a:r>
              <a:rPr lang="id-ID" sz="2000" dirty="0" smtClean="0"/>
              <a:t>Akses controller servlet akan memerlukan data, membangun model, dan mungkin mendelegasikan pemrossesan untuk helper classes.</a:t>
            </a:r>
          </a:p>
          <a:p>
            <a:pPr>
              <a:buAutoNum type="arabicPeriod"/>
            </a:pPr>
            <a:r>
              <a:rPr lang="id-ID" sz="2000" dirty="0" smtClean="0"/>
              <a:t>Controller servlet memilih dan melewatkan kontrol kepada tanggung jawab JSP yang sesui untuk penyajian view.</a:t>
            </a:r>
          </a:p>
          <a:p>
            <a:pPr>
              <a:buAutoNum type="arabicPeriod"/>
            </a:pPr>
            <a:r>
              <a:rPr lang="id-ID" sz="2000" dirty="0" smtClean="0"/>
              <a:t>Halaman view disajikan kepada permintaan pengguna.</a:t>
            </a:r>
          </a:p>
          <a:p>
            <a:pPr>
              <a:buAutoNum type="arabicPeriod"/>
            </a:pPr>
            <a:r>
              <a:rPr lang="id-ID" sz="2000" dirty="0" smtClean="0"/>
              <a:t>Pengguna berinteraksi dengan controller servlet untuk memasukan dan memodifikasi data melalui hasil dan lainlain.</a:t>
            </a:r>
          </a:p>
        </p:txBody>
      </p:sp>
      <p:sp>
        <p:nvSpPr>
          <p:cNvPr id="4" name="Slide Number Placeholder 3"/>
          <p:cNvSpPr>
            <a:spLocks noGrp="1"/>
          </p:cNvSpPr>
          <p:nvPr>
            <p:ph type="sldNum" sz="quarter" idx="12"/>
          </p:nvPr>
        </p:nvSpPr>
        <p:spPr/>
        <p:txBody>
          <a:bodyPr/>
          <a:lstStyle/>
          <a:p>
            <a:fld id="{E0D4E7A9-E0C1-4440-89A1-3CCE0E35DC23}" type="slidenum">
              <a:rPr lang="id-ID" smtClean="0"/>
              <a:pPr/>
              <a:t>11</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2">
            <a:schemeClr val="dk1">
              <a:shade val="50000"/>
            </a:schemeClr>
          </a:lnRef>
          <a:fillRef idx="1">
            <a:schemeClr val="dk1"/>
          </a:fillRef>
          <a:effectRef idx="0">
            <a:schemeClr val="dk1"/>
          </a:effectRef>
          <a:fontRef idx="minor">
            <a:schemeClr val="lt1"/>
          </a:fontRef>
        </p:style>
        <p:txBody>
          <a:bodyPr/>
          <a:lstStyle/>
          <a:p>
            <a:r>
              <a:rPr lang="id-ID" dirty="0" smtClean="0"/>
              <a:t>STRUTS</a:t>
            </a:r>
            <a:endParaRPr lang="id-ID" dirty="0"/>
          </a:p>
        </p:txBody>
      </p:sp>
      <p:sp>
        <p:nvSpPr>
          <p:cNvPr id="3" name="Content Placeholder 2"/>
          <p:cNvSpPr>
            <a:spLocks noGrp="1"/>
          </p:cNvSpPr>
          <p:nvPr>
            <p:ph idx="1"/>
          </p:nvPr>
        </p:nvSpPr>
        <p:spPr>
          <a:xfrm>
            <a:off x="457200" y="1357298"/>
            <a:ext cx="8229600" cy="5214974"/>
          </a:xfrm>
        </p:spPr>
        <p:txBody>
          <a:bodyPr>
            <a:normAutofit/>
          </a:bodyPr>
          <a:lstStyle/>
          <a:p>
            <a:pPr>
              <a:buNone/>
            </a:pPr>
            <a:r>
              <a:rPr lang="id-ID" sz="2000" b="1" dirty="0" smtClean="0"/>
              <a:t>	Struts Framework </a:t>
            </a:r>
            <a:r>
              <a:rPr lang="id-ID" sz="2000" dirty="0" smtClean="0"/>
              <a:t>menyediakan suatu infrastruktur yang kuat untuk pengembangan aplikasi model 2. Struts menggunakan pola model-view-controller, Front controller dan service to worker untuk pengembangan aplikasi web . Aplikasi Struts pada umumnya terdiri dari komponen komponen berikut :</a:t>
            </a:r>
          </a:p>
          <a:p>
            <a:pPr>
              <a:buNone/>
            </a:pPr>
            <a:endParaRPr lang="id-ID" sz="1800" dirty="0" smtClean="0"/>
          </a:p>
          <a:p>
            <a:pPr>
              <a:buAutoNum type="arabicPeriod"/>
            </a:pPr>
            <a:r>
              <a:rPr lang="id-ID" sz="1800" b="1" dirty="0" smtClean="0"/>
              <a:t>Controller</a:t>
            </a:r>
          </a:p>
          <a:p>
            <a:pPr>
              <a:buAutoNum type="arabicPeriod"/>
            </a:pPr>
            <a:r>
              <a:rPr lang="id-ID" sz="1800" b="1" dirty="0" smtClean="0"/>
              <a:t>Dispatcher</a:t>
            </a:r>
          </a:p>
          <a:p>
            <a:pPr>
              <a:buAutoNum type="arabicPeriod"/>
            </a:pPr>
            <a:r>
              <a:rPr lang="id-ID" sz="1800" b="1" dirty="0" smtClean="0"/>
              <a:t>Request handlers (custom)</a:t>
            </a:r>
          </a:p>
          <a:p>
            <a:pPr>
              <a:buAutoNum type="arabicPeriod"/>
            </a:pPr>
            <a:r>
              <a:rPr lang="id-ID" sz="1800" b="1" dirty="0" smtClean="0"/>
              <a:t>View helper (custom)</a:t>
            </a:r>
          </a:p>
          <a:p>
            <a:pPr>
              <a:buAutoNum type="arabicPeriod"/>
            </a:pPr>
            <a:r>
              <a:rPr lang="id-ID" sz="1800" b="1" dirty="0" smtClean="0"/>
              <a:t>Views (custom)</a:t>
            </a:r>
            <a:r>
              <a:rPr lang="en-US" sz="1800" b="1" dirty="0" smtClean="0"/>
              <a:t/>
            </a:r>
            <a:br>
              <a:rPr lang="en-US" sz="1800" b="1" dirty="0" smtClean="0"/>
            </a:br>
            <a:endParaRPr lang="en-US" sz="1800" b="1" dirty="0" smtClean="0"/>
          </a:p>
        </p:txBody>
      </p:sp>
      <p:sp>
        <p:nvSpPr>
          <p:cNvPr id="4" name="Slide Number Placeholder 3"/>
          <p:cNvSpPr>
            <a:spLocks noGrp="1"/>
          </p:cNvSpPr>
          <p:nvPr>
            <p:ph type="sldNum" sz="quarter" idx="12"/>
          </p:nvPr>
        </p:nvSpPr>
        <p:spPr/>
        <p:txBody>
          <a:bodyPr/>
          <a:lstStyle/>
          <a:p>
            <a:fld id="{E0D4E7A9-E0C1-4440-89A1-3CCE0E35DC23}" type="slidenum">
              <a:rPr lang="id-ID" smtClean="0"/>
              <a:pPr/>
              <a:t>12</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pic>
        <p:nvPicPr>
          <p:cNvPr id="6" name="Picture 5"/>
          <p:cNvPicPr>
            <a:picLocks noChangeAspect="1"/>
          </p:cNvPicPr>
          <p:nvPr/>
        </p:nvPicPr>
        <p:blipFill>
          <a:blip r:embed="rId2"/>
          <a:stretch>
            <a:fillRect/>
          </a:stretch>
        </p:blipFill>
        <p:spPr>
          <a:xfrm>
            <a:off x="3473271" y="2924944"/>
            <a:ext cx="5275193" cy="343140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id-ID" sz="36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5.7 Framework: pendekatan XML-based</a:t>
            </a:r>
            <a:endParaRPr lang="id-ID" sz="360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a:buNone/>
            </a:pPr>
            <a:r>
              <a:rPr lang="id-ID" sz="2000" dirty="0" smtClean="0"/>
              <a:t>Sejumlah pendekatan untuk pengembangan aplikasi web menggunakan XML sebagai dasar model datanya. Pada pendekatan ini , suatu kerangka XML yang terpilih atau dibaangun oleh modul controller akan bertindak sebagai model dataa yang mungkin berisi elemen-elemen konteks permintaan yang ditunjukan pada para perancang halaman.</a:t>
            </a:r>
          </a:p>
          <a:p>
            <a:pPr>
              <a:buNone/>
            </a:pPr>
            <a:endParaRPr lang="id-ID" sz="1800" dirty="0" smtClean="0"/>
          </a:p>
          <a:p>
            <a:pPr>
              <a:buNone/>
            </a:pPr>
            <a:r>
              <a:rPr lang="id-ID" sz="2000" b="1" dirty="0" smtClean="0"/>
              <a:t>XLST</a:t>
            </a:r>
            <a:r>
              <a:rPr lang="id-ID" sz="2000" dirty="0" smtClean="0"/>
              <a:t> adalah pendekataan umum untuk pentransformassian model data ini ke dalam format penyaajian yang sesuai </a:t>
            </a:r>
          </a:p>
          <a:p>
            <a:pPr>
              <a:buNone/>
            </a:pPr>
            <a:r>
              <a:rPr lang="id-ID" sz="2000" dirty="0" smtClean="0"/>
              <a:t>	(XHTML,WML,SMIL,VoiceXML,dan lainlain). </a:t>
            </a:r>
            <a:endParaRPr lang="id-ID" sz="2000" dirty="0"/>
          </a:p>
        </p:txBody>
      </p:sp>
      <p:sp>
        <p:nvSpPr>
          <p:cNvPr id="4" name="Slide Number Placeholder 3"/>
          <p:cNvSpPr>
            <a:spLocks noGrp="1"/>
          </p:cNvSpPr>
          <p:nvPr>
            <p:ph type="sldNum" sz="quarter" idx="12"/>
          </p:nvPr>
        </p:nvSpPr>
        <p:spPr/>
        <p:txBody>
          <a:bodyPr/>
          <a:lstStyle/>
          <a:p>
            <a:fld id="{E0D4E7A9-E0C1-4440-89A1-3CCE0E35DC23}" type="slidenum">
              <a:rPr lang="id-ID" smtClean="0"/>
              <a:pPr/>
              <a:t>13</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id-ID" sz="96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0000" endA="300" endPos="50000" dist="29997" dir="5400000" sy="-100000" algn="bl" rotWithShape="0"/>
                </a:effectLst>
              </a:rPr>
              <a:t>THANKS</a:t>
            </a:r>
            <a:endParaRPr lang="id-ID" sz="960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0000" endA="300" endPos="50000" dist="29997" dir="5400000" sy="-100000" algn="bl" rotWithShape="0"/>
              </a:effectLst>
            </a:endParaRPr>
          </a:p>
        </p:txBody>
      </p:sp>
      <p:sp>
        <p:nvSpPr>
          <p:cNvPr id="4" name="Footer Placeholder 3"/>
          <p:cNvSpPr>
            <a:spLocks noGrp="1"/>
          </p:cNvSpPr>
          <p:nvPr>
            <p:ph type="ftr" sz="quarter" idx="11"/>
          </p:nvPr>
        </p:nvSpPr>
        <p:spPr/>
        <p:txBody>
          <a:bodyPr/>
          <a:lstStyle/>
          <a:p>
            <a:r>
              <a:rPr lang="id-ID" smtClean="0"/>
              <a:t>Pendekatan aplikasi WEB</a:t>
            </a:r>
            <a:endParaRPr lang="id-ID"/>
          </a:p>
        </p:txBody>
      </p:sp>
      <p:sp>
        <p:nvSpPr>
          <p:cNvPr id="5" name="Slide Number Placeholder 4"/>
          <p:cNvSpPr>
            <a:spLocks noGrp="1"/>
          </p:cNvSpPr>
          <p:nvPr>
            <p:ph type="sldNum" sz="quarter" idx="12"/>
          </p:nvPr>
        </p:nvSpPr>
        <p:spPr/>
        <p:txBody>
          <a:bodyPr/>
          <a:lstStyle/>
          <a:p>
            <a:fld id="{E0D4E7A9-E0C1-4440-89A1-3CCE0E35DC23}" type="slidenum">
              <a:rPr lang="id-ID" smtClean="0"/>
              <a:pPr/>
              <a:t>14</a:t>
            </a:fld>
            <a:endParaRPr lang="id-ID"/>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5.1 </a:t>
            </a:r>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PENDAHULUAN</a:t>
            </a:r>
            <a:endParaRPr lang="id-ID"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id-ID" sz="2000" dirty="0" smtClean="0"/>
              <a:t>Pendekatan aplikasi web mengambil keuntungan dari web server yang menyediakan komponen fungsional yang dapat digunakan kembali antar aplikasi web.</a:t>
            </a:r>
          </a:p>
          <a:p>
            <a:r>
              <a:rPr lang="id-ID" sz="2000" dirty="0"/>
              <a:t> </a:t>
            </a:r>
            <a:r>
              <a:rPr lang="id-ID" sz="2000" dirty="0" smtClean="0"/>
              <a:t>Spektrum pendekatan app web dapat dibagi menjadi 4 kategori yaitu :</a:t>
            </a:r>
          </a:p>
          <a:p>
            <a:pPr>
              <a:buNone/>
            </a:pPr>
            <a:r>
              <a:rPr lang="id-ID" sz="2000" dirty="0"/>
              <a:t>	</a:t>
            </a:r>
            <a:r>
              <a:rPr lang="id-ID" sz="2000" dirty="0" smtClean="0"/>
              <a:t>	1. Pendekatan programmatic atau scripting,</a:t>
            </a:r>
          </a:p>
          <a:p>
            <a:pPr>
              <a:buNone/>
            </a:pPr>
            <a:r>
              <a:rPr lang="id-ID" sz="2000" dirty="0"/>
              <a:t>	</a:t>
            </a:r>
            <a:r>
              <a:rPr lang="id-ID" sz="2000" dirty="0" smtClean="0"/>
              <a:t>	2. Pendekatan Template</a:t>
            </a:r>
          </a:p>
          <a:p>
            <a:pPr>
              <a:buNone/>
            </a:pPr>
            <a:r>
              <a:rPr lang="id-ID" sz="2000" dirty="0"/>
              <a:t>	</a:t>
            </a:r>
            <a:r>
              <a:rPr lang="id-ID" sz="2000" dirty="0" smtClean="0"/>
              <a:t>	3. Pendekatan Hybrid</a:t>
            </a:r>
          </a:p>
          <a:p>
            <a:pPr>
              <a:buNone/>
            </a:pPr>
            <a:r>
              <a:rPr lang="id-ID" sz="2000" dirty="0"/>
              <a:t>	</a:t>
            </a:r>
            <a:r>
              <a:rPr lang="id-ID" sz="2000" dirty="0" smtClean="0"/>
              <a:t>	4. pendekatan framework</a:t>
            </a:r>
          </a:p>
        </p:txBody>
      </p:sp>
      <p:sp>
        <p:nvSpPr>
          <p:cNvPr id="4" name="Slide Number Placeholder 3"/>
          <p:cNvSpPr>
            <a:spLocks noGrp="1"/>
          </p:cNvSpPr>
          <p:nvPr>
            <p:ph type="sldNum" sz="quarter" idx="12"/>
          </p:nvPr>
        </p:nvSpPr>
        <p:spPr/>
        <p:txBody>
          <a:bodyPr/>
          <a:lstStyle/>
          <a:p>
            <a:fld id="{E0D4E7A9-E0C1-4440-89A1-3CCE0E35DC23}" type="slidenum">
              <a:rPr lang="id-ID" smtClean="0"/>
              <a:pPr/>
              <a:t>2</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5.2 PENDEKATAN PROGRAMMATIC</a:t>
            </a:r>
            <a:endParaRPr lang="id-ID"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endParaRPr>
          </a:p>
        </p:txBody>
      </p:sp>
      <p:sp>
        <p:nvSpPr>
          <p:cNvPr id="3" name="Content Placeholder 2"/>
          <p:cNvSpPr>
            <a:spLocks noGrp="1"/>
          </p:cNvSpPr>
          <p:nvPr>
            <p:ph sz="half" idx="1"/>
          </p:nvPr>
        </p:nvSpPr>
        <p:spPr>
          <a:xfrm>
            <a:off x="457200" y="2285992"/>
            <a:ext cx="4038600" cy="4214842"/>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id-ID" b="1" dirty="0" smtClean="0"/>
              <a:t>Pendekatan CGI</a:t>
            </a:r>
          </a:p>
          <a:p>
            <a:pPr>
              <a:buNone/>
            </a:pPr>
            <a:r>
              <a:rPr lang="id-ID" dirty="0" smtClean="0"/>
              <a:t>	pendekatan ini menyediakan struktur untuk penulisan program yang menghasilkan halaman web dinamis. CGI memberi pemrogram akses permintaan konteks informasi</a:t>
            </a:r>
          </a:p>
        </p:txBody>
      </p:sp>
      <p:sp>
        <p:nvSpPr>
          <p:cNvPr id="4" name="Content Placeholder 3"/>
          <p:cNvSpPr>
            <a:spLocks noGrp="1"/>
          </p:cNvSpPr>
          <p:nvPr>
            <p:ph sz="half" idx="2"/>
          </p:nvPr>
        </p:nvSpPr>
        <p:spPr>
          <a:xfrm>
            <a:off x="4648200" y="2285992"/>
            <a:ext cx="4038600" cy="4214842"/>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id-ID" dirty="0" smtClean="0"/>
              <a:t> </a:t>
            </a:r>
            <a:r>
              <a:rPr lang="id-ID" b="1" dirty="0" smtClean="0"/>
              <a:t>Java servlet api</a:t>
            </a:r>
          </a:p>
          <a:p>
            <a:pPr>
              <a:buNone/>
            </a:pPr>
            <a:r>
              <a:rPr lang="id-ID" dirty="0"/>
              <a:t>	</a:t>
            </a:r>
            <a:r>
              <a:rPr lang="id-ID" dirty="0" smtClean="0"/>
              <a:t>mengimplementasikan pendekatan sisi server java untuk generasi halaman dinamis. </a:t>
            </a:r>
            <a:r>
              <a:rPr lang="id-ID" smtClean="0"/>
              <a:t>Seperti </a:t>
            </a:r>
            <a:r>
              <a:rPr lang="id-ID" smtClean="0"/>
              <a:t>CGI</a:t>
            </a:r>
            <a:r>
              <a:rPr lang="id-ID" dirty="0" smtClean="0"/>
              <a:t>, java servlet api menyediakan akses untuk meminta dan merespon informasi.</a:t>
            </a:r>
            <a:endParaRPr lang="id-ID" dirty="0"/>
          </a:p>
        </p:txBody>
      </p:sp>
      <p:sp>
        <p:nvSpPr>
          <p:cNvPr id="5" name="Title 1"/>
          <p:cNvSpPr txBox="1">
            <a:spLocks/>
          </p:cNvSpPr>
          <p:nvPr/>
        </p:nvSpPr>
        <p:spPr>
          <a:xfrm>
            <a:off x="500034" y="1500174"/>
            <a:ext cx="8215370" cy="64294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d-ID" sz="2400" b="0" i="0" u="none" strike="noStrike" kern="1200" cap="none" spc="0" normalizeH="0" baseline="0" noProof="0" dirty="0" smtClean="0">
                <a:ln>
                  <a:noFill/>
                </a:ln>
                <a:solidFill>
                  <a:schemeClr val="tx1"/>
                </a:solidFill>
                <a:effectLst/>
                <a:uLnTx/>
                <a:uFillTx/>
                <a:latin typeface="+mj-lt"/>
                <a:ea typeface="+mj-ea"/>
                <a:cs typeface="+mj-cs"/>
              </a:rPr>
              <a:t>Sumber</a:t>
            </a:r>
            <a:r>
              <a:rPr kumimoji="0" lang="id-ID" sz="2400" b="0" i="0" u="none" strike="noStrike" kern="1200" cap="none" spc="0" normalizeH="0" noProof="0" dirty="0" smtClean="0">
                <a:ln>
                  <a:noFill/>
                </a:ln>
                <a:solidFill>
                  <a:schemeClr val="tx1"/>
                </a:solidFill>
                <a:effectLst/>
                <a:uLnTx/>
                <a:uFillTx/>
                <a:latin typeface="+mj-lt"/>
                <a:ea typeface="+mj-ea"/>
                <a:cs typeface="+mj-cs"/>
              </a:rPr>
              <a:t> akan berhubungan dengan objek  yang sebagian besar berisi kode yang ditulis dalam perl,python ataupun java.</a:t>
            </a:r>
            <a:endParaRPr kumimoji="0" lang="id-ID"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E0D4E7A9-E0C1-4440-89A1-3CCE0E35DC23}" type="slidenum">
              <a:rPr lang="id-ID" smtClean="0"/>
              <a:pPr/>
              <a:t>3</a:t>
            </a:fld>
            <a:endParaRPr lang="id-ID"/>
          </a:p>
        </p:txBody>
      </p:sp>
      <p:sp>
        <p:nvSpPr>
          <p:cNvPr id="7" name="Footer Placeholder 6"/>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1">
            <a:schemeClr val="accent2"/>
          </a:lnRef>
          <a:fillRef idx="2">
            <a:schemeClr val="accent2"/>
          </a:fillRef>
          <a:effectRef idx="1">
            <a:schemeClr val="accent2"/>
          </a:effectRef>
          <a:fontRef idx="minor">
            <a:schemeClr val="dk1"/>
          </a:fontRef>
        </p:style>
        <p:txBody>
          <a:bodyPr/>
          <a:lstStyle/>
          <a:p>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5.3 </a:t>
            </a:r>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PENDEKATAN</a:t>
            </a:r>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 </a:t>
            </a:r>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TEMPLATE</a:t>
            </a:r>
            <a:endParaRPr lang="id-ID"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endParaRPr>
          </a:p>
        </p:txBody>
      </p:sp>
      <p:sp>
        <p:nvSpPr>
          <p:cNvPr id="3" name="Content Placeholder 2"/>
          <p:cNvSpPr>
            <a:spLocks noGrp="1"/>
          </p:cNvSpPr>
          <p:nvPr>
            <p:ph idx="1"/>
          </p:nvPr>
        </p:nvSpPr>
        <p:spPr>
          <a:xfrm>
            <a:off x="457200" y="1357298"/>
            <a:ext cx="8229600" cy="4768865"/>
          </a:xfrm>
        </p:spPr>
        <p:style>
          <a:lnRef idx="2">
            <a:schemeClr val="accent2"/>
          </a:lnRef>
          <a:fillRef idx="1">
            <a:schemeClr val="lt1"/>
          </a:fillRef>
          <a:effectRef idx="0">
            <a:schemeClr val="accent2"/>
          </a:effectRef>
          <a:fontRef idx="minor">
            <a:schemeClr val="dk1"/>
          </a:fontRef>
        </p:style>
        <p:txBody>
          <a:bodyPr>
            <a:normAutofit/>
          </a:bodyPr>
          <a:lstStyle/>
          <a:p>
            <a:r>
              <a:rPr lang="id-ID" sz="2800" dirty="0" smtClean="0"/>
              <a:t> Pendekatan template menggunakan objek sumber template yang berisi sebagian besar format struktur dengan keterbaatasan konsepsi yang ditempelkan, yaitu penambahan kemampuan programatic.</a:t>
            </a:r>
            <a:endParaRPr lang="en-US" sz="2800" dirty="0" smtClean="0"/>
          </a:p>
          <a:p>
            <a:pPr marL="0" indent="0">
              <a:buNone/>
            </a:pPr>
            <a:r>
              <a:rPr lang="en-US" sz="2800" dirty="0" smtClean="0"/>
              <a:t/>
            </a:r>
            <a:br>
              <a:rPr lang="en-US" sz="2800" dirty="0" smtClean="0"/>
            </a:br>
            <a:endParaRPr lang="id-ID" sz="2800" dirty="0"/>
          </a:p>
        </p:txBody>
      </p:sp>
      <p:sp>
        <p:nvSpPr>
          <p:cNvPr id="4" name="Slide Number Placeholder 3"/>
          <p:cNvSpPr>
            <a:spLocks noGrp="1"/>
          </p:cNvSpPr>
          <p:nvPr>
            <p:ph type="sldNum" sz="quarter" idx="12"/>
          </p:nvPr>
        </p:nvSpPr>
        <p:spPr/>
        <p:txBody>
          <a:bodyPr/>
          <a:lstStyle/>
          <a:p>
            <a:fld id="{E0D4E7A9-E0C1-4440-89A1-3CCE0E35DC23}" type="slidenum">
              <a:rPr lang="id-ID" smtClean="0"/>
              <a:pPr/>
              <a:t>4</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pic>
        <p:nvPicPr>
          <p:cNvPr id="7" name="Picture 6"/>
          <p:cNvPicPr>
            <a:picLocks noChangeAspect="1"/>
          </p:cNvPicPr>
          <p:nvPr/>
        </p:nvPicPr>
        <p:blipFill>
          <a:blip r:embed="rId2"/>
          <a:stretch>
            <a:fillRect/>
          </a:stretch>
        </p:blipFill>
        <p:spPr>
          <a:xfrm>
            <a:off x="899592" y="3212975"/>
            <a:ext cx="7416824" cy="23522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85728"/>
            <a:ext cx="4038600" cy="6357982"/>
          </a:xfrm>
        </p:spPr>
        <p:style>
          <a:lnRef idx="2">
            <a:schemeClr val="accent2"/>
          </a:lnRef>
          <a:fillRef idx="1">
            <a:schemeClr val="lt1"/>
          </a:fillRef>
          <a:effectRef idx="0">
            <a:schemeClr val="accent2"/>
          </a:effectRef>
          <a:fontRef idx="minor">
            <a:schemeClr val="dk1"/>
          </a:fontRef>
        </p:style>
        <p:txBody>
          <a:bodyPr>
            <a:normAutofit/>
          </a:bodyPr>
          <a:lstStyle/>
          <a:p>
            <a:r>
              <a:rPr lang="id-ID" sz="2400" dirty="0" smtClean="0"/>
              <a:t> </a:t>
            </a:r>
            <a:r>
              <a:rPr lang="id-ID" sz="2400" b="1" dirty="0" smtClean="0"/>
              <a:t>COLD FUSION</a:t>
            </a:r>
          </a:p>
          <a:p>
            <a:pPr>
              <a:buNone/>
            </a:pPr>
            <a:r>
              <a:rPr lang="id-ID" sz="2400" dirty="0" smtClean="0"/>
              <a:t>Menyajikan salah satu pendekatan template komersial pertama untuk geberasi halaman sisi server dinamis. </a:t>
            </a:r>
          </a:p>
          <a:p>
            <a:pPr>
              <a:buNone/>
            </a:pPr>
            <a:r>
              <a:rPr lang="id-ID" sz="2400" dirty="0" smtClean="0"/>
              <a:t>Cold fusion memberikan banyak kesuksesan pada dua fitur berikut :</a:t>
            </a:r>
          </a:p>
          <a:p>
            <a:pPr marL="457200" indent="-457200">
              <a:buAutoNum type="arabicPeriod"/>
            </a:pPr>
            <a:r>
              <a:rPr lang="id-ID" sz="2400" dirty="0" smtClean="0"/>
              <a:t>Query yang sangat sederhana utk penciptaan dan penggunaan</a:t>
            </a:r>
          </a:p>
          <a:p>
            <a:pPr marL="457200" indent="-457200">
              <a:buAutoNum type="arabicPeriod"/>
            </a:pPr>
            <a:r>
              <a:rPr lang="id-ID" sz="2400" dirty="0" smtClean="0"/>
              <a:t>Setiap Form dari akses data bertindak seperti halnya query </a:t>
            </a:r>
            <a:endParaRPr lang="id-ID" sz="2400" dirty="0"/>
          </a:p>
        </p:txBody>
      </p:sp>
      <p:sp>
        <p:nvSpPr>
          <p:cNvPr id="4" name="Content Placeholder 3"/>
          <p:cNvSpPr>
            <a:spLocks noGrp="1"/>
          </p:cNvSpPr>
          <p:nvPr>
            <p:ph sz="half" idx="2"/>
          </p:nvPr>
        </p:nvSpPr>
        <p:spPr>
          <a:xfrm>
            <a:off x="4643438" y="285728"/>
            <a:ext cx="4038600" cy="6357982"/>
          </a:xfrm>
        </p:spPr>
        <p:style>
          <a:lnRef idx="2">
            <a:schemeClr val="accent2"/>
          </a:lnRef>
          <a:fillRef idx="1">
            <a:schemeClr val="lt1"/>
          </a:fillRef>
          <a:effectRef idx="0">
            <a:schemeClr val="accent2"/>
          </a:effectRef>
          <a:fontRef idx="minor">
            <a:schemeClr val="dk1"/>
          </a:fontRef>
        </p:style>
        <p:txBody>
          <a:bodyPr/>
          <a:lstStyle/>
          <a:p>
            <a:r>
              <a:rPr lang="id-ID" b="1" dirty="0" smtClean="0"/>
              <a:t> WEBMACRO/VELOCITY</a:t>
            </a:r>
          </a:p>
          <a:p>
            <a:pPr>
              <a:buNone/>
            </a:pPr>
            <a:r>
              <a:rPr lang="id-ID" sz="2400" dirty="0" smtClean="0"/>
              <a:t>	</a:t>
            </a:r>
            <a:r>
              <a:rPr lang="id-ID" sz="2400" b="1" i="1" dirty="0" smtClean="0"/>
              <a:t>WebMacro </a:t>
            </a:r>
            <a:r>
              <a:rPr lang="id-ID" sz="2400" dirty="0" smtClean="0"/>
              <a:t>adalah Suatu pendekatan true template-based untuk generasi halaman dinamis.</a:t>
            </a:r>
          </a:p>
          <a:p>
            <a:pPr>
              <a:buNone/>
            </a:pPr>
            <a:endParaRPr lang="id-ID" sz="2400" dirty="0" smtClean="0"/>
          </a:p>
          <a:p>
            <a:pPr>
              <a:buNone/>
            </a:pPr>
            <a:r>
              <a:rPr lang="id-ID" sz="2000" b="1" dirty="0" smtClean="0"/>
              <a:t>	</a:t>
            </a:r>
            <a:r>
              <a:rPr lang="id-ID" sz="2000" b="1" i="1" dirty="0" smtClean="0"/>
              <a:t>VELOCITY</a:t>
            </a:r>
            <a:r>
              <a:rPr lang="id-ID" sz="2400" b="1" i="1" dirty="0" smtClean="0"/>
              <a:t> </a:t>
            </a:r>
            <a:r>
              <a:rPr lang="id-ID" sz="2400" dirty="0" smtClean="0"/>
              <a:t>adalah implementasi open source apache/jakarta project dari WebMacro.</a:t>
            </a:r>
            <a:endParaRPr lang="id-ID" sz="2400" dirty="0"/>
          </a:p>
        </p:txBody>
      </p:sp>
      <p:sp>
        <p:nvSpPr>
          <p:cNvPr id="5" name="Slide Number Placeholder 4"/>
          <p:cNvSpPr>
            <a:spLocks noGrp="1"/>
          </p:cNvSpPr>
          <p:nvPr>
            <p:ph type="sldNum" sz="quarter" idx="12"/>
          </p:nvPr>
        </p:nvSpPr>
        <p:spPr/>
        <p:txBody>
          <a:bodyPr/>
          <a:lstStyle/>
          <a:p>
            <a:fld id="{E0D4E7A9-E0C1-4440-89A1-3CCE0E35DC23}" type="slidenum">
              <a:rPr lang="id-ID" smtClean="0"/>
              <a:pPr/>
              <a:t>5</a:t>
            </a:fld>
            <a:endParaRPr lang="id-ID"/>
          </a:p>
        </p:txBody>
      </p:sp>
      <p:sp>
        <p:nvSpPr>
          <p:cNvPr id="6" name="Footer Placeholder 5"/>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p:spPr>
        <p:style>
          <a:lnRef idx="1">
            <a:schemeClr val="accent2"/>
          </a:lnRef>
          <a:fillRef idx="2">
            <a:schemeClr val="accent2"/>
          </a:fillRef>
          <a:effectRef idx="1">
            <a:schemeClr val="accent2"/>
          </a:effectRef>
          <a:fontRef idx="minor">
            <a:schemeClr val="dk1"/>
          </a:fontRef>
        </p:style>
        <p:txBody>
          <a:bodyPr anchor="ctr">
            <a:normAutofit/>
          </a:bodyPr>
          <a:lstStyle/>
          <a:p>
            <a:pPr algn="ctr"/>
            <a:r>
              <a:rPr lang="id-ID" sz="2800" b="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5.4 Pendekatan Hybrid</a:t>
            </a:r>
            <a:endParaRPr lang="id-ID" sz="2800" b="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algn="ctr">
              <a:buNone/>
            </a:pPr>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reflection blurRad="6350" stA="55000" endA="300" endPos="45500" dir="5400000" sy="-100000" algn="bl" rotWithShape="0"/>
                </a:effectLst>
              </a:rPr>
              <a:t>HYPETEXT PREPROCESSOR</a:t>
            </a:r>
          </a:p>
          <a:p>
            <a:pPr algn="ctr">
              <a:buNone/>
            </a:pPr>
            <a:endParaRPr lang="id-ID" sz="240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a:p>
            <a:pPr>
              <a:buNone/>
            </a:pPr>
            <a:r>
              <a:rPr lang="id-ID" sz="2400" b="1" dirty="0" smtClean="0"/>
              <a:t>PHP </a:t>
            </a:r>
            <a:r>
              <a:rPr lang="id-ID" sz="2400" dirty="0" smtClean="0"/>
              <a:t>mengijinkan pengembang untuk menempelkan kode di dalam HTML dengan menggunakan bahasa yang sama, seperti perl dan UNIX shells.</a:t>
            </a:r>
            <a:endParaRPr lang="id-ID" sz="2400" dirty="0"/>
          </a:p>
          <a:p>
            <a:pPr>
              <a:buNone/>
            </a:pPr>
            <a:r>
              <a:rPr lang="id-ID" sz="2400" dirty="0" smtClean="0"/>
              <a:t>Contoh fragmen PHP</a:t>
            </a:r>
          </a:p>
        </p:txBody>
      </p:sp>
      <p:sp>
        <p:nvSpPr>
          <p:cNvPr id="4" name="Text Placeholder 3"/>
          <p:cNvSpPr>
            <a:spLocks noGrp="1"/>
          </p:cNvSpPr>
          <p:nvPr>
            <p:ph type="body" sz="half" idx="2"/>
          </p:nvPr>
        </p:nvSpPr>
        <p:spPr/>
        <p:style>
          <a:lnRef idx="2">
            <a:schemeClr val="dk1"/>
          </a:lnRef>
          <a:fillRef idx="1">
            <a:schemeClr val="lt1"/>
          </a:fillRef>
          <a:effectRef idx="0">
            <a:schemeClr val="dk1"/>
          </a:effectRef>
          <a:fontRef idx="minor">
            <a:schemeClr val="dk1"/>
          </a:fontRef>
        </p:style>
        <p:txBody>
          <a:bodyPr>
            <a:normAutofit/>
          </a:bodyPr>
          <a:lstStyle/>
          <a:p>
            <a:endParaRPr lang="id-ID" sz="18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a:p>
            <a:r>
              <a:rPr lang="id-ID" sz="18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5.4.1   PHP</a:t>
            </a:r>
          </a:p>
          <a:p>
            <a:endParaRPr lang="id-ID" sz="18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a:p>
            <a:r>
              <a:rPr lang="id-ID" sz="18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5.4.2   ACTIVE SERVER PAGES</a:t>
            </a:r>
          </a:p>
          <a:p>
            <a:endParaRPr lang="id-ID" sz="18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a:p>
            <a:r>
              <a:rPr lang="id-ID" sz="18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5.4.3   JAVA SERVER PAGES</a:t>
            </a:r>
            <a:endParaRPr lang="id-ID" sz="180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p:txBody>
      </p:sp>
      <p:sp>
        <p:nvSpPr>
          <p:cNvPr id="5" name="Slide Number Placeholder 4"/>
          <p:cNvSpPr>
            <a:spLocks noGrp="1"/>
          </p:cNvSpPr>
          <p:nvPr>
            <p:ph type="sldNum" sz="quarter" idx="12"/>
          </p:nvPr>
        </p:nvSpPr>
        <p:spPr/>
        <p:txBody>
          <a:bodyPr/>
          <a:lstStyle/>
          <a:p>
            <a:fld id="{E0D4E7A9-E0C1-4440-89A1-3CCE0E35DC23}" type="slidenum">
              <a:rPr lang="id-ID" smtClean="0"/>
              <a:pPr/>
              <a:t>6</a:t>
            </a:fld>
            <a:endParaRPr lang="id-ID"/>
          </a:p>
        </p:txBody>
      </p:sp>
      <p:sp>
        <p:nvSpPr>
          <p:cNvPr id="6" name="Footer Placeholder 5"/>
          <p:cNvSpPr>
            <a:spLocks noGrp="1"/>
          </p:cNvSpPr>
          <p:nvPr>
            <p:ph type="ftr" sz="quarter" idx="11"/>
          </p:nvPr>
        </p:nvSpPr>
        <p:spPr/>
        <p:txBody>
          <a:bodyPr/>
          <a:lstStyle/>
          <a:p>
            <a:r>
              <a:rPr lang="id-ID" smtClean="0"/>
              <a:t>Pendekatan aplikasi WEB</a:t>
            </a:r>
            <a:endParaRPr lang="id-ID"/>
          </a:p>
        </p:txBody>
      </p:sp>
      <p:pic>
        <p:nvPicPr>
          <p:cNvPr id="7" name="Picture 6"/>
          <p:cNvPicPr>
            <a:picLocks noChangeAspect="1"/>
          </p:cNvPicPr>
          <p:nvPr/>
        </p:nvPicPr>
        <p:blipFill>
          <a:blip r:embed="rId2"/>
          <a:stretch>
            <a:fillRect/>
          </a:stretch>
        </p:blipFill>
        <p:spPr>
          <a:xfrm>
            <a:off x="3678957" y="3470522"/>
            <a:ext cx="4681686" cy="154265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512" y="214290"/>
            <a:ext cx="4289272" cy="428628"/>
          </a:xfrm>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a:r>
              <a:rPr lang="id-ID" dirty="0" smtClean="0"/>
              <a:t>ACTIVE SERVER PAGES (ASP)</a:t>
            </a:r>
            <a:endParaRPr lang="id-ID" dirty="0"/>
          </a:p>
        </p:txBody>
      </p:sp>
      <p:sp>
        <p:nvSpPr>
          <p:cNvPr id="4" name="Content Placeholder 3"/>
          <p:cNvSpPr>
            <a:spLocks noGrp="1"/>
          </p:cNvSpPr>
          <p:nvPr>
            <p:ph sz="half" idx="2"/>
          </p:nvPr>
        </p:nvSpPr>
        <p:spPr>
          <a:xfrm>
            <a:off x="179512" y="714356"/>
            <a:ext cx="4317876" cy="5929354"/>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id-ID" sz="1800" dirty="0" smtClean="0"/>
              <a:t>	Menurut payne (2002), ASP menggabungkan kemampuan scripting sisi server dengan akses untuk variasi OLE yang luas dan objek-objek COM di dalam microsoft yang mencakup sumber-sumber data ODBC.</a:t>
            </a:r>
          </a:p>
          <a:p>
            <a:pPr>
              <a:buNone/>
            </a:pPr>
            <a:r>
              <a:rPr lang="id-ID" sz="1800" dirty="0" smtClean="0"/>
              <a:t>Contoh :</a:t>
            </a:r>
            <a:endParaRPr lang="id-ID" sz="1800" dirty="0"/>
          </a:p>
        </p:txBody>
      </p:sp>
      <p:sp>
        <p:nvSpPr>
          <p:cNvPr id="5" name="Text Placeholder 4"/>
          <p:cNvSpPr>
            <a:spLocks noGrp="1"/>
          </p:cNvSpPr>
          <p:nvPr>
            <p:ph type="body" sz="quarter" idx="3"/>
          </p:nvPr>
        </p:nvSpPr>
        <p:spPr>
          <a:xfrm>
            <a:off x="4651748" y="214290"/>
            <a:ext cx="4384748" cy="428628"/>
          </a:xfrm>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pPr algn="ctr"/>
            <a:r>
              <a:rPr lang="id-ID" dirty="0" smtClean="0"/>
              <a:t>JAVA SERVER PAGES (JSP)</a:t>
            </a:r>
            <a:endParaRPr lang="id-ID" dirty="0"/>
          </a:p>
        </p:txBody>
      </p:sp>
      <p:sp>
        <p:nvSpPr>
          <p:cNvPr id="6" name="Content Placeholder 5"/>
          <p:cNvSpPr>
            <a:spLocks noGrp="1"/>
          </p:cNvSpPr>
          <p:nvPr>
            <p:ph sz="quarter" idx="4"/>
          </p:nvPr>
        </p:nvSpPr>
        <p:spPr>
          <a:xfrm>
            <a:off x="4651748" y="714356"/>
            <a:ext cx="4384748" cy="5929354"/>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id-ID" sz="1800" dirty="0" smtClean="0"/>
              <a:t>JSP adalah jawaban untuk ASP dari microsoft. Seperti PHP, dukungan JSP telah diimplementasikan melalui pre-prosessor yang menukarkan objek-objek halaman dengan blok-blok kode yang ditempelkan ke dalam kode sumber servlet.</a:t>
            </a:r>
          </a:p>
          <a:p>
            <a:pPr>
              <a:buNone/>
            </a:pPr>
            <a:r>
              <a:rPr lang="id-ID" sz="1800" dirty="0" smtClean="0"/>
              <a:t>Contoh :</a:t>
            </a:r>
            <a:endParaRPr lang="id-ID" sz="1800" dirty="0"/>
          </a:p>
        </p:txBody>
      </p:sp>
      <p:sp>
        <p:nvSpPr>
          <p:cNvPr id="7" name="Slide Number Placeholder 6"/>
          <p:cNvSpPr>
            <a:spLocks noGrp="1"/>
          </p:cNvSpPr>
          <p:nvPr>
            <p:ph type="sldNum" sz="quarter" idx="12"/>
          </p:nvPr>
        </p:nvSpPr>
        <p:spPr/>
        <p:txBody>
          <a:bodyPr/>
          <a:lstStyle/>
          <a:p>
            <a:fld id="{E0D4E7A9-E0C1-4440-89A1-3CCE0E35DC23}" type="slidenum">
              <a:rPr lang="id-ID" smtClean="0"/>
              <a:pPr/>
              <a:t>7</a:t>
            </a:fld>
            <a:endParaRPr lang="id-ID"/>
          </a:p>
        </p:txBody>
      </p:sp>
      <p:sp>
        <p:nvSpPr>
          <p:cNvPr id="8" name="Footer Placeholder 7"/>
          <p:cNvSpPr>
            <a:spLocks noGrp="1"/>
          </p:cNvSpPr>
          <p:nvPr>
            <p:ph type="ftr" sz="quarter" idx="11"/>
          </p:nvPr>
        </p:nvSpPr>
        <p:spPr/>
        <p:txBody>
          <a:bodyPr/>
          <a:lstStyle/>
          <a:p>
            <a:r>
              <a:rPr lang="id-ID" smtClean="0"/>
              <a:t>Pendekatan aplikasi WEB</a:t>
            </a:r>
            <a:endParaRPr lang="id-ID"/>
          </a:p>
        </p:txBody>
      </p:sp>
      <p:pic>
        <p:nvPicPr>
          <p:cNvPr id="2" name="Picture 1"/>
          <p:cNvPicPr>
            <a:picLocks noChangeAspect="1"/>
          </p:cNvPicPr>
          <p:nvPr/>
        </p:nvPicPr>
        <p:blipFill>
          <a:blip r:embed="rId2"/>
          <a:stretch>
            <a:fillRect/>
          </a:stretch>
        </p:blipFill>
        <p:spPr>
          <a:xfrm>
            <a:off x="149084" y="2996952"/>
            <a:ext cx="3857224" cy="3473973"/>
          </a:xfrm>
          <a:prstGeom prst="rect">
            <a:avLst/>
          </a:prstGeom>
        </p:spPr>
      </p:pic>
      <p:pic>
        <p:nvPicPr>
          <p:cNvPr id="9" name="Picture 8"/>
          <p:cNvPicPr>
            <a:picLocks noChangeAspect="1"/>
          </p:cNvPicPr>
          <p:nvPr/>
        </p:nvPicPr>
        <p:blipFill>
          <a:blip r:embed="rId3"/>
          <a:stretch>
            <a:fillRect/>
          </a:stretch>
        </p:blipFill>
        <p:spPr>
          <a:xfrm>
            <a:off x="4680422" y="3031428"/>
            <a:ext cx="4111914" cy="332492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chor="ctr">
            <a:normAutofit/>
          </a:bodyPr>
          <a:lstStyle/>
          <a:p>
            <a:r>
              <a:rPr lang="id-ID" sz="24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5.5 pemisahan konten dari penyajian</a:t>
            </a:r>
            <a:endParaRPr lang="id-ID" sz="24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buNone/>
            </a:pPr>
            <a:r>
              <a:rPr lang="id-ID" sz="2000" dirty="0" smtClean="0"/>
              <a:t>	Akhirnya, tidak ada satu pun pendekatan yang memenuhi salah satu kebutuhan utama framework aplikasi web yang baik, yaitu pemisahan konten yang benar dari penyajian. Kondisi ini seperti </a:t>
            </a:r>
            <a:r>
              <a:rPr lang="id-ID" sz="2000" i="1" dirty="0" smtClean="0"/>
              <a:t>Holy Grail yang dicari-cari</a:t>
            </a:r>
            <a:r>
              <a:rPr lang="id-ID" sz="2000" dirty="0" smtClean="0"/>
              <a:t> oleh berbagai pendekatan pengembangan aplikasi web. Pada dasarnya kondisi ini meringkas pemahaman bahwa:</a:t>
            </a:r>
          </a:p>
          <a:p>
            <a:pPr>
              <a:buNone/>
            </a:pPr>
            <a:endParaRPr lang="id-ID" sz="2000" dirty="0" smtClean="0"/>
          </a:p>
          <a:p>
            <a:pPr marL="457200" indent="-457200">
              <a:buAutoNum type="arabicPeriod"/>
            </a:pPr>
            <a:r>
              <a:rPr lang="id-ID" sz="2000" i="1" dirty="0" smtClean="0"/>
              <a:t>Ada konten atau data (sering disebut model)</a:t>
            </a:r>
          </a:p>
          <a:p>
            <a:pPr marL="457200" indent="-457200">
              <a:buAutoNum type="arabicPeriod"/>
            </a:pPr>
            <a:r>
              <a:rPr lang="id-ID" sz="2000" i="1" dirty="0" smtClean="0"/>
              <a:t>Ada cara yang ditempuh oleh data yang disajikan (sering disebutt view)</a:t>
            </a:r>
          </a:p>
          <a:p>
            <a:pPr marL="457200" indent="-457200">
              <a:buAutoNum type="arabicPeriod"/>
            </a:pPr>
            <a:r>
              <a:rPr lang="id-ID" sz="2000" i="1" dirty="0" smtClean="0"/>
              <a:t>Keduanya merupakan hal yang terpisah.</a:t>
            </a:r>
          </a:p>
        </p:txBody>
      </p:sp>
      <p:sp>
        <p:nvSpPr>
          <p:cNvPr id="4" name="Text Placeholder 3"/>
          <p:cNvSpPr>
            <a:spLocks noGrp="1"/>
          </p:cNvSpPr>
          <p:nvPr>
            <p:ph type="body" sz="half" idx="2"/>
          </p:nvPr>
        </p:nvSpPr>
        <p:spPr/>
        <p:style>
          <a:lnRef idx="2">
            <a:schemeClr val="accent1"/>
          </a:lnRef>
          <a:fillRef idx="1">
            <a:schemeClr val="lt1"/>
          </a:fillRef>
          <a:effectRef idx="0">
            <a:schemeClr val="accent1"/>
          </a:effectRef>
          <a:fontRef idx="minor">
            <a:schemeClr val="dk1"/>
          </a:fontRef>
        </p:style>
        <p:txBody>
          <a:bodyPr>
            <a:normAutofit/>
          </a:bodyPr>
          <a:lstStyle/>
          <a:p>
            <a:pPr algn="ctr">
              <a:buFont typeface="Arial" pitchFamily="34" charset="0"/>
              <a:buChar char="•"/>
            </a:pPr>
            <a:r>
              <a:rPr lang="id-ID" sz="24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  Fleksibilitas aplikasi</a:t>
            </a:r>
          </a:p>
          <a:p>
            <a:pPr algn="ctr"/>
            <a:endParaRPr lang="id-ID" sz="24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a:p>
            <a:pPr algn="ctr">
              <a:buFont typeface="Arial" pitchFamily="34" charset="0"/>
              <a:buChar char="•"/>
            </a:pPr>
            <a:r>
              <a:rPr lang="id-ID" sz="2400"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  Bagian yang   bertanggung jawab untuk modul pemrosesan</a:t>
            </a:r>
            <a:endParaRPr lang="id-ID" sz="2400"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p:txBody>
      </p:sp>
      <p:sp>
        <p:nvSpPr>
          <p:cNvPr id="5" name="Slide Number Placeholder 4"/>
          <p:cNvSpPr>
            <a:spLocks noGrp="1"/>
          </p:cNvSpPr>
          <p:nvPr>
            <p:ph type="sldNum" sz="quarter" idx="12"/>
          </p:nvPr>
        </p:nvSpPr>
        <p:spPr/>
        <p:txBody>
          <a:bodyPr/>
          <a:lstStyle/>
          <a:p>
            <a:fld id="{E0D4E7A9-E0C1-4440-89A1-3CCE0E35DC23}" type="slidenum">
              <a:rPr lang="id-ID" smtClean="0"/>
              <a:pPr/>
              <a:t>8</a:t>
            </a:fld>
            <a:endParaRPr lang="id-ID"/>
          </a:p>
        </p:txBody>
      </p:sp>
      <p:sp>
        <p:nvSpPr>
          <p:cNvPr id="6" name="Footer Placeholder 5"/>
          <p:cNvSpPr>
            <a:spLocks noGrp="1"/>
          </p:cNvSpPr>
          <p:nvPr>
            <p:ph type="ftr" sz="quarter" idx="11"/>
          </p:nvPr>
        </p:nvSpPr>
        <p:spPr/>
        <p:txBody>
          <a:bodyPr/>
          <a:lstStyle/>
          <a:p>
            <a:r>
              <a:rPr lang="id-ID" smtClean="0"/>
              <a:t>Pendekatan aplikasi WEB</a:t>
            </a:r>
            <a:endParaRPr lang="id-ID"/>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4294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id-ID" dirty="0" smtClean="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rPr>
              <a:t>5.5.1 Fleksibilitas Aplikasi</a:t>
            </a:r>
            <a:endParaRPr lang="id-ID" dirty="0">
              <a:ln w="18415" cmpd="sng">
                <a:solidFill>
                  <a:srgbClr val="FFFFFF"/>
                </a:solidFill>
                <a:prstDash val="solid"/>
              </a:ln>
              <a:solidFill>
                <a:srgbClr val="FFFFFF"/>
              </a:solidFill>
              <a:effectLst>
                <a:glow rad="101600">
                  <a:schemeClr val="tx1">
                    <a:alpha val="60000"/>
                  </a:schemeClr>
                </a:glow>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457200" y="1052736"/>
            <a:ext cx="8229600" cy="5054617"/>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id-ID" sz="1600" dirty="0" smtClean="0"/>
              <a:t>	Pada aplikasi web “ wilayah “ adalah konten dan data yaang nyata sedangkan “peta” adalah gambaran (organisasi dan tata letak konten di dalam format yang diinginkan). Konten dapat disajikan dengan banyak cara yang berbeda. Pilihan mode penyajian harus terpisah dari aneka pilihan yang dibuat untuk mengakses data sehingga “wilayah” dapat diwakili seperti semua jenis “peta” bisa dipersonalisasi diberi label bersama ditempelkan atau jika tidak dikostumisasi dalam berbagai cara. </a:t>
            </a:r>
          </a:p>
          <a:p>
            <a:pPr>
              <a:buNone/>
            </a:pPr>
            <a:r>
              <a:rPr lang="id-ID" sz="1600" dirty="0" smtClean="0"/>
              <a:t>                             Gambar pola desain model view controler</a:t>
            </a:r>
            <a:endParaRPr lang="id-ID" sz="1600" dirty="0"/>
          </a:p>
        </p:txBody>
      </p:sp>
      <p:sp>
        <p:nvSpPr>
          <p:cNvPr id="4" name="Slide Number Placeholder 3"/>
          <p:cNvSpPr>
            <a:spLocks noGrp="1"/>
          </p:cNvSpPr>
          <p:nvPr>
            <p:ph type="sldNum" sz="quarter" idx="12"/>
          </p:nvPr>
        </p:nvSpPr>
        <p:spPr/>
        <p:txBody>
          <a:bodyPr/>
          <a:lstStyle/>
          <a:p>
            <a:fld id="{E0D4E7A9-E0C1-4440-89A1-3CCE0E35DC23}" type="slidenum">
              <a:rPr lang="id-ID" smtClean="0"/>
              <a:pPr/>
              <a:t>9</a:t>
            </a:fld>
            <a:endParaRPr lang="id-ID"/>
          </a:p>
        </p:txBody>
      </p:sp>
      <p:sp>
        <p:nvSpPr>
          <p:cNvPr id="5" name="Footer Placeholder 4"/>
          <p:cNvSpPr>
            <a:spLocks noGrp="1"/>
          </p:cNvSpPr>
          <p:nvPr>
            <p:ph type="ftr" sz="quarter" idx="11"/>
          </p:nvPr>
        </p:nvSpPr>
        <p:spPr/>
        <p:txBody>
          <a:bodyPr/>
          <a:lstStyle/>
          <a:p>
            <a:r>
              <a:rPr lang="id-ID" smtClean="0"/>
              <a:t>Pendekatan aplikasi WEB</a:t>
            </a:r>
            <a:endParaRPr lang="id-ID"/>
          </a:p>
        </p:txBody>
      </p:sp>
      <p:pic>
        <p:nvPicPr>
          <p:cNvPr id="6" name="Picture 5"/>
          <p:cNvPicPr>
            <a:picLocks noChangeAspect="1"/>
          </p:cNvPicPr>
          <p:nvPr/>
        </p:nvPicPr>
        <p:blipFill>
          <a:blip r:embed="rId2"/>
          <a:stretch>
            <a:fillRect/>
          </a:stretch>
        </p:blipFill>
        <p:spPr>
          <a:xfrm>
            <a:off x="1907704" y="2924944"/>
            <a:ext cx="4990791" cy="309954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536</Words>
  <Application>Microsoft Office PowerPoint</Application>
  <PresentationFormat>On-screen Show (4:3)</PresentationFormat>
  <Paragraphs>133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ANGGOTA KELOMPOK</vt:lpstr>
      <vt:lpstr>5.1 PENDAHULUAN</vt:lpstr>
      <vt:lpstr>5.2 PENDEKATAN PROGRAMMATIC</vt:lpstr>
      <vt:lpstr>5.3 PENDEKATAN TEMPLATE</vt:lpstr>
      <vt:lpstr>PowerPoint Presentation</vt:lpstr>
      <vt:lpstr>5.4 Pendekatan Hybrid</vt:lpstr>
      <vt:lpstr>PowerPoint Presentation</vt:lpstr>
      <vt:lpstr>5.5 pemisahan konten dari penyajian</vt:lpstr>
      <vt:lpstr>5.5.1 Fleksibilitas Aplikasi</vt:lpstr>
      <vt:lpstr>5.5.2 Bagian yang bertanggung jawab untuk modul pemrosesan</vt:lpstr>
      <vt:lpstr>5.6 Framework: pendekatan-pendekatan MVC</vt:lpstr>
      <vt:lpstr>STRUTS</vt:lpstr>
      <vt:lpstr>5.7 Framework: pendekatan XML-based</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ANGGOTA KELOMPOK</dc:title>
  <dc:creator>W8.1</dc:creator>
  <cp:lastModifiedBy>User</cp:lastModifiedBy>
  <cp:revision>51</cp:revision>
  <dcterms:created xsi:type="dcterms:W3CDTF">2015-05-20T11:24:15Z</dcterms:created>
  <dcterms:modified xsi:type="dcterms:W3CDTF">2015-05-27T03:20:02Z</dcterms:modified>
</cp:coreProperties>
</file>