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95" autoAdjust="0"/>
  </p:normalViewPr>
  <p:slideViewPr>
    <p:cSldViewPr>
      <p:cViewPr varScale="1">
        <p:scale>
          <a:sx n="78" d="100"/>
          <a:sy n="78" d="100"/>
        </p:scale>
        <p:origin x="-9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alindia Judul">
    <p:spTree>
      <p:nvGrpSpPr>
        <p:cNvPr id="1" name=""/>
        <p:cNvGrpSpPr/>
        <p:nvPr/>
      </p:nvGrpSpPr>
      <p:grpSpPr>
        <a:xfrm>
          <a:off x="0" y="0"/>
          <a:ext cx="0" cy="0"/>
          <a:chOff x="0" y="0"/>
          <a:chExt cx="0" cy="0"/>
        </a:xfrm>
      </p:grpSpPr>
      <p:sp>
        <p:nvSpPr>
          <p:cNvPr id="2" name="Judul 1"/>
          <p:cNvSpPr>
            <a:spLocks noGrp="1"/>
          </p:cNvSpPr>
          <p:nvPr>
            <p:ph type="ctrTitle"/>
          </p:nvPr>
        </p:nvSpPr>
        <p:spPr>
          <a:xfrm>
            <a:off x="685800" y="2130425"/>
            <a:ext cx="7772400" cy="1470025"/>
          </a:xfrm>
        </p:spPr>
        <p:txBody>
          <a:bodyPr/>
          <a:lstStyle/>
          <a:p>
            <a:r>
              <a:rPr lang="id-ID" smtClean="0"/>
              <a:t>Klik untuk mengedit gaya judul Master</a:t>
            </a:r>
            <a:endParaRPr lang="id-ID"/>
          </a:p>
        </p:txBody>
      </p:sp>
      <p:sp>
        <p:nvSpPr>
          <p:cNvPr id="3" name="SubJudu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smtClean="0"/>
              <a:t>Klik untuk mengedit gaya subjudul Master</a:t>
            </a:r>
            <a:endParaRPr lang="id-ID"/>
          </a:p>
        </p:txBody>
      </p:sp>
      <p:sp>
        <p:nvSpPr>
          <p:cNvPr id="4" name="Dudukan Tanggal 3"/>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5" name="Dudukan Kaki 4"/>
          <p:cNvSpPr>
            <a:spLocks noGrp="1"/>
          </p:cNvSpPr>
          <p:nvPr>
            <p:ph type="ftr" sz="quarter" idx="11"/>
          </p:nvPr>
        </p:nvSpPr>
        <p:spPr/>
        <p:txBody>
          <a:bodyPr/>
          <a:lstStyle/>
          <a:p>
            <a:endParaRPr lang="id-ID" dirty="0"/>
          </a:p>
        </p:txBody>
      </p:sp>
      <p:sp>
        <p:nvSpPr>
          <p:cNvPr id="6" name="Dudukan Nomor Salindia 5"/>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smtClean="0"/>
              <a:t>Klik untuk mengedit gaya judul Master</a:t>
            </a:r>
            <a:endParaRPr lang="id-ID"/>
          </a:p>
        </p:txBody>
      </p:sp>
      <p:sp>
        <p:nvSpPr>
          <p:cNvPr id="3" name="Dudukan Teks Vertikal 2"/>
          <p:cNvSpPr>
            <a:spLocks noGrp="1"/>
          </p:cNvSpPr>
          <p:nvPr>
            <p:ph type="body" orient="vert" idx="1"/>
          </p:nvPr>
        </p:nvSpPr>
        <p:spPr/>
        <p:txBody>
          <a:bodyPr vert="eaVert"/>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4" name="Dudukan Tanggal 3"/>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5" name="Dudukan Kaki 4"/>
          <p:cNvSpPr>
            <a:spLocks noGrp="1"/>
          </p:cNvSpPr>
          <p:nvPr>
            <p:ph type="ftr" sz="quarter" idx="11"/>
          </p:nvPr>
        </p:nvSpPr>
        <p:spPr/>
        <p:txBody>
          <a:bodyPr/>
          <a:lstStyle/>
          <a:p>
            <a:endParaRPr lang="id-ID" dirty="0"/>
          </a:p>
        </p:txBody>
      </p:sp>
      <p:sp>
        <p:nvSpPr>
          <p:cNvPr id="6" name="Dudukan Nomor Salindia 5"/>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p:cNvSpPr>
            <a:spLocks noGrp="1"/>
          </p:cNvSpPr>
          <p:nvPr>
            <p:ph type="title" orient="vert"/>
          </p:nvPr>
        </p:nvSpPr>
        <p:spPr>
          <a:xfrm>
            <a:off x="6629400" y="274638"/>
            <a:ext cx="2057400" cy="5851525"/>
          </a:xfrm>
        </p:spPr>
        <p:txBody>
          <a:bodyPr vert="eaVert"/>
          <a:lstStyle/>
          <a:p>
            <a:r>
              <a:rPr lang="id-ID" smtClean="0"/>
              <a:t>Klik untuk mengedit gaya judul Master</a:t>
            </a:r>
            <a:endParaRPr lang="id-ID"/>
          </a:p>
        </p:txBody>
      </p:sp>
      <p:sp>
        <p:nvSpPr>
          <p:cNvPr id="3" name="Dudukan Teks Vertikal 2"/>
          <p:cNvSpPr>
            <a:spLocks noGrp="1"/>
          </p:cNvSpPr>
          <p:nvPr>
            <p:ph type="body" orient="vert" idx="1"/>
          </p:nvPr>
        </p:nvSpPr>
        <p:spPr>
          <a:xfrm>
            <a:off x="457200" y="274638"/>
            <a:ext cx="6019800" cy="5851525"/>
          </a:xfrm>
        </p:spPr>
        <p:txBody>
          <a:bodyPr vert="eaVert"/>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4" name="Dudukan Tanggal 3"/>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5" name="Dudukan Kaki 4"/>
          <p:cNvSpPr>
            <a:spLocks noGrp="1"/>
          </p:cNvSpPr>
          <p:nvPr>
            <p:ph type="ftr" sz="quarter" idx="11"/>
          </p:nvPr>
        </p:nvSpPr>
        <p:spPr/>
        <p:txBody>
          <a:bodyPr/>
          <a:lstStyle/>
          <a:p>
            <a:endParaRPr lang="id-ID" dirty="0"/>
          </a:p>
        </p:txBody>
      </p:sp>
      <p:sp>
        <p:nvSpPr>
          <p:cNvPr id="6" name="Dudukan Nomor Salindia 5"/>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Isi">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smtClean="0"/>
              <a:t>Klik untuk mengedit gaya judul Master</a:t>
            </a:r>
            <a:endParaRPr lang="id-ID"/>
          </a:p>
        </p:txBody>
      </p:sp>
      <p:sp>
        <p:nvSpPr>
          <p:cNvPr id="3" name="Dudukan Isi 2"/>
          <p:cNvSpPr>
            <a:spLocks noGrp="1"/>
          </p:cNvSpPr>
          <p:nvPr>
            <p:ph idx="1"/>
          </p:nvPr>
        </p:nvSpPr>
        <p:spPr/>
        <p:txBody>
          <a:bodyPr/>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4" name="Dudukan Tanggal 3"/>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5" name="Dudukan Kaki 4"/>
          <p:cNvSpPr>
            <a:spLocks noGrp="1"/>
          </p:cNvSpPr>
          <p:nvPr>
            <p:ph type="ftr" sz="quarter" idx="11"/>
          </p:nvPr>
        </p:nvSpPr>
        <p:spPr/>
        <p:txBody>
          <a:bodyPr/>
          <a:lstStyle/>
          <a:p>
            <a:endParaRPr lang="id-ID" dirty="0"/>
          </a:p>
        </p:txBody>
      </p:sp>
      <p:sp>
        <p:nvSpPr>
          <p:cNvPr id="6" name="Dudukan Nomor Salindia 5"/>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ulu Seksi">
    <p:spTree>
      <p:nvGrpSpPr>
        <p:cNvPr id="1" name=""/>
        <p:cNvGrpSpPr/>
        <p:nvPr/>
      </p:nvGrpSpPr>
      <p:grpSpPr>
        <a:xfrm>
          <a:off x="0" y="0"/>
          <a:ext cx="0" cy="0"/>
          <a:chOff x="0" y="0"/>
          <a:chExt cx="0" cy="0"/>
        </a:xfrm>
      </p:grpSpPr>
      <p:sp>
        <p:nvSpPr>
          <p:cNvPr id="2" name="Judul 1"/>
          <p:cNvSpPr>
            <a:spLocks noGrp="1"/>
          </p:cNvSpPr>
          <p:nvPr>
            <p:ph type="title"/>
          </p:nvPr>
        </p:nvSpPr>
        <p:spPr>
          <a:xfrm>
            <a:off x="722313" y="4406900"/>
            <a:ext cx="7772400" cy="1362075"/>
          </a:xfrm>
        </p:spPr>
        <p:txBody>
          <a:bodyPr anchor="t"/>
          <a:lstStyle>
            <a:lvl1pPr algn="l">
              <a:defRPr sz="4000" b="1" cap="all"/>
            </a:lvl1pPr>
          </a:lstStyle>
          <a:p>
            <a:r>
              <a:rPr lang="id-ID" smtClean="0"/>
              <a:t>Klik untuk mengedit gaya judul Master</a:t>
            </a:r>
            <a:endParaRPr lang="id-ID"/>
          </a:p>
        </p:txBody>
      </p:sp>
      <p:sp>
        <p:nvSpPr>
          <p:cNvPr id="3" name="Dudukan Teks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smtClean="0"/>
              <a:t>Klik untuk mengedit gaya teks Master</a:t>
            </a:r>
          </a:p>
        </p:txBody>
      </p:sp>
      <p:sp>
        <p:nvSpPr>
          <p:cNvPr id="4" name="Dudukan Tanggal 3"/>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5" name="Dudukan Kaki 4"/>
          <p:cNvSpPr>
            <a:spLocks noGrp="1"/>
          </p:cNvSpPr>
          <p:nvPr>
            <p:ph type="ftr" sz="quarter" idx="11"/>
          </p:nvPr>
        </p:nvSpPr>
        <p:spPr/>
        <p:txBody>
          <a:bodyPr/>
          <a:lstStyle/>
          <a:p>
            <a:endParaRPr lang="id-ID" dirty="0"/>
          </a:p>
        </p:txBody>
      </p:sp>
      <p:sp>
        <p:nvSpPr>
          <p:cNvPr id="6" name="Dudukan Nomor Salindia 5"/>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Isi">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smtClean="0"/>
              <a:t>Klik untuk mengedit gaya judul Master</a:t>
            </a:r>
            <a:endParaRPr lang="id-ID"/>
          </a:p>
        </p:txBody>
      </p:sp>
      <p:sp>
        <p:nvSpPr>
          <p:cNvPr id="3" name="Dudukan Is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4" name="Dudukan Is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5" name="Dudukan Tanggal 4"/>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6" name="Dudukan Kaki 5"/>
          <p:cNvSpPr>
            <a:spLocks noGrp="1"/>
          </p:cNvSpPr>
          <p:nvPr>
            <p:ph type="ftr" sz="quarter" idx="11"/>
          </p:nvPr>
        </p:nvSpPr>
        <p:spPr/>
        <p:txBody>
          <a:bodyPr/>
          <a:lstStyle/>
          <a:p>
            <a:endParaRPr lang="id-ID" dirty="0"/>
          </a:p>
        </p:txBody>
      </p:sp>
      <p:sp>
        <p:nvSpPr>
          <p:cNvPr id="7" name="Dudukan Nomor Salindia 6"/>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lvl1pPr>
              <a:defRPr/>
            </a:lvl1pPr>
          </a:lstStyle>
          <a:p>
            <a:r>
              <a:rPr lang="id-ID" smtClean="0"/>
              <a:t>Klik untuk mengedit gaya judul Master</a:t>
            </a:r>
            <a:endParaRPr lang="id-ID"/>
          </a:p>
        </p:txBody>
      </p:sp>
      <p:sp>
        <p:nvSpPr>
          <p:cNvPr id="3" name="Dudukan Teks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smtClean="0"/>
              <a:t>Klik untuk mengedit gaya teks Master</a:t>
            </a:r>
          </a:p>
        </p:txBody>
      </p:sp>
      <p:sp>
        <p:nvSpPr>
          <p:cNvPr id="4" name="Dudukan Is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5" name="Dudukan Teks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smtClean="0"/>
              <a:t>Klik untuk mengedit gaya teks Master</a:t>
            </a:r>
          </a:p>
        </p:txBody>
      </p:sp>
      <p:sp>
        <p:nvSpPr>
          <p:cNvPr id="6" name="Dudukan Is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7" name="Dudukan Tanggal 6"/>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8" name="Dudukan Kaki 7"/>
          <p:cNvSpPr>
            <a:spLocks noGrp="1"/>
          </p:cNvSpPr>
          <p:nvPr>
            <p:ph type="ftr" sz="quarter" idx="11"/>
          </p:nvPr>
        </p:nvSpPr>
        <p:spPr/>
        <p:txBody>
          <a:bodyPr/>
          <a:lstStyle/>
          <a:p>
            <a:endParaRPr lang="id-ID" dirty="0"/>
          </a:p>
        </p:txBody>
      </p:sp>
      <p:sp>
        <p:nvSpPr>
          <p:cNvPr id="9" name="Dudukan Nomor Salindia 8"/>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smtClean="0"/>
              <a:t>Klik untuk mengedit gaya judul Master</a:t>
            </a:r>
            <a:endParaRPr lang="id-ID"/>
          </a:p>
        </p:txBody>
      </p:sp>
      <p:sp>
        <p:nvSpPr>
          <p:cNvPr id="3" name="Dudukan Tanggal 2"/>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4" name="Dudukan Kaki 3"/>
          <p:cNvSpPr>
            <a:spLocks noGrp="1"/>
          </p:cNvSpPr>
          <p:nvPr>
            <p:ph type="ftr" sz="quarter" idx="11"/>
          </p:nvPr>
        </p:nvSpPr>
        <p:spPr/>
        <p:txBody>
          <a:bodyPr/>
          <a:lstStyle/>
          <a:p>
            <a:endParaRPr lang="id-ID" dirty="0"/>
          </a:p>
        </p:txBody>
      </p:sp>
      <p:sp>
        <p:nvSpPr>
          <p:cNvPr id="5" name="Dudukan Nomor Salindia 4"/>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udukan Tanggal 1"/>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3" name="Dudukan Kaki 2"/>
          <p:cNvSpPr>
            <a:spLocks noGrp="1"/>
          </p:cNvSpPr>
          <p:nvPr>
            <p:ph type="ftr" sz="quarter" idx="11"/>
          </p:nvPr>
        </p:nvSpPr>
        <p:spPr/>
        <p:txBody>
          <a:bodyPr/>
          <a:lstStyle/>
          <a:p>
            <a:endParaRPr lang="id-ID" dirty="0"/>
          </a:p>
        </p:txBody>
      </p:sp>
      <p:sp>
        <p:nvSpPr>
          <p:cNvPr id="4" name="Dudukan Nomor Salindia 3"/>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si dengan Kapsi">
    <p:spTree>
      <p:nvGrpSpPr>
        <p:cNvPr id="1" name=""/>
        <p:cNvGrpSpPr/>
        <p:nvPr/>
      </p:nvGrpSpPr>
      <p:grpSpPr>
        <a:xfrm>
          <a:off x="0" y="0"/>
          <a:ext cx="0" cy="0"/>
          <a:chOff x="0" y="0"/>
          <a:chExt cx="0" cy="0"/>
        </a:xfrm>
      </p:grpSpPr>
      <p:sp>
        <p:nvSpPr>
          <p:cNvPr id="2" name="Judul 1"/>
          <p:cNvSpPr>
            <a:spLocks noGrp="1"/>
          </p:cNvSpPr>
          <p:nvPr>
            <p:ph type="title"/>
          </p:nvPr>
        </p:nvSpPr>
        <p:spPr>
          <a:xfrm>
            <a:off x="457200" y="273050"/>
            <a:ext cx="3008313" cy="1162050"/>
          </a:xfrm>
        </p:spPr>
        <p:txBody>
          <a:bodyPr anchor="b"/>
          <a:lstStyle>
            <a:lvl1pPr algn="l">
              <a:defRPr sz="2000" b="1"/>
            </a:lvl1pPr>
          </a:lstStyle>
          <a:p>
            <a:r>
              <a:rPr lang="id-ID" smtClean="0"/>
              <a:t>Klik untuk mengedit gaya judul Master</a:t>
            </a:r>
            <a:endParaRPr lang="id-ID"/>
          </a:p>
        </p:txBody>
      </p:sp>
      <p:sp>
        <p:nvSpPr>
          <p:cNvPr id="3" name="Dudukan Is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4" name="Dudukan Teks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smtClean="0"/>
              <a:t>Klik untuk mengedit gaya teks Master</a:t>
            </a:r>
          </a:p>
        </p:txBody>
      </p:sp>
      <p:sp>
        <p:nvSpPr>
          <p:cNvPr id="5" name="Dudukan Tanggal 4"/>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6" name="Dudukan Kaki 5"/>
          <p:cNvSpPr>
            <a:spLocks noGrp="1"/>
          </p:cNvSpPr>
          <p:nvPr>
            <p:ph type="ftr" sz="quarter" idx="11"/>
          </p:nvPr>
        </p:nvSpPr>
        <p:spPr/>
        <p:txBody>
          <a:bodyPr/>
          <a:lstStyle/>
          <a:p>
            <a:endParaRPr lang="id-ID" dirty="0"/>
          </a:p>
        </p:txBody>
      </p:sp>
      <p:sp>
        <p:nvSpPr>
          <p:cNvPr id="7" name="Dudukan Nomor Salindia 6"/>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Lukisan dengan Kapsi">
    <p:spTree>
      <p:nvGrpSpPr>
        <p:cNvPr id="1" name=""/>
        <p:cNvGrpSpPr/>
        <p:nvPr/>
      </p:nvGrpSpPr>
      <p:grpSpPr>
        <a:xfrm>
          <a:off x="0" y="0"/>
          <a:ext cx="0" cy="0"/>
          <a:chOff x="0" y="0"/>
          <a:chExt cx="0" cy="0"/>
        </a:xfrm>
      </p:grpSpPr>
      <p:sp>
        <p:nvSpPr>
          <p:cNvPr id="2" name="Judul 1"/>
          <p:cNvSpPr>
            <a:spLocks noGrp="1"/>
          </p:cNvSpPr>
          <p:nvPr>
            <p:ph type="title"/>
          </p:nvPr>
        </p:nvSpPr>
        <p:spPr>
          <a:xfrm>
            <a:off x="1792288" y="4800600"/>
            <a:ext cx="5486400" cy="566738"/>
          </a:xfrm>
        </p:spPr>
        <p:txBody>
          <a:bodyPr anchor="b"/>
          <a:lstStyle>
            <a:lvl1pPr algn="l">
              <a:defRPr sz="2000" b="1"/>
            </a:lvl1pPr>
          </a:lstStyle>
          <a:p>
            <a:r>
              <a:rPr lang="id-ID" smtClean="0"/>
              <a:t>Klik untuk mengedit gaya judul Master</a:t>
            </a:r>
            <a:endParaRPr lang="id-ID"/>
          </a:p>
        </p:txBody>
      </p:sp>
      <p:sp>
        <p:nvSpPr>
          <p:cNvPr id="3" name="Dudukan Gamba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dirty="0"/>
          </a:p>
        </p:txBody>
      </p:sp>
      <p:sp>
        <p:nvSpPr>
          <p:cNvPr id="4" name="Dudukan Teks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smtClean="0"/>
              <a:t>Klik untuk mengedit gaya teks Master</a:t>
            </a:r>
          </a:p>
        </p:txBody>
      </p:sp>
      <p:sp>
        <p:nvSpPr>
          <p:cNvPr id="5" name="Dudukan Tanggal 4"/>
          <p:cNvSpPr>
            <a:spLocks noGrp="1"/>
          </p:cNvSpPr>
          <p:nvPr>
            <p:ph type="dt" sz="half" idx="10"/>
          </p:nvPr>
        </p:nvSpPr>
        <p:spPr/>
        <p:txBody>
          <a:bodyPr/>
          <a:lstStyle/>
          <a:p>
            <a:fld id="{9B440F3D-B17D-403F-93EF-743E18731B10}" type="datetimeFigureOut">
              <a:rPr lang="id-ID" smtClean="0"/>
              <a:pPr/>
              <a:t>11/06/2015</a:t>
            </a:fld>
            <a:endParaRPr lang="id-ID" dirty="0"/>
          </a:p>
        </p:txBody>
      </p:sp>
      <p:sp>
        <p:nvSpPr>
          <p:cNvPr id="6" name="Dudukan Kaki 5"/>
          <p:cNvSpPr>
            <a:spLocks noGrp="1"/>
          </p:cNvSpPr>
          <p:nvPr>
            <p:ph type="ftr" sz="quarter" idx="11"/>
          </p:nvPr>
        </p:nvSpPr>
        <p:spPr/>
        <p:txBody>
          <a:bodyPr/>
          <a:lstStyle/>
          <a:p>
            <a:endParaRPr lang="id-ID" dirty="0"/>
          </a:p>
        </p:txBody>
      </p:sp>
      <p:sp>
        <p:nvSpPr>
          <p:cNvPr id="7" name="Dudukan Nomor Salindia 6"/>
          <p:cNvSpPr>
            <a:spLocks noGrp="1"/>
          </p:cNvSpPr>
          <p:nvPr>
            <p:ph type="sldNum" sz="quarter" idx="12"/>
          </p:nvPr>
        </p:nvSpPr>
        <p:spPr/>
        <p:txBody>
          <a:bodyPr/>
          <a:lstStyle/>
          <a:p>
            <a:fld id="{70044023-E6D5-421B-8C03-FAA543D77DDD}" type="slidenum">
              <a:rPr lang="id-ID" smtClean="0"/>
              <a:pPr/>
              <a:t>‹#›</a:t>
            </a:fld>
            <a:endParaRPr lang="id-ID"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udukan Judu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d-ID" smtClean="0"/>
              <a:t>Klik untuk mengedit gaya judul Master</a:t>
            </a:r>
            <a:endParaRPr lang="id-ID"/>
          </a:p>
        </p:txBody>
      </p:sp>
      <p:sp>
        <p:nvSpPr>
          <p:cNvPr id="3" name="Dudukan Teks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d-ID" smtClean="0"/>
              <a:t>Klik untuk mengedit gaya teks Master</a:t>
            </a:r>
          </a:p>
          <a:p>
            <a:pPr lvl="1"/>
            <a:r>
              <a:rPr lang="id-ID" smtClean="0"/>
              <a:t>Tingkat kedua</a:t>
            </a:r>
          </a:p>
          <a:p>
            <a:pPr lvl="2"/>
            <a:r>
              <a:rPr lang="id-ID" smtClean="0"/>
              <a:t>Tingkat ketiga</a:t>
            </a:r>
          </a:p>
          <a:p>
            <a:pPr lvl="3"/>
            <a:r>
              <a:rPr lang="id-ID" smtClean="0"/>
              <a:t>Tingkat keempat</a:t>
            </a:r>
          </a:p>
          <a:p>
            <a:pPr lvl="4"/>
            <a:r>
              <a:rPr lang="id-ID" smtClean="0"/>
              <a:t>Tingkat kelima</a:t>
            </a:r>
            <a:endParaRPr lang="id-ID"/>
          </a:p>
        </p:txBody>
      </p:sp>
      <p:sp>
        <p:nvSpPr>
          <p:cNvPr id="4" name="Dudukan Tanggal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40F3D-B17D-403F-93EF-743E18731B10}" type="datetimeFigureOut">
              <a:rPr lang="id-ID" smtClean="0"/>
              <a:pPr/>
              <a:t>11/06/2015</a:t>
            </a:fld>
            <a:endParaRPr lang="id-ID" dirty="0"/>
          </a:p>
        </p:txBody>
      </p:sp>
      <p:sp>
        <p:nvSpPr>
          <p:cNvPr id="5" name="Dudukan Ka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sp>
        <p:nvSpPr>
          <p:cNvPr id="6" name="Dudukan Nomor Salindi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44023-E6D5-421B-8C03-FAA543D77DDD}" type="slidenum">
              <a:rPr lang="id-ID" smtClean="0"/>
              <a:pPr/>
              <a:t>‹#›</a:t>
            </a:fld>
            <a:endParaRPr lang="id-ID"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p:cNvSpPr>
            <a:spLocks noGrp="1"/>
          </p:cNvSpPr>
          <p:nvPr>
            <p:ph type="title"/>
          </p:nvPr>
        </p:nvSpPr>
        <p:spPr>
          <a:xfrm>
            <a:off x="457200" y="2857500"/>
            <a:ext cx="8229600" cy="1143000"/>
          </a:xfrm>
        </p:spPr>
        <p:txBody>
          <a:bodyPr>
            <a:normAutofit fontScale="90000"/>
          </a:bodyPr>
          <a:lstStyle/>
          <a:p>
            <a:r>
              <a:rPr lang="id-ID" dirty="0" smtClean="0">
                <a:solidFill>
                  <a:schemeClr val="accent6"/>
                </a:solidFill>
                <a:latin typeface="Arial" pitchFamily="34" charset="0"/>
                <a:cs typeface="Arial" pitchFamily="34" charset="0"/>
              </a:rPr>
              <a:t>BAB7</a:t>
            </a:r>
            <a:br>
              <a:rPr lang="id-ID" dirty="0" smtClean="0">
                <a:solidFill>
                  <a:schemeClr val="accent6"/>
                </a:solidFill>
                <a:latin typeface="Arial" pitchFamily="34" charset="0"/>
                <a:cs typeface="Arial" pitchFamily="34" charset="0"/>
              </a:rPr>
            </a:br>
            <a:r>
              <a:rPr lang="id-ID" dirty="0" smtClean="0">
                <a:solidFill>
                  <a:schemeClr val="accent6"/>
                </a:solidFill>
                <a:latin typeface="Arial" pitchFamily="34" charset="0"/>
                <a:cs typeface="Arial" pitchFamily="34" charset="0"/>
              </a:rPr>
              <a:t>Teknik </a:t>
            </a:r>
            <a:r>
              <a:rPr lang="id-ID" dirty="0" smtClean="0">
                <a:solidFill>
                  <a:schemeClr val="accent6"/>
                </a:solidFill>
                <a:latin typeface="Arial" pitchFamily="34" charset="0"/>
                <a:cs typeface="Arial" pitchFamily="34" charset="0"/>
              </a:rPr>
              <a:t>Kebutuhan Rekayasa Web</a:t>
            </a:r>
            <a:endParaRPr lang="id-ID" dirty="0">
              <a:solidFill>
                <a:schemeClr val="accent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418654"/>
            <a:ext cx="8229600" cy="346050"/>
          </a:xfrm>
        </p:spPr>
        <p:txBody>
          <a:bodyPr>
            <a:noAutofit/>
          </a:bodyPr>
          <a:lstStyle/>
          <a:p>
            <a:pPr algn="l"/>
            <a:r>
              <a:rPr lang="id-ID" sz="2000" dirty="0" smtClean="0">
                <a:solidFill>
                  <a:schemeClr val="accent6"/>
                </a:solidFill>
                <a:latin typeface="Arial" pitchFamily="34" charset="0"/>
                <a:cs typeface="Arial" pitchFamily="34" charset="0"/>
              </a:rPr>
              <a:t>OBJECT ORIENTED HYPERMEDIA DESIGN MODEL (OOHDM)</a:t>
            </a:r>
            <a:endParaRPr lang="id-ID" sz="2000" dirty="0">
              <a:solidFill>
                <a:schemeClr val="accent6"/>
              </a:solidFill>
              <a:latin typeface="Arial" pitchFamily="34" charset="0"/>
              <a:cs typeface="Arial" pitchFamily="34" charset="0"/>
            </a:endParaRPr>
          </a:p>
        </p:txBody>
      </p:sp>
      <p:sp>
        <p:nvSpPr>
          <p:cNvPr id="3" name="Dudukan Isi 2"/>
          <p:cNvSpPr>
            <a:spLocks noGrp="1"/>
          </p:cNvSpPr>
          <p:nvPr>
            <p:ph idx="1"/>
          </p:nvPr>
        </p:nvSpPr>
        <p:spPr>
          <a:xfrm>
            <a:off x="457200" y="764704"/>
            <a:ext cx="8229600" cy="2376264"/>
          </a:xfrm>
        </p:spPr>
        <p:txBody>
          <a:bodyPr>
            <a:normAutofit/>
          </a:bodyPr>
          <a:lstStyle/>
          <a:p>
            <a:r>
              <a:rPr lang="id-ID" sz="1800" dirty="0" smtClean="0">
                <a:solidFill>
                  <a:schemeClr val="accent6"/>
                </a:solidFill>
                <a:latin typeface="Arial" pitchFamily="34" charset="0"/>
                <a:cs typeface="Arial" pitchFamily="34" charset="0"/>
              </a:rPr>
              <a:t>OOHDM merupakan metode yang secara luas diterima untuk pengembangan aplikasi </a:t>
            </a:r>
            <a:r>
              <a:rPr lang="id-ID" sz="1800" dirty="0" err="1" smtClean="0">
                <a:solidFill>
                  <a:schemeClr val="accent6"/>
                </a:solidFill>
                <a:latin typeface="Arial" pitchFamily="34" charset="0"/>
                <a:cs typeface="Arial" pitchFamily="34" charset="0"/>
              </a:rPr>
              <a:t>web</a:t>
            </a:r>
            <a:r>
              <a:rPr lang="id-ID" sz="1800" dirty="0" smtClean="0">
                <a:solidFill>
                  <a:schemeClr val="accent6"/>
                </a:solidFill>
                <a:latin typeface="Arial" pitchFamily="34" charset="0"/>
                <a:cs typeface="Arial" pitchFamily="34" charset="0"/>
              </a:rPr>
              <a:t> (</a:t>
            </a:r>
            <a:r>
              <a:rPr lang="id-ID" sz="1800" dirty="0" err="1" smtClean="0">
                <a:solidFill>
                  <a:schemeClr val="accent6"/>
                </a:solidFill>
                <a:latin typeface="Arial" pitchFamily="34" charset="0"/>
                <a:cs typeface="Arial" pitchFamily="34" charset="0"/>
              </a:rPr>
              <a:t>Schwabe</a:t>
            </a:r>
            <a:r>
              <a:rPr lang="id-ID" sz="1800" dirty="0" smtClean="0">
                <a:solidFill>
                  <a:schemeClr val="accent6"/>
                </a:solidFill>
                <a:latin typeface="Arial" pitchFamily="34" charset="0"/>
                <a:cs typeface="Arial" pitchFamily="34" charset="0"/>
              </a:rPr>
              <a:t> dan </a:t>
            </a:r>
            <a:r>
              <a:rPr lang="id-ID" sz="1800" dirty="0" err="1" smtClean="0">
                <a:solidFill>
                  <a:schemeClr val="accent6"/>
                </a:solidFill>
                <a:latin typeface="Arial" pitchFamily="34" charset="0"/>
                <a:cs typeface="Arial" pitchFamily="34" charset="0"/>
              </a:rPr>
              <a:t>Rossi</a:t>
            </a:r>
            <a:r>
              <a:rPr lang="id-ID" sz="1800" dirty="0" smtClean="0">
                <a:solidFill>
                  <a:schemeClr val="accent6"/>
                </a:solidFill>
                <a:latin typeface="Arial" pitchFamily="34" charset="0"/>
                <a:cs typeface="Arial" pitchFamily="34" charset="0"/>
              </a:rPr>
              <a:t>, 1998), dengan versi pertama yang berfokus pada desain dan tidak mencakup teknik kebutuhan.</a:t>
            </a:r>
          </a:p>
          <a:p>
            <a:r>
              <a:rPr lang="id-ID" sz="1800" dirty="0" smtClean="0">
                <a:solidFill>
                  <a:schemeClr val="accent6"/>
                </a:solidFill>
                <a:latin typeface="Arial" pitchFamily="34" charset="0"/>
                <a:cs typeface="Arial" pitchFamily="34" charset="0"/>
              </a:rPr>
              <a:t>OOHDM dibagi ke dalam empat  fase.</a:t>
            </a:r>
          </a:p>
          <a:p>
            <a:pPr marL="800100" lvl="1" indent="-342900">
              <a:buFont typeface="+mj-lt"/>
              <a:buAutoNum type="arabicPeriod"/>
            </a:pPr>
            <a:r>
              <a:rPr lang="id-ID" sz="1400" dirty="0" smtClean="0">
                <a:solidFill>
                  <a:schemeClr val="accent6"/>
                </a:solidFill>
                <a:latin typeface="Arial" pitchFamily="34" charset="0"/>
                <a:cs typeface="Arial" pitchFamily="34" charset="0"/>
              </a:rPr>
              <a:t>Model konseptual</a:t>
            </a:r>
          </a:p>
          <a:p>
            <a:pPr marL="800100" lvl="1" indent="-342900">
              <a:buFont typeface="+mj-lt"/>
              <a:buAutoNum type="arabicPeriod"/>
            </a:pPr>
            <a:r>
              <a:rPr lang="id-ID" sz="1400" dirty="0" smtClean="0">
                <a:solidFill>
                  <a:schemeClr val="accent6"/>
                </a:solidFill>
                <a:latin typeface="Arial" pitchFamily="34" charset="0"/>
                <a:cs typeface="Arial" pitchFamily="34" charset="0"/>
              </a:rPr>
              <a:t>Model </a:t>
            </a:r>
            <a:r>
              <a:rPr lang="id-ID" sz="1400" dirty="0" err="1" smtClean="0">
                <a:solidFill>
                  <a:schemeClr val="accent6"/>
                </a:solidFill>
                <a:latin typeface="Arial" pitchFamily="34" charset="0"/>
                <a:cs typeface="Arial" pitchFamily="34" charset="0"/>
              </a:rPr>
              <a:t>navigasional</a:t>
            </a:r>
            <a:endParaRPr lang="id-ID" sz="1400" dirty="0" smtClean="0">
              <a:solidFill>
                <a:schemeClr val="accent6"/>
              </a:solidFill>
              <a:latin typeface="Arial" pitchFamily="34" charset="0"/>
              <a:cs typeface="Arial" pitchFamily="34" charset="0"/>
            </a:endParaRPr>
          </a:p>
          <a:p>
            <a:pPr marL="800100" lvl="1" indent="-342900">
              <a:buFont typeface="+mj-lt"/>
              <a:buAutoNum type="arabicPeriod"/>
            </a:pPr>
            <a:r>
              <a:rPr lang="id-ID" sz="1400" dirty="0" smtClean="0">
                <a:solidFill>
                  <a:schemeClr val="accent6"/>
                </a:solidFill>
                <a:latin typeface="Arial" pitchFamily="34" charset="0"/>
                <a:cs typeface="Arial" pitchFamily="34" charset="0"/>
              </a:rPr>
              <a:t>Model antarmuka abstrak</a:t>
            </a:r>
          </a:p>
          <a:p>
            <a:pPr marL="800100" lvl="1" indent="-342900">
              <a:buFont typeface="+mj-lt"/>
              <a:buAutoNum type="arabicPeriod"/>
            </a:pPr>
            <a:r>
              <a:rPr lang="id-ID" sz="1400" dirty="0" smtClean="0">
                <a:solidFill>
                  <a:schemeClr val="accent6"/>
                </a:solidFill>
                <a:latin typeface="Arial" pitchFamily="34" charset="0"/>
                <a:cs typeface="Arial" pitchFamily="34" charset="0"/>
              </a:rPr>
              <a:t>Implementasi</a:t>
            </a:r>
          </a:p>
        </p:txBody>
      </p:sp>
      <p:sp>
        <p:nvSpPr>
          <p:cNvPr id="4" name="Judul 1"/>
          <p:cNvSpPr txBox="1">
            <a:spLocks/>
          </p:cNvSpPr>
          <p:nvPr/>
        </p:nvSpPr>
        <p:spPr>
          <a:xfrm>
            <a:off x="457200" y="3082950"/>
            <a:ext cx="8229600" cy="34605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d-ID" sz="2000" b="0" i="0" u="none" strike="noStrike" kern="1200" cap="none" spc="0" normalizeH="0" baseline="0" noProof="0" dirty="0" err="1" smtClean="0">
                <a:ln>
                  <a:noFill/>
                </a:ln>
                <a:solidFill>
                  <a:schemeClr val="accent6"/>
                </a:solidFill>
                <a:effectLst/>
                <a:uLnTx/>
                <a:uFillTx/>
                <a:latin typeface="Arial" pitchFamily="34" charset="0"/>
                <a:ea typeface="+mj-ea"/>
                <a:cs typeface="Arial" pitchFamily="34" charset="0"/>
              </a:rPr>
              <a:t>UML-BASED</a:t>
            </a:r>
            <a:r>
              <a:rPr kumimoji="0" lang="id-ID" sz="2000" b="0" i="0" u="none" strike="noStrike" kern="1200" cap="none" spc="0" normalizeH="0" noProof="0" dirty="0" smtClean="0">
                <a:ln>
                  <a:noFill/>
                </a:ln>
                <a:solidFill>
                  <a:schemeClr val="accent6"/>
                </a:solidFill>
                <a:effectLst/>
                <a:uLnTx/>
                <a:uFillTx/>
                <a:latin typeface="Arial" pitchFamily="34" charset="0"/>
                <a:ea typeface="+mj-ea"/>
                <a:cs typeface="Arial" pitchFamily="34" charset="0"/>
              </a:rPr>
              <a:t> WEB ENGINEERING (UWE)</a:t>
            </a:r>
            <a:endParaRPr kumimoji="0" lang="id-ID" sz="2000" b="0" i="0" u="none" strike="noStrike" kern="1200" cap="none" spc="0" normalizeH="0" baseline="0" noProof="0" dirty="0" smtClean="0">
              <a:ln>
                <a:noFill/>
              </a:ln>
              <a:solidFill>
                <a:schemeClr val="accent6"/>
              </a:solidFill>
              <a:effectLst/>
              <a:uLnTx/>
              <a:uFillTx/>
              <a:latin typeface="Arial" pitchFamily="34" charset="0"/>
              <a:ea typeface="+mj-ea"/>
              <a:cs typeface="Arial" pitchFamily="34" charset="0"/>
            </a:endParaRPr>
          </a:p>
        </p:txBody>
      </p:sp>
      <p:sp>
        <p:nvSpPr>
          <p:cNvPr id="5" name="Dudukan Isi 2"/>
          <p:cNvSpPr txBox="1">
            <a:spLocks/>
          </p:cNvSpPr>
          <p:nvPr/>
        </p:nvSpPr>
        <p:spPr>
          <a:xfrm>
            <a:off x="457200" y="3501008"/>
            <a:ext cx="8229600" cy="30243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UWE merupakan pendekatan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metodelogis</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 untuk pengembangan aplikasi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web</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 yang berdasarkan pada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Unified</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Process</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Jacobsen</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dkk</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 2000).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id-ID" dirty="0" smtClean="0">
                <a:solidFill>
                  <a:schemeClr val="accent6"/>
                </a:solidFill>
                <a:latin typeface="Arial" pitchFamily="34" charset="0"/>
                <a:cs typeface="Arial" pitchFamily="34" charset="0"/>
              </a:rPr>
              <a:t>UWE mengklarifikasikan kebutuhan menjadi dua kelompok yaitu kelompok fungsional dan </a:t>
            </a:r>
            <a:r>
              <a:rPr lang="id-ID" dirty="0" err="1" smtClean="0">
                <a:solidFill>
                  <a:schemeClr val="accent6"/>
                </a:solidFill>
                <a:latin typeface="Arial" pitchFamily="34" charset="0"/>
                <a:cs typeface="Arial" pitchFamily="34" charset="0"/>
              </a:rPr>
              <a:t>nonfungsional</a:t>
            </a:r>
            <a:r>
              <a:rPr lang="id-ID" dirty="0" smtClean="0">
                <a:solidFill>
                  <a:schemeClr val="accent6"/>
                </a:solidFill>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Kebutuhan fungsional yang dimaksud adalah:</a:t>
            </a:r>
          </a:p>
          <a:p>
            <a:pPr marL="800100" marR="0" lvl="1"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id-ID" sz="1400" dirty="0" smtClean="0">
                <a:solidFill>
                  <a:schemeClr val="accent6"/>
                </a:solidFill>
                <a:latin typeface="Arial" pitchFamily="34" charset="0"/>
                <a:cs typeface="Arial" pitchFamily="34" charset="0"/>
              </a:rPr>
              <a:t>Kebutuhan </a:t>
            </a:r>
            <a:r>
              <a:rPr lang="id-ID" sz="1400" dirty="0" err="1" smtClean="0">
                <a:solidFill>
                  <a:schemeClr val="accent6"/>
                </a:solidFill>
                <a:latin typeface="Arial" pitchFamily="34" charset="0"/>
                <a:cs typeface="Arial" pitchFamily="34" charset="0"/>
              </a:rPr>
              <a:t>konten</a:t>
            </a:r>
            <a:endPar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a:p>
            <a:pPr marL="800100" marR="0" lvl="1" indent="-3429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Kebutuhan struktur</a:t>
            </a:r>
          </a:p>
          <a:p>
            <a:pPr marL="800100" marR="0" lvl="1" indent="-3429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Kebutuhan</a:t>
            </a:r>
            <a:r>
              <a:rPr kumimoji="0" lang="id-ID" sz="14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presentasi</a:t>
            </a:r>
            <a:endPar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a:p>
            <a:pPr marL="800100" marR="0" lvl="1" indent="-342900" algn="l" defTabSz="914400" rtl="0" eaLnBrk="1" fontAlgn="auto" latinLnBrk="0" hangingPunct="1">
              <a:lnSpc>
                <a:spcPct val="100000"/>
              </a:lnSpc>
              <a:spcBef>
                <a:spcPct val="20000"/>
              </a:spcBef>
              <a:spcAft>
                <a:spcPts val="0"/>
              </a:spcAft>
              <a:buClrTx/>
              <a:buSzTx/>
              <a:buFont typeface="+mj-lt"/>
              <a:buAutoNum type="arabicPeriod"/>
              <a:tabLst/>
              <a:defRPr/>
            </a:pPr>
            <a:r>
              <a:rPr lang="id-ID" sz="1400" dirty="0" smtClean="0">
                <a:solidFill>
                  <a:schemeClr val="accent6"/>
                </a:solidFill>
                <a:latin typeface="Arial" pitchFamily="34" charset="0"/>
                <a:cs typeface="Arial" pitchFamily="34" charset="0"/>
              </a:rPr>
              <a:t>Kebutuhan adaptasi</a:t>
            </a:r>
          </a:p>
          <a:p>
            <a:pPr marL="800100" marR="0" lvl="1" indent="-3429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Kebutuhan model pengguna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490066"/>
          </a:xfrm>
        </p:spPr>
        <p:txBody>
          <a:bodyPr>
            <a:normAutofit/>
          </a:bodyPr>
          <a:lstStyle/>
          <a:p>
            <a:pPr algn="l"/>
            <a:r>
              <a:rPr lang="id-ID" sz="2000" dirty="0" smtClean="0">
                <a:solidFill>
                  <a:schemeClr val="accent6"/>
                </a:solidFill>
                <a:latin typeface="Arial" pitchFamily="34" charset="0"/>
                <a:cs typeface="Arial" pitchFamily="34" charset="0"/>
              </a:rPr>
              <a:t>W2000</a:t>
            </a:r>
            <a:endParaRPr lang="id-ID" sz="2000" dirty="0">
              <a:solidFill>
                <a:schemeClr val="accent6"/>
              </a:solidFill>
              <a:latin typeface="Arial" pitchFamily="34" charset="0"/>
              <a:cs typeface="Arial" pitchFamily="34" charset="0"/>
            </a:endParaRPr>
          </a:p>
        </p:txBody>
      </p:sp>
      <p:sp>
        <p:nvSpPr>
          <p:cNvPr id="3" name="Dudukan Isi 2"/>
          <p:cNvSpPr>
            <a:spLocks noGrp="1"/>
          </p:cNvSpPr>
          <p:nvPr>
            <p:ph idx="1"/>
          </p:nvPr>
        </p:nvSpPr>
        <p:spPr>
          <a:xfrm>
            <a:off x="457200" y="620688"/>
            <a:ext cx="8229600" cy="1800200"/>
          </a:xfrm>
        </p:spPr>
        <p:txBody>
          <a:bodyPr>
            <a:normAutofit/>
          </a:bodyPr>
          <a:lstStyle/>
          <a:p>
            <a:r>
              <a:rPr lang="id-ID" sz="1800" dirty="0" smtClean="0">
                <a:solidFill>
                  <a:schemeClr val="accent6"/>
                </a:solidFill>
                <a:latin typeface="Arial" pitchFamily="34" charset="0"/>
                <a:cs typeface="Arial" pitchFamily="34" charset="0"/>
              </a:rPr>
              <a:t>W2000 merupakan </a:t>
            </a:r>
            <a:r>
              <a:rPr lang="id-ID" sz="1800" dirty="0" err="1" smtClean="0">
                <a:solidFill>
                  <a:schemeClr val="accent6"/>
                </a:solidFill>
                <a:latin typeface="Arial" pitchFamily="34" charset="0"/>
                <a:cs typeface="Arial" pitchFamily="34" charset="0"/>
              </a:rPr>
              <a:t>suatu</a:t>
            </a:r>
            <a:r>
              <a:rPr lang="id-ID" sz="1800" dirty="0" smtClean="0">
                <a:solidFill>
                  <a:schemeClr val="accent6"/>
                </a:solidFill>
                <a:latin typeface="Arial" pitchFamily="34" charset="0"/>
                <a:cs typeface="Arial" pitchFamily="34" charset="0"/>
              </a:rPr>
              <a:t> pendekatan yang juga meluaskan notasi UML untuk elemen-elemen model.</a:t>
            </a:r>
          </a:p>
          <a:p>
            <a:r>
              <a:rPr lang="id-ID" sz="1800" dirty="0" smtClean="0">
                <a:solidFill>
                  <a:schemeClr val="accent6"/>
                </a:solidFill>
                <a:latin typeface="Arial" pitchFamily="34" charset="0"/>
                <a:cs typeface="Arial" pitchFamily="34" charset="0"/>
              </a:rPr>
              <a:t>Proses pengembangan W2000 dibagi menjadi tiga fase yaitu:</a:t>
            </a:r>
          </a:p>
          <a:p>
            <a:pPr marL="800100" lvl="1" indent="-342900">
              <a:buFont typeface="+mj-lt"/>
              <a:buAutoNum type="arabicPeriod"/>
            </a:pPr>
            <a:r>
              <a:rPr lang="id-ID" sz="1400" dirty="0" smtClean="0">
                <a:solidFill>
                  <a:schemeClr val="accent6"/>
                </a:solidFill>
                <a:latin typeface="Arial" pitchFamily="34" charset="0"/>
                <a:cs typeface="Arial" pitchFamily="34" charset="0"/>
              </a:rPr>
              <a:t>Analisis kebutuhan</a:t>
            </a:r>
          </a:p>
          <a:p>
            <a:pPr marL="800100" lvl="1" indent="-342900">
              <a:buFont typeface="+mj-lt"/>
              <a:buAutoNum type="arabicPeriod"/>
            </a:pPr>
            <a:r>
              <a:rPr lang="id-ID" sz="1400" dirty="0" smtClean="0">
                <a:solidFill>
                  <a:schemeClr val="accent6"/>
                </a:solidFill>
                <a:latin typeface="Arial" pitchFamily="34" charset="0"/>
                <a:cs typeface="Arial" pitchFamily="34" charset="0"/>
              </a:rPr>
              <a:t>Desain </a:t>
            </a:r>
            <a:r>
              <a:rPr lang="id-ID" sz="1400" dirty="0" err="1" smtClean="0">
                <a:solidFill>
                  <a:schemeClr val="accent6"/>
                </a:solidFill>
                <a:latin typeface="Arial" pitchFamily="34" charset="0"/>
                <a:cs typeface="Arial" pitchFamily="34" charset="0"/>
              </a:rPr>
              <a:t>hipermedia</a:t>
            </a:r>
            <a:r>
              <a:rPr lang="id-ID" sz="1400" dirty="0" smtClean="0">
                <a:solidFill>
                  <a:schemeClr val="accent6"/>
                </a:solidFill>
                <a:latin typeface="Arial" pitchFamily="34" charset="0"/>
                <a:cs typeface="Arial" pitchFamily="34" charset="0"/>
              </a:rPr>
              <a:t>, dan</a:t>
            </a:r>
          </a:p>
          <a:p>
            <a:pPr marL="800100" lvl="1" indent="-342900">
              <a:buFont typeface="+mj-lt"/>
              <a:buAutoNum type="arabicPeriod"/>
            </a:pPr>
            <a:r>
              <a:rPr lang="id-ID" sz="1400" dirty="0" smtClean="0">
                <a:solidFill>
                  <a:schemeClr val="accent6"/>
                </a:solidFill>
                <a:latin typeface="Arial" pitchFamily="34" charset="0"/>
                <a:cs typeface="Arial" pitchFamily="34" charset="0"/>
              </a:rPr>
              <a:t>Disain fungsional</a:t>
            </a:r>
          </a:p>
        </p:txBody>
      </p:sp>
      <p:sp>
        <p:nvSpPr>
          <p:cNvPr id="4" name="Judul 1"/>
          <p:cNvSpPr txBox="1">
            <a:spLocks/>
          </p:cNvSpPr>
          <p:nvPr/>
        </p:nvSpPr>
        <p:spPr>
          <a:xfrm>
            <a:off x="457200" y="2348880"/>
            <a:ext cx="8229600" cy="490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d-ID" sz="2000" b="0" i="0" u="none" strike="noStrike" kern="1200" cap="none" spc="0" normalizeH="0" baseline="0" noProof="0" dirty="0" smtClean="0">
                <a:ln>
                  <a:noFill/>
                </a:ln>
                <a:solidFill>
                  <a:schemeClr val="accent6"/>
                </a:solidFill>
                <a:effectLst/>
                <a:uLnTx/>
                <a:uFillTx/>
                <a:latin typeface="Arial" pitchFamily="34" charset="0"/>
                <a:ea typeface="+mj-ea"/>
                <a:cs typeface="Arial" pitchFamily="34" charset="0"/>
              </a:rPr>
              <a:t>WEB</a:t>
            </a:r>
            <a:r>
              <a:rPr kumimoji="0" lang="id-ID" sz="2000" b="0" i="0" u="none" strike="noStrike" kern="1200" cap="none" spc="0" normalizeH="0" noProof="0" dirty="0" smtClean="0">
                <a:ln>
                  <a:noFill/>
                </a:ln>
                <a:solidFill>
                  <a:schemeClr val="accent6"/>
                </a:solidFill>
                <a:effectLst/>
                <a:uLnTx/>
                <a:uFillTx/>
                <a:latin typeface="Arial" pitchFamily="34" charset="0"/>
                <a:ea typeface="+mj-ea"/>
                <a:cs typeface="Arial" pitchFamily="34" charset="0"/>
              </a:rPr>
              <a:t> MODELING LANGUAGE (WEBML)</a:t>
            </a:r>
            <a:endParaRPr kumimoji="0" lang="id-ID" sz="2000" b="0" i="0" u="none" strike="noStrike" kern="1200" cap="none" spc="0" normalizeH="0" baseline="0" noProof="0" dirty="0" smtClean="0">
              <a:ln>
                <a:noFill/>
              </a:ln>
              <a:solidFill>
                <a:schemeClr val="accent6"/>
              </a:solidFill>
              <a:effectLst/>
              <a:uLnTx/>
              <a:uFillTx/>
              <a:latin typeface="Arial" pitchFamily="34" charset="0"/>
              <a:ea typeface="+mj-ea"/>
              <a:cs typeface="Arial" pitchFamily="34" charset="0"/>
            </a:endParaRPr>
          </a:p>
        </p:txBody>
      </p:sp>
      <p:sp>
        <p:nvSpPr>
          <p:cNvPr id="6" name="Dudukan Isi 2"/>
          <p:cNvSpPr txBox="1">
            <a:spLocks/>
          </p:cNvSpPr>
          <p:nvPr/>
        </p:nvSpPr>
        <p:spPr>
          <a:xfrm>
            <a:off x="457200" y="2708920"/>
            <a:ext cx="8229600" cy="17281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WEBML</a:t>
            </a:r>
            <a:r>
              <a:rPr kumimoji="0" lang="id-ID" sz="18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merupakan bahasa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sepesifikasi</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 tingkat tinggi untuk aplikasi </a:t>
            </a:r>
            <a:r>
              <a:rPr kumimoji="0" lang="id-ID" sz="18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hipermedia</a:t>
            </a: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id-ID" dirty="0" smtClean="0">
                <a:solidFill>
                  <a:schemeClr val="accent6"/>
                </a:solidFill>
                <a:latin typeface="Arial" pitchFamily="34" charset="0"/>
                <a:cs typeface="Arial" pitchFamily="34" charset="0"/>
              </a:rPr>
              <a:t>Metodologi berfokus pada kebutuhan dan </a:t>
            </a:r>
            <a:r>
              <a:rPr lang="id-ID" dirty="0" err="1" smtClean="0">
                <a:solidFill>
                  <a:schemeClr val="accent6"/>
                </a:solidFill>
                <a:latin typeface="Arial" pitchFamily="34" charset="0"/>
                <a:cs typeface="Arial" pitchFamily="34" charset="0"/>
              </a:rPr>
              <a:t>sepesifikasi</a:t>
            </a:r>
            <a:r>
              <a:rPr lang="id-ID" dirty="0" smtClean="0">
                <a:solidFill>
                  <a:schemeClr val="accent6"/>
                </a:solidFill>
                <a:latin typeface="Arial" pitchFamily="34" charset="0"/>
                <a:cs typeface="Arial" pitchFamily="34" charset="0"/>
              </a:rPr>
              <a:t> kebutuhan.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Metodologi</a:t>
            </a:r>
            <a:r>
              <a:rPr kumimoji="0" lang="id-ID" sz="18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mengajukan pada pengguna teknik-teknik seperti wawancara,dan analisis dokumentasi serta penangkap kebutuhan.</a:t>
            </a:r>
            <a:endPar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p:txBody>
      </p:sp>
      <p:sp>
        <p:nvSpPr>
          <p:cNvPr id="7" name="Judul 1"/>
          <p:cNvSpPr txBox="1">
            <a:spLocks/>
          </p:cNvSpPr>
          <p:nvPr/>
        </p:nvSpPr>
        <p:spPr>
          <a:xfrm>
            <a:off x="457200" y="4221088"/>
            <a:ext cx="8229600" cy="490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id-ID" sz="2000" dirty="0" smtClean="0">
                <a:solidFill>
                  <a:schemeClr val="accent6"/>
                </a:solidFill>
                <a:latin typeface="Arial" pitchFamily="34" charset="0"/>
                <a:ea typeface="+mj-ea"/>
                <a:cs typeface="Arial" pitchFamily="34" charset="0"/>
              </a:rPr>
              <a:t>NAVIGATIONAL DEVELOPMENT TECHNIQUES (NDT)</a:t>
            </a:r>
            <a:endParaRPr kumimoji="0" lang="id-ID" sz="2000" b="0" i="0" u="none" strike="noStrike" kern="1200" cap="none" spc="0" normalizeH="0" baseline="0" noProof="0" dirty="0" smtClean="0">
              <a:ln>
                <a:noFill/>
              </a:ln>
              <a:solidFill>
                <a:schemeClr val="accent6"/>
              </a:solidFill>
              <a:effectLst/>
              <a:uLnTx/>
              <a:uFillTx/>
              <a:latin typeface="Arial" pitchFamily="34" charset="0"/>
              <a:ea typeface="+mj-ea"/>
              <a:cs typeface="Arial" pitchFamily="34" charset="0"/>
            </a:endParaRPr>
          </a:p>
        </p:txBody>
      </p:sp>
      <p:sp>
        <p:nvSpPr>
          <p:cNvPr id="8" name="Dudukan Isi 2"/>
          <p:cNvSpPr txBox="1">
            <a:spLocks/>
          </p:cNvSpPr>
          <p:nvPr/>
        </p:nvSpPr>
        <p:spPr>
          <a:xfrm>
            <a:off x="457200" y="4581128"/>
            <a:ext cx="8229600" cy="17281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id-ID" dirty="0" smtClean="0">
                <a:solidFill>
                  <a:schemeClr val="accent6"/>
                </a:solidFill>
                <a:latin typeface="Arial" pitchFamily="34" charset="0"/>
                <a:cs typeface="Arial" pitchFamily="34" charset="0"/>
              </a:rPr>
              <a:t>NDT merupakan teknik untuk menetapkan dan menganalisis aspek-aspek navigasi di dalam aplikasi </a:t>
            </a:r>
            <a:r>
              <a:rPr lang="id-ID" dirty="0" err="1" smtClean="0">
                <a:solidFill>
                  <a:schemeClr val="accent6"/>
                </a:solidFill>
                <a:latin typeface="Arial" pitchFamily="34" charset="0"/>
                <a:cs typeface="Arial" pitchFamily="34" charset="0"/>
              </a:rPr>
              <a:t>Web</a:t>
            </a:r>
            <a:r>
              <a:rPr lang="id-ID" dirty="0" smtClean="0">
                <a:solidFill>
                  <a:schemeClr val="accent6"/>
                </a:solidFill>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NDT</a:t>
            </a:r>
            <a:r>
              <a:rPr kumimoji="0" lang="id-ID" sz="18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berfokus pada titik-titik pemerolehan dan </a:t>
            </a:r>
            <a:r>
              <a:rPr kumimoji="0" lang="id-ID" sz="1800" b="0" i="0" u="none" strike="noStrike" kern="1200" cap="none" spc="0" normalizeH="0" noProof="0" dirty="0" err="1" smtClean="0">
                <a:ln>
                  <a:noFill/>
                </a:ln>
                <a:solidFill>
                  <a:schemeClr val="accent6"/>
                </a:solidFill>
                <a:effectLst/>
                <a:uLnTx/>
                <a:uFillTx/>
                <a:latin typeface="Arial" pitchFamily="34" charset="0"/>
                <a:ea typeface="+mn-ea"/>
                <a:cs typeface="Arial" pitchFamily="34" charset="0"/>
              </a:rPr>
              <a:t>pensepesifikasian</a:t>
            </a:r>
            <a:r>
              <a:rPr kumimoji="0" lang="id-ID" sz="18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yang terpilih oleh NDT  untuk menangkap dan mendefinisikan kebutuhan.</a:t>
            </a:r>
            <a:endParaRPr kumimoji="0" lang="id-ID" sz="18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490066"/>
          </a:xfrm>
        </p:spPr>
        <p:txBody>
          <a:bodyPr>
            <a:normAutofit/>
          </a:bodyPr>
          <a:lstStyle/>
          <a:p>
            <a:pPr algn="l"/>
            <a:r>
              <a:rPr lang="id-ID" sz="2000" dirty="0" err="1" smtClean="0">
                <a:solidFill>
                  <a:schemeClr val="accent6"/>
                </a:solidFill>
                <a:latin typeface="Arial" pitchFamily="34" charset="0"/>
                <a:cs typeface="Arial" pitchFamily="34" charset="0"/>
              </a:rPr>
              <a:t>DESIGN-DRIVEN</a:t>
            </a:r>
            <a:r>
              <a:rPr lang="id-ID" sz="2000" dirty="0" smtClean="0">
                <a:solidFill>
                  <a:schemeClr val="accent6"/>
                </a:solidFill>
                <a:latin typeface="Arial" pitchFamily="34" charset="0"/>
                <a:cs typeface="Arial" pitchFamily="34" charset="0"/>
              </a:rPr>
              <a:t> REQUIREMENTS ELICITATION</a:t>
            </a:r>
            <a:endParaRPr lang="id-ID" sz="2000" dirty="0">
              <a:solidFill>
                <a:schemeClr val="accent6"/>
              </a:solidFill>
              <a:latin typeface="Arial" pitchFamily="34" charset="0"/>
              <a:cs typeface="Arial" pitchFamily="34" charset="0"/>
            </a:endParaRPr>
          </a:p>
        </p:txBody>
      </p:sp>
      <p:sp>
        <p:nvSpPr>
          <p:cNvPr id="3" name="Dudukan Isi 2"/>
          <p:cNvSpPr>
            <a:spLocks noGrp="1"/>
          </p:cNvSpPr>
          <p:nvPr>
            <p:ph idx="1"/>
          </p:nvPr>
        </p:nvSpPr>
        <p:spPr>
          <a:xfrm>
            <a:off x="457200" y="692697"/>
            <a:ext cx="8229600" cy="1584176"/>
          </a:xfrm>
        </p:spPr>
        <p:txBody>
          <a:bodyPr>
            <a:normAutofit/>
          </a:bodyPr>
          <a:lstStyle/>
          <a:p>
            <a:r>
              <a:rPr lang="id-ID" sz="1800" dirty="0" err="1" smtClean="0">
                <a:solidFill>
                  <a:schemeClr val="accent6"/>
                </a:solidFill>
                <a:latin typeface="Arial" pitchFamily="34" charset="0"/>
                <a:cs typeface="Arial" pitchFamily="34" charset="0"/>
              </a:rPr>
              <a:t>Desigen-Driven</a:t>
            </a:r>
            <a:r>
              <a:rPr lang="id-ID" sz="1800" dirty="0" smtClean="0">
                <a:solidFill>
                  <a:schemeClr val="accent6"/>
                </a:solidFill>
                <a:latin typeface="Arial" pitchFamily="34" charset="0"/>
                <a:cs typeface="Arial" pitchFamily="34" charset="0"/>
              </a:rPr>
              <a:t> </a:t>
            </a:r>
            <a:r>
              <a:rPr lang="id-ID" sz="1800" dirty="0" err="1" smtClean="0">
                <a:solidFill>
                  <a:schemeClr val="accent6"/>
                </a:solidFill>
                <a:latin typeface="Arial" pitchFamily="34" charset="0"/>
                <a:cs typeface="Arial" pitchFamily="34" charset="0"/>
              </a:rPr>
              <a:t>Requirements</a:t>
            </a:r>
            <a:r>
              <a:rPr lang="id-ID" sz="1800" dirty="0" smtClean="0">
                <a:solidFill>
                  <a:schemeClr val="accent6"/>
                </a:solidFill>
                <a:latin typeface="Arial" pitchFamily="34" charset="0"/>
                <a:cs typeface="Arial" pitchFamily="34" charset="0"/>
              </a:rPr>
              <a:t> </a:t>
            </a:r>
            <a:r>
              <a:rPr lang="id-ID" sz="1800" dirty="0" err="1" smtClean="0">
                <a:solidFill>
                  <a:schemeClr val="accent6"/>
                </a:solidFill>
                <a:latin typeface="Arial" pitchFamily="34" charset="0"/>
                <a:cs typeface="Arial" pitchFamily="34" charset="0"/>
              </a:rPr>
              <a:t>Elicitation</a:t>
            </a:r>
            <a:r>
              <a:rPr lang="id-ID" sz="1800" dirty="0" smtClean="0">
                <a:solidFill>
                  <a:schemeClr val="accent6"/>
                </a:solidFill>
                <a:latin typeface="Arial" pitchFamily="34" charset="0"/>
                <a:cs typeface="Arial" pitchFamily="34" charset="0"/>
              </a:rPr>
              <a:t> merupakan bagian dari proses </a:t>
            </a:r>
            <a:r>
              <a:rPr lang="id-ID" sz="1800" dirty="0" err="1" smtClean="0">
                <a:solidFill>
                  <a:schemeClr val="accent6"/>
                </a:solidFill>
                <a:latin typeface="Arial" pitchFamily="34" charset="0"/>
                <a:cs typeface="Arial" pitchFamily="34" charset="0"/>
              </a:rPr>
              <a:t>design-driven</a:t>
            </a:r>
            <a:r>
              <a:rPr lang="id-ID" sz="1800" dirty="0" smtClean="0">
                <a:solidFill>
                  <a:schemeClr val="accent6"/>
                </a:solidFill>
                <a:latin typeface="Arial" pitchFamily="34" charset="0"/>
                <a:cs typeface="Arial" pitchFamily="34" charset="0"/>
              </a:rPr>
              <a:t> yang diusulkan oleh </a:t>
            </a:r>
            <a:r>
              <a:rPr lang="id-ID" sz="1800" dirty="0" err="1" smtClean="0">
                <a:solidFill>
                  <a:schemeClr val="accent6"/>
                </a:solidFill>
                <a:latin typeface="Arial" pitchFamily="34" charset="0"/>
                <a:cs typeface="Arial" pitchFamily="34" charset="0"/>
              </a:rPr>
              <a:t>lowe</a:t>
            </a:r>
            <a:r>
              <a:rPr lang="id-ID" sz="1800" dirty="0" smtClean="0">
                <a:solidFill>
                  <a:schemeClr val="accent6"/>
                </a:solidFill>
                <a:latin typeface="Arial" pitchFamily="34" charset="0"/>
                <a:cs typeface="Arial" pitchFamily="34" charset="0"/>
              </a:rPr>
              <a:t> dan </a:t>
            </a:r>
            <a:r>
              <a:rPr lang="id-ID" sz="1800" dirty="0" err="1" smtClean="0">
                <a:solidFill>
                  <a:schemeClr val="accent6"/>
                </a:solidFill>
                <a:latin typeface="Arial" pitchFamily="34" charset="0"/>
                <a:cs typeface="Arial" pitchFamily="34" charset="0"/>
              </a:rPr>
              <a:t>Eklund</a:t>
            </a:r>
            <a:r>
              <a:rPr lang="id-ID" sz="1800" dirty="0" smtClean="0">
                <a:solidFill>
                  <a:schemeClr val="accent6"/>
                </a:solidFill>
                <a:latin typeface="Arial" pitchFamily="34" charset="0"/>
                <a:cs typeface="Arial" pitchFamily="34" charset="0"/>
              </a:rPr>
              <a:t>(2001) untuk mengembangkan aplikasi </a:t>
            </a:r>
            <a:r>
              <a:rPr lang="id-ID" sz="1800" dirty="0" err="1" smtClean="0">
                <a:solidFill>
                  <a:schemeClr val="accent6"/>
                </a:solidFill>
                <a:latin typeface="Arial" pitchFamily="34" charset="0"/>
                <a:cs typeface="Arial" pitchFamily="34" charset="0"/>
              </a:rPr>
              <a:t>web</a:t>
            </a:r>
            <a:r>
              <a:rPr lang="id-ID" sz="1800" dirty="0" smtClean="0">
                <a:solidFill>
                  <a:schemeClr val="accent6"/>
                </a:solidFill>
                <a:latin typeface="Arial" pitchFamily="34" charset="0"/>
                <a:cs typeface="Arial" pitchFamily="34" charset="0"/>
              </a:rPr>
              <a:t>.</a:t>
            </a:r>
          </a:p>
          <a:p>
            <a:r>
              <a:rPr lang="id-ID" sz="1800" dirty="0" smtClean="0">
                <a:solidFill>
                  <a:schemeClr val="accent6"/>
                </a:solidFill>
                <a:latin typeface="Arial" pitchFamily="34" charset="0"/>
                <a:cs typeface="Arial" pitchFamily="34" charset="0"/>
              </a:rPr>
              <a:t>Yang tercakup </a:t>
            </a:r>
            <a:r>
              <a:rPr lang="id-ID" sz="1800" dirty="0" err="1" smtClean="0">
                <a:solidFill>
                  <a:schemeClr val="accent6"/>
                </a:solidFill>
                <a:latin typeface="Arial" pitchFamily="34" charset="0"/>
                <a:cs typeface="Arial" pitchFamily="34" charset="0"/>
              </a:rPr>
              <a:t>didalamnya</a:t>
            </a:r>
            <a:r>
              <a:rPr lang="id-ID" sz="1800" dirty="0" smtClean="0">
                <a:solidFill>
                  <a:schemeClr val="accent6"/>
                </a:solidFill>
                <a:latin typeface="Arial" pitchFamily="34" charset="0"/>
                <a:cs typeface="Arial" pitchFamily="34" charset="0"/>
              </a:rPr>
              <a:t> adalah kebutuhan penangkapan, penentuan, dan pemvalidasian selama proses disain.</a:t>
            </a:r>
            <a:endParaRPr lang="id-ID" sz="1800" dirty="0">
              <a:solidFill>
                <a:schemeClr val="accent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dirty="0" smtClean="0">
                <a:solidFill>
                  <a:schemeClr val="accent6"/>
                </a:solidFill>
              </a:rPr>
              <a:t>TEKNIK DOKUMEN WEB</a:t>
            </a:r>
            <a:endParaRPr lang="id-ID" dirty="0">
              <a:solidFill>
                <a:schemeClr val="accent6"/>
              </a:solidFill>
            </a:endParaRPr>
          </a:p>
        </p:txBody>
      </p:sp>
      <p:sp>
        <p:nvSpPr>
          <p:cNvPr id="3" name="Dudukan Isi 2"/>
          <p:cNvSpPr>
            <a:spLocks noGrp="1"/>
          </p:cNvSpPr>
          <p:nvPr>
            <p:ph idx="1"/>
          </p:nvPr>
        </p:nvSpPr>
        <p:spPr>
          <a:xfrm>
            <a:off x="457200" y="1456185"/>
            <a:ext cx="8229600" cy="4565103"/>
          </a:xfrm>
        </p:spPr>
        <p:txBody>
          <a:bodyPr>
            <a:normAutofit/>
          </a:bodyPr>
          <a:lstStyle/>
          <a:p>
            <a:pPr algn="just"/>
            <a:r>
              <a:rPr lang="id-ID" sz="1800" dirty="0" smtClean="0">
                <a:solidFill>
                  <a:schemeClr val="accent6"/>
                </a:solidFill>
              </a:rPr>
              <a:t>Sebuah dokumen </a:t>
            </a:r>
            <a:r>
              <a:rPr lang="id-ID" sz="1800" dirty="0" err="1" smtClean="0">
                <a:solidFill>
                  <a:schemeClr val="accent6"/>
                </a:solidFill>
              </a:rPr>
              <a:t>Web</a:t>
            </a:r>
            <a:r>
              <a:rPr lang="id-ID" sz="1800" dirty="0" smtClean="0">
                <a:solidFill>
                  <a:schemeClr val="accent6"/>
                </a:solidFill>
              </a:rPr>
              <a:t> (atau </a:t>
            </a:r>
            <a:r>
              <a:rPr lang="id-ID" sz="1800" dirty="0" err="1" smtClean="0">
                <a:solidFill>
                  <a:schemeClr val="accent6"/>
                </a:solidFill>
              </a:rPr>
              <a:t>dokument</a:t>
            </a:r>
            <a:r>
              <a:rPr lang="id-ID" sz="1800" dirty="0" smtClean="0">
                <a:solidFill>
                  <a:schemeClr val="accent6"/>
                </a:solidFill>
              </a:rPr>
              <a:t> </a:t>
            </a:r>
            <a:r>
              <a:rPr lang="id-ID" sz="1800" dirty="0" err="1" smtClean="0">
                <a:solidFill>
                  <a:schemeClr val="accent6"/>
                </a:solidFill>
              </a:rPr>
              <a:t>hiperteks</a:t>
            </a:r>
            <a:r>
              <a:rPr lang="id-ID" sz="1800" dirty="0" smtClean="0">
                <a:solidFill>
                  <a:schemeClr val="accent6"/>
                </a:solidFill>
              </a:rPr>
              <a:t>) merupakan kumpulan halaman </a:t>
            </a:r>
            <a:r>
              <a:rPr lang="id-ID" sz="1800" dirty="0" err="1" smtClean="0">
                <a:solidFill>
                  <a:schemeClr val="accent6"/>
                </a:solidFill>
              </a:rPr>
              <a:t>Web</a:t>
            </a:r>
            <a:r>
              <a:rPr lang="id-ID" sz="1800" dirty="0" smtClean="0">
                <a:solidFill>
                  <a:schemeClr val="accent6"/>
                </a:solidFill>
              </a:rPr>
              <a:t> (atau halaman </a:t>
            </a:r>
            <a:r>
              <a:rPr lang="id-ID" sz="1800" dirty="0" err="1" smtClean="0">
                <a:solidFill>
                  <a:schemeClr val="accent6"/>
                </a:solidFill>
              </a:rPr>
              <a:t>hiperteks</a:t>
            </a:r>
            <a:r>
              <a:rPr lang="id-ID" sz="1800" dirty="0" smtClean="0">
                <a:solidFill>
                  <a:schemeClr val="accent6"/>
                </a:solidFill>
              </a:rPr>
              <a:t>). </a:t>
            </a:r>
          </a:p>
          <a:p>
            <a:pPr algn="just"/>
            <a:r>
              <a:rPr lang="id-ID" sz="1800" dirty="0" smtClean="0">
                <a:solidFill>
                  <a:schemeClr val="accent6"/>
                </a:solidFill>
              </a:rPr>
              <a:t>Setiap halaman </a:t>
            </a:r>
            <a:r>
              <a:rPr lang="id-ID" sz="1800" dirty="0" err="1" smtClean="0">
                <a:solidFill>
                  <a:schemeClr val="accent6"/>
                </a:solidFill>
              </a:rPr>
              <a:t>Web</a:t>
            </a:r>
            <a:r>
              <a:rPr lang="id-ID" sz="1800" dirty="0" smtClean="0">
                <a:solidFill>
                  <a:schemeClr val="accent6"/>
                </a:solidFill>
              </a:rPr>
              <a:t> biasanya merupakan </a:t>
            </a:r>
            <a:r>
              <a:rPr lang="id-ID" sz="1800" dirty="0" err="1" smtClean="0">
                <a:solidFill>
                  <a:schemeClr val="accent6"/>
                </a:solidFill>
              </a:rPr>
              <a:t>file</a:t>
            </a:r>
            <a:r>
              <a:rPr lang="id-ID" sz="1800" dirty="0" smtClean="0">
                <a:solidFill>
                  <a:schemeClr val="accent6"/>
                </a:solidFill>
              </a:rPr>
              <a:t> komputer tunggal.</a:t>
            </a:r>
          </a:p>
          <a:p>
            <a:pPr algn="just"/>
            <a:r>
              <a:rPr lang="id-ID" sz="1800" dirty="0" smtClean="0">
                <a:solidFill>
                  <a:schemeClr val="accent6"/>
                </a:solidFill>
              </a:rPr>
              <a:t>Teknik dokumen </a:t>
            </a:r>
            <a:r>
              <a:rPr lang="id-ID" sz="1800" dirty="0" err="1" smtClean="0">
                <a:solidFill>
                  <a:schemeClr val="accent6"/>
                </a:solidFill>
              </a:rPr>
              <a:t>Web</a:t>
            </a:r>
            <a:r>
              <a:rPr lang="id-ID" sz="1800" dirty="0" smtClean="0">
                <a:solidFill>
                  <a:schemeClr val="accent6"/>
                </a:solidFill>
              </a:rPr>
              <a:t> digambarkan sebagai aplikasi dari teknik rekayasa perangkat lunak untuk merancang dokumen </a:t>
            </a:r>
            <a:r>
              <a:rPr lang="id-ID" sz="1800" dirty="0" err="1" smtClean="0">
                <a:solidFill>
                  <a:schemeClr val="accent6"/>
                </a:solidFill>
              </a:rPr>
              <a:t>Web</a:t>
            </a:r>
            <a:r>
              <a:rPr lang="id-ID" sz="1800" dirty="0" smtClean="0">
                <a:solidFill>
                  <a:schemeClr val="accent6"/>
                </a:solidFill>
              </a:rPr>
              <a:t>.</a:t>
            </a:r>
          </a:p>
          <a:p>
            <a:pPr algn="just"/>
            <a:r>
              <a:rPr lang="id-ID" sz="1800" dirty="0" smtClean="0">
                <a:solidFill>
                  <a:schemeClr val="accent6"/>
                </a:solidFill>
              </a:rPr>
              <a:t>Tujuan dari teknik dokumen </a:t>
            </a:r>
            <a:r>
              <a:rPr lang="id-ID" sz="1800" dirty="0" err="1" smtClean="0">
                <a:solidFill>
                  <a:schemeClr val="accent6"/>
                </a:solidFill>
              </a:rPr>
              <a:t>Web</a:t>
            </a:r>
            <a:r>
              <a:rPr lang="id-ID" sz="1800" dirty="0" smtClean="0">
                <a:solidFill>
                  <a:schemeClr val="accent6"/>
                </a:solidFill>
              </a:rPr>
              <a:t> sama dengan tujuan untuk rekayasa perangkat lunak, yaitu untuk menghasilkan sistem yang </a:t>
            </a:r>
            <a:r>
              <a:rPr lang="id-ID" sz="1800" dirty="0" err="1" smtClean="0">
                <a:solidFill>
                  <a:schemeClr val="accent6"/>
                </a:solidFill>
              </a:rPr>
              <a:t>terstruktur</a:t>
            </a:r>
            <a:r>
              <a:rPr lang="id-ID" sz="1800" dirty="0" smtClean="0">
                <a:solidFill>
                  <a:schemeClr val="accent6"/>
                </a:solidFill>
              </a:rPr>
              <a:t>, dapat dipelihara, dapat dimodifikasi (misalnya,dokumen), dan melakukan fungsi yang diharapkan.</a:t>
            </a:r>
          </a:p>
          <a:p>
            <a:pPr algn="just"/>
            <a:r>
              <a:rPr lang="id-ID" sz="1800" dirty="0" smtClean="0">
                <a:solidFill>
                  <a:schemeClr val="accent6"/>
                </a:solidFill>
              </a:rPr>
              <a:t>Di beberapa cara  yang kritis proyek </a:t>
            </a:r>
            <a:r>
              <a:rPr lang="id-ID" sz="1800" dirty="0" err="1" smtClean="0">
                <a:solidFill>
                  <a:schemeClr val="accent6"/>
                </a:solidFill>
              </a:rPr>
              <a:t>Web</a:t>
            </a:r>
            <a:r>
              <a:rPr lang="id-ID" sz="1800" dirty="0" smtClean="0">
                <a:solidFill>
                  <a:schemeClr val="accent6"/>
                </a:solidFill>
              </a:rPr>
              <a:t>/</a:t>
            </a:r>
            <a:r>
              <a:rPr lang="id-ID" sz="1800" dirty="0" err="1" smtClean="0">
                <a:solidFill>
                  <a:schemeClr val="accent6"/>
                </a:solidFill>
              </a:rPr>
              <a:t>hiperteks</a:t>
            </a:r>
            <a:r>
              <a:rPr lang="id-ID" sz="1800" dirty="0" smtClean="0">
                <a:solidFill>
                  <a:schemeClr val="accent6"/>
                </a:solidFill>
              </a:rPr>
              <a:t> dengan proyek perangkat lunak </a:t>
            </a:r>
            <a:r>
              <a:rPr lang="id-ID" sz="1800" dirty="0" err="1" smtClean="0">
                <a:solidFill>
                  <a:schemeClr val="accent6"/>
                </a:solidFill>
              </a:rPr>
              <a:t>tradisonal</a:t>
            </a:r>
            <a:r>
              <a:rPr lang="id-ID" sz="1800" dirty="0" smtClean="0">
                <a:solidFill>
                  <a:schemeClr val="accent6"/>
                </a:solidFill>
              </a:rPr>
              <a:t> memiliki perbedaan, misalnya</a:t>
            </a:r>
          </a:p>
          <a:p>
            <a:pPr lvl="1"/>
            <a:r>
              <a:rPr lang="id-ID" sz="1400" dirty="0" smtClean="0">
                <a:solidFill>
                  <a:schemeClr val="accent6"/>
                </a:solidFill>
              </a:rPr>
              <a:t>Perancangan </a:t>
            </a:r>
            <a:r>
              <a:rPr lang="id-ID" sz="1400" dirty="0" err="1" smtClean="0">
                <a:solidFill>
                  <a:schemeClr val="accent6"/>
                </a:solidFill>
              </a:rPr>
              <a:t>web</a:t>
            </a:r>
            <a:r>
              <a:rPr lang="id-ID" sz="1400" dirty="0" smtClean="0">
                <a:solidFill>
                  <a:schemeClr val="accent6"/>
                </a:solidFill>
              </a:rPr>
              <a:t> bisa melibatkan sekumpulan keahlian yang berbeda sebagai tambahan untuk </a:t>
            </a:r>
            <a:r>
              <a:rPr lang="id-ID" sz="1400" dirty="0" err="1" smtClean="0">
                <a:solidFill>
                  <a:schemeClr val="accent6"/>
                </a:solidFill>
              </a:rPr>
              <a:t>pemerograman</a:t>
            </a:r>
            <a:r>
              <a:rPr lang="id-ID" sz="1400" dirty="0" smtClean="0">
                <a:solidFill>
                  <a:schemeClr val="accent6"/>
                </a:solidFill>
              </a:rPr>
              <a:t> dan perancangan perangkat lunak.</a:t>
            </a:r>
          </a:p>
          <a:p>
            <a:pPr lvl="1"/>
            <a:r>
              <a:rPr lang="id-ID" sz="1400" dirty="0" smtClean="0">
                <a:solidFill>
                  <a:schemeClr val="accent6"/>
                </a:solidFill>
              </a:rPr>
              <a:t>Perancangan dokumen </a:t>
            </a:r>
            <a:r>
              <a:rPr lang="id-ID" sz="1400" dirty="0" err="1" smtClean="0">
                <a:solidFill>
                  <a:schemeClr val="accent6"/>
                </a:solidFill>
              </a:rPr>
              <a:t>Web</a:t>
            </a:r>
            <a:r>
              <a:rPr lang="id-ID" sz="1400" dirty="0" smtClean="0">
                <a:solidFill>
                  <a:schemeClr val="accent6"/>
                </a:solidFill>
              </a:rPr>
              <a:t>/</a:t>
            </a:r>
            <a:r>
              <a:rPr lang="id-ID" sz="1400" dirty="0" err="1" smtClean="0">
                <a:solidFill>
                  <a:schemeClr val="accent6"/>
                </a:solidFill>
              </a:rPr>
              <a:t>hiperteks</a:t>
            </a:r>
            <a:r>
              <a:rPr lang="id-ID" sz="1400" dirty="0" smtClean="0">
                <a:solidFill>
                  <a:schemeClr val="accent6"/>
                </a:solidFill>
              </a:rPr>
              <a:t> biasanya </a:t>
            </a:r>
            <a:r>
              <a:rPr lang="id-ID" sz="1400" dirty="0" err="1" smtClean="0">
                <a:solidFill>
                  <a:schemeClr val="accent6"/>
                </a:solidFill>
              </a:rPr>
              <a:t>melibatkanpenangkapan</a:t>
            </a:r>
            <a:r>
              <a:rPr lang="id-ID" sz="1400" dirty="0" smtClean="0">
                <a:solidFill>
                  <a:schemeClr val="accent6"/>
                </a:solidFill>
              </a:rPr>
              <a:t> dan pengorganisasian </a:t>
            </a:r>
            <a:r>
              <a:rPr lang="id-ID" sz="1400" dirty="0" err="1" smtClean="0">
                <a:solidFill>
                  <a:schemeClr val="accent6"/>
                </a:solidFill>
              </a:rPr>
              <a:t>domai</a:t>
            </a:r>
            <a:r>
              <a:rPr lang="id-ID" sz="1400" dirty="0" smtClean="0">
                <a:solidFill>
                  <a:schemeClr val="accent6"/>
                </a:solidFill>
              </a:rPr>
              <a:t> informasi yang kompleks dan membuat domain tersebut </a:t>
            </a:r>
            <a:r>
              <a:rPr lang="id-ID" sz="1400" dirty="0" err="1" smtClean="0">
                <a:solidFill>
                  <a:schemeClr val="accent6"/>
                </a:solidFill>
              </a:rPr>
              <a:t>dapatdiakses</a:t>
            </a:r>
            <a:r>
              <a:rPr lang="id-ID" sz="1400" dirty="0" smtClean="0">
                <a:solidFill>
                  <a:schemeClr val="accent6"/>
                </a:solidFill>
              </a:rPr>
              <a:t> oleh pengguna.</a:t>
            </a:r>
          </a:p>
          <a:p>
            <a:pPr lvl="1"/>
            <a:r>
              <a:rPr lang="id-ID" sz="1400" dirty="0" smtClean="0">
                <a:solidFill>
                  <a:schemeClr val="accent6"/>
                </a:solidFill>
              </a:rPr>
              <a:t>Pemasukan multimedia/</a:t>
            </a:r>
            <a:r>
              <a:rPr lang="id-ID" sz="1400" dirty="0" err="1" smtClean="0">
                <a:solidFill>
                  <a:schemeClr val="accent6"/>
                </a:solidFill>
              </a:rPr>
              <a:t>hipermedia</a:t>
            </a:r>
            <a:r>
              <a:rPr lang="id-ID" sz="1400" dirty="0" smtClean="0">
                <a:solidFill>
                  <a:schemeClr val="accent6"/>
                </a:solidFill>
              </a:rPr>
              <a:t> juga menyajikan tantangan tambahan.</a:t>
            </a:r>
          </a:p>
          <a:p>
            <a:pPr>
              <a:buNone/>
            </a:pPr>
            <a:endParaRPr lang="id-ID" sz="1800" dirty="0">
              <a:solidFill>
                <a:schemeClr val="accent6"/>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485800"/>
            <a:ext cx="8229600" cy="1143000"/>
          </a:xfrm>
        </p:spPr>
        <p:txBody>
          <a:bodyPr/>
          <a:lstStyle/>
          <a:p>
            <a:r>
              <a:rPr lang="id-ID" dirty="0" smtClean="0">
                <a:solidFill>
                  <a:schemeClr val="accent6"/>
                </a:solidFill>
              </a:rPr>
              <a:t>METODOLOGI PERANCANGAN</a:t>
            </a:r>
            <a:endParaRPr lang="id-ID" dirty="0">
              <a:solidFill>
                <a:schemeClr val="accent6"/>
              </a:solidFill>
            </a:endParaRPr>
          </a:p>
        </p:txBody>
      </p:sp>
      <p:sp>
        <p:nvSpPr>
          <p:cNvPr id="3" name="Dudukan Isi 2"/>
          <p:cNvSpPr>
            <a:spLocks noGrp="1"/>
          </p:cNvSpPr>
          <p:nvPr>
            <p:ph idx="1"/>
          </p:nvPr>
        </p:nvSpPr>
        <p:spPr>
          <a:xfrm>
            <a:off x="457200" y="1830524"/>
            <a:ext cx="8229600" cy="3196952"/>
          </a:xfrm>
        </p:spPr>
        <p:txBody>
          <a:bodyPr>
            <a:normAutofit/>
          </a:bodyPr>
          <a:lstStyle/>
          <a:p>
            <a:r>
              <a:rPr lang="id-ID" sz="1800" dirty="0" smtClean="0">
                <a:solidFill>
                  <a:schemeClr val="accent6"/>
                </a:solidFill>
              </a:rPr>
              <a:t>Masing-masing metodologi perancangan memiliki fokus perbedaan, yaitu</a:t>
            </a:r>
          </a:p>
          <a:p>
            <a:pPr lvl="1">
              <a:buFont typeface="+mj-lt"/>
              <a:buAutoNum type="arabicPeriod"/>
            </a:pPr>
            <a:r>
              <a:rPr lang="id-ID" sz="1600" dirty="0" smtClean="0">
                <a:solidFill>
                  <a:schemeClr val="accent6"/>
                </a:solidFill>
              </a:rPr>
              <a:t>Berbasis struktur</a:t>
            </a:r>
          </a:p>
          <a:p>
            <a:pPr lvl="1">
              <a:buNone/>
            </a:pPr>
            <a:r>
              <a:rPr lang="id-ID" sz="1600" dirty="0" smtClean="0">
                <a:solidFill>
                  <a:schemeClr val="accent6"/>
                </a:solidFill>
              </a:rPr>
              <a:t>	Penekanannya ada pada keseluruhan struktur dari dokumen </a:t>
            </a:r>
            <a:r>
              <a:rPr lang="id-ID" sz="1600" dirty="0" err="1" smtClean="0">
                <a:solidFill>
                  <a:schemeClr val="accent6"/>
                </a:solidFill>
              </a:rPr>
              <a:t>Web</a:t>
            </a:r>
            <a:r>
              <a:rPr lang="id-ID" sz="1600" dirty="0" smtClean="0">
                <a:solidFill>
                  <a:schemeClr val="accent6"/>
                </a:solidFill>
              </a:rPr>
              <a:t>/</a:t>
            </a:r>
            <a:r>
              <a:rPr lang="id-ID" sz="1600" dirty="0" err="1" smtClean="0">
                <a:solidFill>
                  <a:schemeClr val="accent6"/>
                </a:solidFill>
              </a:rPr>
              <a:t>hiperteks</a:t>
            </a:r>
            <a:r>
              <a:rPr lang="id-ID" sz="1600" dirty="0" smtClean="0">
                <a:solidFill>
                  <a:schemeClr val="accent6"/>
                </a:solidFill>
              </a:rPr>
              <a:t> dan termasuk di antara halamannya yang disajikan oleh struktur tersebut.</a:t>
            </a:r>
          </a:p>
          <a:p>
            <a:pPr marL="800100" lvl="1" indent="-342900">
              <a:buAutoNum type="arabicPeriod" startAt="2"/>
            </a:pPr>
            <a:r>
              <a:rPr lang="id-ID" sz="1600" dirty="0" smtClean="0">
                <a:solidFill>
                  <a:schemeClr val="accent6"/>
                </a:solidFill>
              </a:rPr>
              <a:t>Berbasis hubungan</a:t>
            </a:r>
          </a:p>
          <a:p>
            <a:pPr marL="800100" lvl="1" indent="-342900">
              <a:buNone/>
            </a:pPr>
            <a:r>
              <a:rPr lang="id-ID" sz="1600" dirty="0" smtClean="0">
                <a:solidFill>
                  <a:schemeClr val="accent6"/>
                </a:solidFill>
              </a:rPr>
              <a:t>	Metode ini menganalisa hubungan antara komponen-komponen dari dokumen (</a:t>
            </a:r>
            <a:r>
              <a:rPr lang="id-ID" sz="1600" dirty="0" err="1" smtClean="0">
                <a:solidFill>
                  <a:schemeClr val="accent6"/>
                </a:solidFill>
              </a:rPr>
              <a:t>node</a:t>
            </a:r>
            <a:r>
              <a:rPr lang="id-ID" sz="1600" dirty="0" smtClean="0">
                <a:solidFill>
                  <a:schemeClr val="accent6"/>
                </a:solidFill>
              </a:rPr>
              <a:t> </a:t>
            </a:r>
            <a:r>
              <a:rPr lang="id-ID" sz="1600" dirty="0" err="1" smtClean="0">
                <a:solidFill>
                  <a:schemeClr val="accent6"/>
                </a:solidFill>
              </a:rPr>
              <a:t>hiperteks</a:t>
            </a:r>
            <a:r>
              <a:rPr lang="id-ID" sz="1600" dirty="0" smtClean="0">
                <a:solidFill>
                  <a:schemeClr val="accent6"/>
                </a:solidFill>
              </a:rPr>
              <a:t>/halaman) dan menyarankan perancangan dokumen yang sesuai.</a:t>
            </a:r>
          </a:p>
          <a:p>
            <a:pPr marL="800100" lvl="1" indent="-342900">
              <a:buAutoNum type="arabicPeriod" startAt="3"/>
            </a:pPr>
            <a:r>
              <a:rPr lang="id-ID" sz="1600" dirty="0" smtClean="0">
                <a:solidFill>
                  <a:schemeClr val="accent6"/>
                </a:solidFill>
              </a:rPr>
              <a:t>Berbasis informasi</a:t>
            </a:r>
          </a:p>
          <a:p>
            <a:pPr marL="800100" lvl="1" indent="-342900">
              <a:buNone/>
            </a:pPr>
            <a:r>
              <a:rPr lang="id-ID" sz="1600" dirty="0" smtClean="0">
                <a:solidFill>
                  <a:schemeClr val="accent6"/>
                </a:solidFill>
              </a:rPr>
              <a:t>	Metode ini lebih dipusatkan pada </a:t>
            </a:r>
            <a:r>
              <a:rPr lang="id-ID" sz="1600" dirty="0" err="1" smtClean="0">
                <a:solidFill>
                  <a:schemeClr val="accent6"/>
                </a:solidFill>
              </a:rPr>
              <a:t>konten</a:t>
            </a:r>
            <a:r>
              <a:rPr lang="id-ID" sz="1600" dirty="0" smtClean="0">
                <a:solidFill>
                  <a:schemeClr val="accent6"/>
                </a:solidFill>
              </a:rPr>
              <a:t> organisasi. Hubungan halaman merupakan fungsi antisipasi pengguna dari dokumen </a:t>
            </a:r>
            <a:r>
              <a:rPr lang="id-ID" sz="1600" dirty="0" err="1" smtClean="0">
                <a:solidFill>
                  <a:schemeClr val="accent6"/>
                </a:solidFill>
              </a:rPr>
              <a:t>Web</a:t>
            </a:r>
            <a:r>
              <a:rPr lang="id-ID" sz="1600" dirty="0" smtClean="0">
                <a:solidFill>
                  <a:schemeClr val="accent6"/>
                </a:solidFill>
              </a:rPr>
              <a:t>/</a:t>
            </a:r>
            <a:r>
              <a:rPr lang="id-ID" sz="1600" dirty="0" err="1" smtClean="0">
                <a:solidFill>
                  <a:schemeClr val="accent6"/>
                </a:solidFill>
              </a:rPr>
              <a:t>hiperteks</a:t>
            </a:r>
            <a:r>
              <a:rPr lang="id-ID" sz="1600" dirty="0" smtClean="0">
                <a:solidFill>
                  <a:schemeClr val="accent6"/>
                </a:solidFill>
              </a:rPr>
              <a:t>.</a:t>
            </a:r>
          </a:p>
          <a:p>
            <a:pPr marL="800100" lvl="1" indent="-342900">
              <a:buNone/>
            </a:pPr>
            <a:endParaRPr lang="id-ID" sz="1400" dirty="0" smtClean="0">
              <a:solidFill>
                <a:schemeClr val="accent6"/>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Dudukan Isi 5" descr="SiklusPengembanganDokumenWeb.png"/>
          <p:cNvPicPr>
            <a:picLocks noGrp="1" noChangeAspect="1"/>
          </p:cNvPicPr>
          <p:nvPr>
            <p:ph idx="1"/>
          </p:nvPr>
        </p:nvPicPr>
        <p:blipFill>
          <a:blip r:embed="rId2" cstate="print"/>
          <a:stretch>
            <a:fillRect/>
          </a:stretch>
        </p:blipFill>
        <p:spPr>
          <a:xfrm>
            <a:off x="574247" y="1124744"/>
            <a:ext cx="3925745" cy="4525963"/>
          </a:xfrm>
          <a:prstGeom prst="rect">
            <a:avLst/>
          </a:prstGeom>
          <a:solidFill>
            <a:schemeClr val="accent5"/>
          </a:solidFill>
          <a:ln w="444500" cap="sq">
            <a:solidFill>
              <a:schemeClr val="accent5"/>
            </a:solidFill>
            <a:miter lim="800000"/>
          </a:ln>
          <a:effectLst>
            <a:outerShdw blurRad="254000" dist="190500" dir="2700000" sy="90000" algn="bl" rotWithShape="0">
              <a:srgbClr val="000000">
                <a:alpha val="40000"/>
              </a:srgbClr>
            </a:outerShdw>
          </a:effectLst>
        </p:spPr>
      </p:pic>
      <p:sp>
        <p:nvSpPr>
          <p:cNvPr id="8" name="Kotak Teks 7"/>
          <p:cNvSpPr txBox="1"/>
          <p:nvPr/>
        </p:nvSpPr>
        <p:spPr>
          <a:xfrm>
            <a:off x="2746821" y="188640"/>
            <a:ext cx="3650358" cy="369332"/>
          </a:xfrm>
          <a:prstGeom prst="rect">
            <a:avLst/>
          </a:prstGeom>
          <a:noFill/>
        </p:spPr>
        <p:txBody>
          <a:bodyPr wrap="none" rtlCol="0">
            <a:spAutoFit/>
          </a:bodyPr>
          <a:lstStyle/>
          <a:p>
            <a:r>
              <a:rPr lang="id-ID" dirty="0" smtClean="0">
                <a:solidFill>
                  <a:schemeClr val="accent6"/>
                </a:solidFill>
              </a:rPr>
              <a:t>Siklus pengembangan dokumen </a:t>
            </a:r>
            <a:r>
              <a:rPr lang="id-ID" dirty="0" err="1" smtClean="0">
                <a:solidFill>
                  <a:schemeClr val="accent6"/>
                </a:solidFill>
              </a:rPr>
              <a:t>Web</a:t>
            </a:r>
            <a:endParaRPr lang="id-ID" dirty="0">
              <a:solidFill>
                <a:schemeClr val="accent6"/>
              </a:solidFill>
            </a:endParaRPr>
          </a:p>
        </p:txBody>
      </p:sp>
      <p:sp>
        <p:nvSpPr>
          <p:cNvPr id="9" name="Kotak Teks 8"/>
          <p:cNvSpPr txBox="1"/>
          <p:nvPr/>
        </p:nvSpPr>
        <p:spPr>
          <a:xfrm>
            <a:off x="5004049" y="620688"/>
            <a:ext cx="4139952" cy="5539978"/>
          </a:xfrm>
          <a:prstGeom prst="rect">
            <a:avLst/>
          </a:prstGeom>
          <a:noFill/>
        </p:spPr>
        <p:txBody>
          <a:bodyPr wrap="square" rtlCol="0">
            <a:spAutoFit/>
          </a:bodyPr>
          <a:lstStyle/>
          <a:p>
            <a:pPr algn="just"/>
            <a:r>
              <a:rPr lang="id-ID" sz="1600" dirty="0" smtClean="0">
                <a:solidFill>
                  <a:schemeClr val="accent6"/>
                </a:solidFill>
              </a:rPr>
              <a:t>Studi kelayakan</a:t>
            </a:r>
          </a:p>
          <a:p>
            <a:pPr lvl="1" algn="just"/>
            <a:r>
              <a:rPr lang="id-ID" sz="1400" dirty="0" smtClean="0">
                <a:solidFill>
                  <a:schemeClr val="accent6"/>
                </a:solidFill>
              </a:rPr>
              <a:t>dalam siklus ini dapat menghasilkan generasi sebuah dokumen studi kelayakan.</a:t>
            </a:r>
          </a:p>
          <a:p>
            <a:pPr algn="just"/>
            <a:r>
              <a:rPr lang="id-ID" sz="1600" dirty="0" smtClean="0">
                <a:solidFill>
                  <a:schemeClr val="accent6"/>
                </a:solidFill>
              </a:rPr>
              <a:t>Analisa kebutuhan navigasi/informasi</a:t>
            </a:r>
          </a:p>
          <a:p>
            <a:pPr lvl="1" algn="just"/>
            <a:r>
              <a:rPr lang="id-ID" sz="1400" dirty="0" smtClean="0">
                <a:solidFill>
                  <a:schemeClr val="accent6"/>
                </a:solidFill>
              </a:rPr>
              <a:t>untuk pengembangan kebutuhan dokumen</a:t>
            </a:r>
          </a:p>
          <a:p>
            <a:pPr algn="just"/>
            <a:r>
              <a:rPr lang="id-ID" sz="1600" dirty="0" smtClean="0">
                <a:solidFill>
                  <a:schemeClr val="accent6"/>
                </a:solidFill>
              </a:rPr>
              <a:t>Perancangan navigasi/informasi </a:t>
            </a:r>
          </a:p>
          <a:p>
            <a:pPr lvl="1" algn="just"/>
            <a:r>
              <a:rPr lang="id-ID" sz="1400" dirty="0" smtClean="0">
                <a:solidFill>
                  <a:schemeClr val="accent6"/>
                </a:solidFill>
              </a:rPr>
              <a:t>pada tahapan ini, struktur aktual dan hubungan di dalam dokumen </a:t>
            </a:r>
            <a:r>
              <a:rPr lang="id-ID" sz="1400" dirty="0" err="1" smtClean="0">
                <a:solidFill>
                  <a:schemeClr val="accent6"/>
                </a:solidFill>
              </a:rPr>
              <a:t>web</a:t>
            </a:r>
            <a:r>
              <a:rPr lang="id-ID" sz="1400" dirty="0" smtClean="0">
                <a:solidFill>
                  <a:schemeClr val="accent6"/>
                </a:solidFill>
              </a:rPr>
              <a:t>/</a:t>
            </a:r>
            <a:r>
              <a:rPr lang="id-ID" sz="1400" dirty="0" err="1" smtClean="0">
                <a:solidFill>
                  <a:schemeClr val="accent6"/>
                </a:solidFill>
              </a:rPr>
              <a:t>hiperteks</a:t>
            </a:r>
            <a:r>
              <a:rPr lang="id-ID" sz="1400" dirty="0" smtClean="0">
                <a:solidFill>
                  <a:schemeClr val="accent6"/>
                </a:solidFill>
              </a:rPr>
              <a:t> dimulai untuk memperoleh bentuk tertentu.</a:t>
            </a:r>
          </a:p>
          <a:p>
            <a:pPr algn="just"/>
            <a:r>
              <a:rPr lang="id-ID" sz="1600" dirty="0" smtClean="0">
                <a:solidFill>
                  <a:schemeClr val="accent6"/>
                </a:solidFill>
              </a:rPr>
              <a:t>Perancangan protokol konversi</a:t>
            </a:r>
          </a:p>
          <a:p>
            <a:pPr lvl="1" algn="just"/>
            <a:r>
              <a:rPr lang="id-ID" sz="1400" dirty="0" smtClean="0">
                <a:solidFill>
                  <a:schemeClr val="accent6"/>
                </a:solidFill>
              </a:rPr>
              <a:t>Setiap elemen dihasilkan dari langkah perancangan navigasi/informasi, yaitu di kodekan ke dalam format yang relevan.</a:t>
            </a:r>
          </a:p>
          <a:p>
            <a:pPr algn="just"/>
            <a:r>
              <a:rPr lang="id-ID" sz="1600" dirty="0" smtClean="0">
                <a:solidFill>
                  <a:schemeClr val="accent6"/>
                </a:solidFill>
              </a:rPr>
              <a:t>Perancangan antar muka pengguna</a:t>
            </a:r>
          </a:p>
          <a:p>
            <a:pPr lvl="1" algn="just"/>
            <a:r>
              <a:rPr lang="id-ID" sz="1400" dirty="0" smtClean="0">
                <a:solidFill>
                  <a:schemeClr val="accent6"/>
                </a:solidFill>
              </a:rPr>
              <a:t>Melibatkan perancangan </a:t>
            </a:r>
            <a:r>
              <a:rPr lang="id-ID" sz="1400" i="1" dirty="0" err="1" smtClean="0">
                <a:solidFill>
                  <a:schemeClr val="accent6"/>
                </a:solidFill>
              </a:rPr>
              <a:t>“look</a:t>
            </a:r>
            <a:r>
              <a:rPr lang="id-ID" sz="1400" i="1" dirty="0" smtClean="0">
                <a:solidFill>
                  <a:schemeClr val="accent6"/>
                </a:solidFill>
              </a:rPr>
              <a:t> </a:t>
            </a:r>
            <a:r>
              <a:rPr lang="id-ID" sz="1400" i="1" dirty="0" err="1" smtClean="0">
                <a:solidFill>
                  <a:schemeClr val="accent6"/>
                </a:solidFill>
              </a:rPr>
              <a:t>and</a:t>
            </a:r>
            <a:r>
              <a:rPr lang="id-ID" sz="1400" i="1" dirty="0" smtClean="0">
                <a:solidFill>
                  <a:schemeClr val="accent6"/>
                </a:solidFill>
              </a:rPr>
              <a:t> </a:t>
            </a:r>
            <a:r>
              <a:rPr lang="id-ID" sz="1400" i="1" dirty="0" err="1" smtClean="0">
                <a:solidFill>
                  <a:schemeClr val="accent6"/>
                </a:solidFill>
              </a:rPr>
              <a:t>feel</a:t>
            </a:r>
            <a:r>
              <a:rPr lang="id-ID" sz="1400" i="1" dirty="0" smtClean="0">
                <a:solidFill>
                  <a:schemeClr val="accent6"/>
                </a:solidFill>
              </a:rPr>
              <a:t>” </a:t>
            </a:r>
            <a:r>
              <a:rPr lang="id-ID" sz="1400" dirty="0" smtClean="0">
                <a:solidFill>
                  <a:schemeClr val="accent6"/>
                </a:solidFill>
              </a:rPr>
              <a:t>dari masing-masing elemen yang tampak di dalam model perancangan navigasi/informasi.</a:t>
            </a:r>
          </a:p>
          <a:p>
            <a:pPr algn="just"/>
            <a:r>
              <a:rPr lang="id-ID" sz="1600" dirty="0" smtClean="0">
                <a:solidFill>
                  <a:schemeClr val="accent6"/>
                </a:solidFill>
              </a:rPr>
              <a:t>Perancangan antar muka pengguna</a:t>
            </a:r>
          </a:p>
          <a:p>
            <a:pPr lvl="1" algn="just"/>
            <a:r>
              <a:rPr lang="id-ID" sz="1400" dirty="0" smtClean="0">
                <a:solidFill>
                  <a:schemeClr val="accent6"/>
                </a:solidFill>
              </a:rPr>
              <a:t>Meliputi deskripsi tombol, konteks tata letak, indeks, dan lokasi halaman dari </a:t>
            </a:r>
            <a:r>
              <a:rPr lang="id-ID" sz="1400" dirty="0" err="1" smtClean="0">
                <a:solidFill>
                  <a:schemeClr val="accent6"/>
                </a:solidFill>
              </a:rPr>
              <a:t>tool</a:t>
            </a:r>
            <a:r>
              <a:rPr lang="id-ID" sz="1400" dirty="0" smtClean="0">
                <a:solidFill>
                  <a:schemeClr val="accent6"/>
                </a:solidFill>
              </a:rPr>
              <a:t> navigasi  (misalnya, bar menu).</a:t>
            </a:r>
          </a:p>
          <a:p>
            <a:pPr algn="just"/>
            <a:r>
              <a:rPr lang="id-ID" sz="1600" dirty="0" smtClean="0">
                <a:solidFill>
                  <a:schemeClr val="accent6"/>
                </a:solidFill>
              </a:rPr>
              <a:t>Keputusan tentang bagaimana mekanisme  navigasi bisa diterapkan dibuat di dalam perancangan prilaku </a:t>
            </a:r>
            <a:r>
              <a:rPr lang="id-ID" sz="1600" dirty="0" err="1" smtClean="0">
                <a:solidFill>
                  <a:schemeClr val="accent6"/>
                </a:solidFill>
              </a:rPr>
              <a:t>Run-Time</a:t>
            </a:r>
            <a:r>
              <a:rPr lang="id-ID" sz="1600" dirty="0" smtClean="0">
                <a:solidFill>
                  <a:schemeClr val="accent6"/>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490066"/>
          </a:xfrm>
        </p:spPr>
        <p:txBody>
          <a:bodyPr>
            <a:normAutofit fontScale="90000"/>
          </a:bodyPr>
          <a:lstStyle/>
          <a:p>
            <a:r>
              <a:rPr lang="id-ID" dirty="0" smtClean="0">
                <a:solidFill>
                  <a:schemeClr val="accent6"/>
                </a:solidFill>
              </a:rPr>
              <a:t>PENDEKATAN STRUKTUR INFORMASI</a:t>
            </a:r>
            <a:endParaRPr lang="id-ID" dirty="0">
              <a:solidFill>
                <a:schemeClr val="accent6"/>
              </a:solidFill>
            </a:endParaRPr>
          </a:p>
        </p:txBody>
      </p:sp>
      <p:sp>
        <p:nvSpPr>
          <p:cNvPr id="3" name="Dudukan Isi 2"/>
          <p:cNvSpPr>
            <a:spLocks noGrp="1"/>
          </p:cNvSpPr>
          <p:nvPr>
            <p:ph idx="1"/>
          </p:nvPr>
        </p:nvSpPr>
        <p:spPr>
          <a:xfrm>
            <a:off x="457200" y="1052737"/>
            <a:ext cx="8229600" cy="1368152"/>
          </a:xfrm>
        </p:spPr>
        <p:txBody>
          <a:bodyPr>
            <a:normAutofit/>
          </a:bodyPr>
          <a:lstStyle/>
          <a:p>
            <a:pPr algn="just"/>
            <a:r>
              <a:rPr lang="id-ID" sz="1600" dirty="0" smtClean="0">
                <a:solidFill>
                  <a:schemeClr val="accent6"/>
                </a:solidFill>
              </a:rPr>
              <a:t>Dampak positif dan negatif yang potensial dari penciptaan dokumen </a:t>
            </a:r>
            <a:r>
              <a:rPr lang="id-ID" sz="1600" dirty="0" err="1" smtClean="0">
                <a:solidFill>
                  <a:schemeClr val="accent6"/>
                </a:solidFill>
              </a:rPr>
              <a:t>hiperteks</a:t>
            </a:r>
            <a:r>
              <a:rPr lang="id-ID" sz="1600" dirty="0" smtClean="0">
                <a:solidFill>
                  <a:schemeClr val="accent6"/>
                </a:solidFill>
              </a:rPr>
              <a:t> direalisasikan ketika penetapan hubungan antara halaman dokumen.</a:t>
            </a:r>
          </a:p>
          <a:p>
            <a:pPr algn="just"/>
            <a:r>
              <a:rPr lang="id-ID" sz="1600" dirty="0" smtClean="0">
                <a:solidFill>
                  <a:schemeClr val="accent6"/>
                </a:solidFill>
              </a:rPr>
              <a:t>Gambar berikut adalah sebuah adaptasi dari </a:t>
            </a:r>
            <a:r>
              <a:rPr lang="id-ID" sz="1600" dirty="0" err="1" smtClean="0">
                <a:solidFill>
                  <a:schemeClr val="accent6"/>
                </a:solidFill>
              </a:rPr>
              <a:t>Brockmann</a:t>
            </a:r>
            <a:r>
              <a:rPr lang="id-ID" sz="1600" dirty="0" smtClean="0">
                <a:solidFill>
                  <a:schemeClr val="accent6"/>
                </a:solidFill>
              </a:rPr>
              <a:t> (</a:t>
            </a:r>
            <a:r>
              <a:rPr lang="id-ID" sz="1600" dirty="0" err="1" smtClean="0">
                <a:solidFill>
                  <a:schemeClr val="accent6"/>
                </a:solidFill>
              </a:rPr>
              <a:t>Brockmann</a:t>
            </a:r>
            <a:r>
              <a:rPr lang="id-ID" sz="1600" dirty="0" smtClean="0">
                <a:solidFill>
                  <a:schemeClr val="accent6"/>
                </a:solidFill>
              </a:rPr>
              <a:t>,1990) yang mengevaluasi kekuatan dan risiko yang dihubungkan dengan  empat struktur organisasi informasi umum.</a:t>
            </a:r>
          </a:p>
          <a:p>
            <a:endParaRPr lang="id-ID" sz="1600" dirty="0">
              <a:solidFill>
                <a:schemeClr val="accent6"/>
              </a:solidFill>
            </a:endParaRPr>
          </a:p>
        </p:txBody>
      </p:sp>
      <p:pic>
        <p:nvPicPr>
          <p:cNvPr id="4" name="Gambar 3" descr="Analisis kebutuhan dan resiko.png"/>
          <p:cNvPicPr>
            <a:picLocks noChangeAspect="1"/>
          </p:cNvPicPr>
          <p:nvPr/>
        </p:nvPicPr>
        <p:blipFill>
          <a:blip r:embed="rId2" cstate="print"/>
          <a:stretch>
            <a:fillRect/>
          </a:stretch>
        </p:blipFill>
        <p:spPr>
          <a:xfrm>
            <a:off x="791580" y="2420888"/>
            <a:ext cx="7560841" cy="3240360"/>
          </a:xfrm>
          <a:prstGeom prst="rect">
            <a:avLst/>
          </a:prstGeom>
          <a:solidFill>
            <a:schemeClr val="accent2"/>
          </a:solidFill>
        </p:spPr>
      </p:pic>
      <p:sp>
        <p:nvSpPr>
          <p:cNvPr id="6" name="Kotak Teks 5"/>
          <p:cNvSpPr txBox="1"/>
          <p:nvPr/>
        </p:nvSpPr>
        <p:spPr>
          <a:xfrm>
            <a:off x="467544" y="5661248"/>
            <a:ext cx="8208912" cy="584775"/>
          </a:xfrm>
          <a:prstGeom prst="rect">
            <a:avLst/>
          </a:prstGeom>
          <a:noFill/>
        </p:spPr>
        <p:txBody>
          <a:bodyPr wrap="square" rtlCol="0">
            <a:spAutoFit/>
          </a:bodyPr>
          <a:lstStyle/>
          <a:p>
            <a:r>
              <a:rPr lang="id-ID" sz="1600" dirty="0" smtClean="0">
                <a:solidFill>
                  <a:schemeClr val="accent6"/>
                </a:solidFill>
              </a:rPr>
              <a:t>Bentuk empat persegi panjang pada gambar menyajikan elemen/halaman di dalam struktur dari sebuah dokumen.</a:t>
            </a:r>
            <a:endParaRPr lang="id-ID" sz="1600" dirty="0">
              <a:solidFill>
                <a:schemeClr val="accent6"/>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562074"/>
          </a:xfrm>
        </p:spPr>
        <p:txBody>
          <a:bodyPr>
            <a:normAutofit fontScale="90000"/>
          </a:bodyPr>
          <a:lstStyle/>
          <a:p>
            <a:r>
              <a:rPr lang="id-ID" dirty="0" smtClean="0">
                <a:solidFill>
                  <a:schemeClr val="accent6"/>
                </a:solidFill>
              </a:rPr>
              <a:t>STRUKTUR URUTAN</a:t>
            </a:r>
            <a:endParaRPr lang="id-ID" dirty="0">
              <a:solidFill>
                <a:schemeClr val="accent6"/>
              </a:solidFill>
            </a:endParaRPr>
          </a:p>
        </p:txBody>
      </p:sp>
      <p:sp>
        <p:nvSpPr>
          <p:cNvPr id="3" name="Dudukan Isi 2"/>
          <p:cNvSpPr>
            <a:spLocks noGrp="1"/>
          </p:cNvSpPr>
          <p:nvPr>
            <p:ph idx="1"/>
          </p:nvPr>
        </p:nvSpPr>
        <p:spPr>
          <a:xfrm>
            <a:off x="457200" y="2924945"/>
            <a:ext cx="8229600" cy="2520279"/>
          </a:xfrm>
        </p:spPr>
        <p:txBody>
          <a:bodyPr>
            <a:normAutofit fontScale="92500" lnSpcReduction="20000"/>
          </a:bodyPr>
          <a:lstStyle/>
          <a:p>
            <a:pPr algn="just"/>
            <a:r>
              <a:rPr lang="id-ID" sz="1900" dirty="0" smtClean="0">
                <a:solidFill>
                  <a:schemeClr val="accent6"/>
                </a:solidFill>
              </a:rPr>
              <a:t>Kesederhanaan dari struktur informasi ini terletak pada urutannya.</a:t>
            </a:r>
          </a:p>
          <a:p>
            <a:pPr algn="just"/>
            <a:r>
              <a:rPr lang="id-ID" sz="1900" dirty="0" smtClean="0">
                <a:solidFill>
                  <a:schemeClr val="accent6"/>
                </a:solidFill>
              </a:rPr>
              <a:t>Struktur ini  merupakan struktur yang paling mudah dari struktur perancangan dan navigasi.</a:t>
            </a:r>
          </a:p>
          <a:p>
            <a:pPr algn="just"/>
            <a:r>
              <a:rPr lang="id-ID" sz="1900" dirty="0" smtClean="0">
                <a:solidFill>
                  <a:schemeClr val="accent6"/>
                </a:solidFill>
              </a:rPr>
              <a:t>Tautan antara halamannya sangat </a:t>
            </a:r>
            <a:r>
              <a:rPr lang="id-ID" sz="1900" dirty="0" err="1" smtClean="0">
                <a:solidFill>
                  <a:schemeClr val="accent6"/>
                </a:solidFill>
              </a:rPr>
              <a:t>terdefinisi</a:t>
            </a:r>
            <a:r>
              <a:rPr lang="id-ID" sz="1900" dirty="0" smtClean="0">
                <a:solidFill>
                  <a:schemeClr val="accent6"/>
                </a:solidFill>
              </a:rPr>
              <a:t> dengan baik dan navigasinya linier (misalnya, maju dan mundur).</a:t>
            </a:r>
          </a:p>
          <a:p>
            <a:pPr algn="just"/>
            <a:r>
              <a:rPr lang="id-ID" sz="1900" dirty="0" smtClean="0">
                <a:solidFill>
                  <a:schemeClr val="accent6"/>
                </a:solidFill>
              </a:rPr>
              <a:t>Dokumen linier “ dikonversi “ ke </a:t>
            </a:r>
            <a:r>
              <a:rPr lang="id-ID" sz="1900" dirty="0" err="1" smtClean="0">
                <a:solidFill>
                  <a:schemeClr val="accent6"/>
                </a:solidFill>
              </a:rPr>
              <a:t>hiperteks</a:t>
            </a:r>
            <a:r>
              <a:rPr lang="id-ID" sz="1900" dirty="0" smtClean="0">
                <a:solidFill>
                  <a:schemeClr val="accent6"/>
                </a:solidFill>
              </a:rPr>
              <a:t> (diubah dengan penambahan tautan navigasi halaman-halaman sebelumnya, halaman selanjutnya, dan lain-lain) seperti berorientasi pada halaman.</a:t>
            </a:r>
          </a:p>
          <a:p>
            <a:pPr algn="just"/>
            <a:r>
              <a:rPr lang="id-ID" sz="1900" dirty="0" smtClean="0">
                <a:solidFill>
                  <a:schemeClr val="accent6"/>
                </a:solidFill>
              </a:rPr>
              <a:t>Contoh implementasi  struktur urutan adalah dokumentasi </a:t>
            </a:r>
            <a:r>
              <a:rPr lang="id-ID" sz="1900" dirty="0" err="1" smtClean="0">
                <a:solidFill>
                  <a:schemeClr val="accent6"/>
                </a:solidFill>
              </a:rPr>
              <a:t>on-line</a:t>
            </a:r>
            <a:r>
              <a:rPr lang="id-ID" sz="1900" dirty="0" smtClean="0">
                <a:solidFill>
                  <a:schemeClr val="accent6"/>
                </a:solidFill>
              </a:rPr>
              <a:t>.</a:t>
            </a:r>
          </a:p>
          <a:p>
            <a:endParaRPr lang="id-ID" sz="1600" dirty="0">
              <a:solidFill>
                <a:schemeClr val="accent6"/>
              </a:solidFill>
            </a:endParaRPr>
          </a:p>
        </p:txBody>
      </p:sp>
      <p:pic>
        <p:nvPicPr>
          <p:cNvPr id="4" name="Gambar 3" descr="Struktur urutan.png"/>
          <p:cNvPicPr>
            <a:picLocks noChangeAspect="1"/>
          </p:cNvPicPr>
          <p:nvPr/>
        </p:nvPicPr>
        <p:blipFill>
          <a:blip r:embed="rId2" cstate="print"/>
          <a:stretch>
            <a:fillRect/>
          </a:stretch>
        </p:blipFill>
        <p:spPr>
          <a:xfrm>
            <a:off x="1184574" y="1196753"/>
            <a:ext cx="6774852" cy="1296143"/>
          </a:xfrm>
          <a:prstGeom prst="rect">
            <a:avLst/>
          </a:prstGeom>
          <a:solidFill>
            <a:schemeClr val="accent4"/>
          </a:solidFill>
          <a:ln w="76200" cap="sq">
            <a:solidFill>
              <a:schemeClr val="accent4"/>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490066"/>
          </a:xfrm>
        </p:spPr>
        <p:txBody>
          <a:bodyPr>
            <a:normAutofit fontScale="90000"/>
          </a:bodyPr>
          <a:lstStyle/>
          <a:p>
            <a:r>
              <a:rPr lang="id-ID" dirty="0" smtClean="0">
                <a:solidFill>
                  <a:schemeClr val="accent6"/>
                </a:solidFill>
              </a:rPr>
              <a:t>STRUKTUR GRID</a:t>
            </a:r>
            <a:endParaRPr lang="id-ID" dirty="0">
              <a:solidFill>
                <a:schemeClr val="accent6"/>
              </a:solidFill>
            </a:endParaRPr>
          </a:p>
        </p:txBody>
      </p:sp>
      <p:sp>
        <p:nvSpPr>
          <p:cNvPr id="3" name="Dudukan Isi 2"/>
          <p:cNvSpPr>
            <a:spLocks noGrp="1"/>
          </p:cNvSpPr>
          <p:nvPr>
            <p:ph idx="1"/>
          </p:nvPr>
        </p:nvSpPr>
        <p:spPr>
          <a:xfrm>
            <a:off x="0" y="764705"/>
            <a:ext cx="9144000" cy="1080119"/>
          </a:xfrm>
        </p:spPr>
        <p:txBody>
          <a:bodyPr>
            <a:normAutofit/>
          </a:bodyPr>
          <a:lstStyle/>
          <a:p>
            <a:pPr algn="just"/>
            <a:r>
              <a:rPr lang="id-ID" sz="1800" dirty="0" smtClean="0">
                <a:solidFill>
                  <a:schemeClr val="accent6"/>
                </a:solidFill>
              </a:rPr>
              <a:t>Struktur </a:t>
            </a:r>
            <a:r>
              <a:rPr lang="id-ID" sz="1800" dirty="0" err="1" smtClean="0">
                <a:solidFill>
                  <a:schemeClr val="accent6"/>
                </a:solidFill>
              </a:rPr>
              <a:t>grid</a:t>
            </a:r>
            <a:r>
              <a:rPr lang="id-ID" sz="1800" dirty="0" smtClean="0">
                <a:solidFill>
                  <a:schemeClr val="accent6"/>
                </a:solidFill>
              </a:rPr>
              <a:t> merupakan struktur yang pertama dari struktur yang multidimensional.</a:t>
            </a:r>
          </a:p>
          <a:p>
            <a:pPr algn="just"/>
            <a:r>
              <a:rPr lang="id-ID" sz="1800" dirty="0" smtClean="0">
                <a:solidFill>
                  <a:schemeClr val="accent6"/>
                </a:solidFill>
              </a:rPr>
              <a:t>Struktur ini dapat digunakan untuk menggambarkan hubungan  yang lebih berarti di antara halaman-halaman daripada  struktur urutan.</a:t>
            </a:r>
          </a:p>
          <a:p>
            <a:pPr algn="just"/>
            <a:endParaRPr lang="id-ID" sz="1800" dirty="0">
              <a:solidFill>
                <a:schemeClr val="accent6"/>
              </a:solidFill>
            </a:endParaRPr>
          </a:p>
        </p:txBody>
      </p:sp>
      <p:pic>
        <p:nvPicPr>
          <p:cNvPr id="4" name="Gambar 3" descr="Perbandingan penelitian antara CERN dan SLAC.png"/>
          <p:cNvPicPr>
            <a:picLocks noChangeAspect="1"/>
          </p:cNvPicPr>
          <p:nvPr/>
        </p:nvPicPr>
        <p:blipFill>
          <a:blip r:embed="rId2" cstate="print"/>
          <a:stretch>
            <a:fillRect/>
          </a:stretch>
        </p:blipFill>
        <p:spPr>
          <a:xfrm>
            <a:off x="0" y="1850712"/>
            <a:ext cx="2952328" cy="4530616"/>
          </a:xfrm>
          <a:prstGeom prst="rect">
            <a:avLst/>
          </a:prstGeom>
          <a:solidFill>
            <a:schemeClr val="accent3"/>
          </a:solidFill>
          <a:ln w="76200">
            <a:solidFill>
              <a:schemeClr val="accent3"/>
            </a:solidFill>
          </a:ln>
        </p:spPr>
      </p:pic>
      <p:sp>
        <p:nvSpPr>
          <p:cNvPr id="5" name="Dudukan Isi 2"/>
          <p:cNvSpPr txBox="1">
            <a:spLocks/>
          </p:cNvSpPr>
          <p:nvPr/>
        </p:nvSpPr>
        <p:spPr>
          <a:xfrm>
            <a:off x="3131840" y="1700808"/>
            <a:ext cx="5904656" cy="4968552"/>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800" b="0" i="0" u="none" strike="noStrike" kern="1200" cap="none" spc="0" normalizeH="0" baseline="0" noProof="0" dirty="0" smtClean="0">
                <a:ln>
                  <a:noFill/>
                </a:ln>
                <a:solidFill>
                  <a:schemeClr val="accent6"/>
                </a:solidFill>
                <a:effectLst/>
                <a:uLnTx/>
                <a:uFillTx/>
                <a:latin typeface="+mn-lt"/>
                <a:ea typeface="+mn-ea"/>
                <a:cs typeface="+mn-cs"/>
              </a:rPr>
              <a:t>Dokumen</a:t>
            </a:r>
            <a:r>
              <a:rPr kumimoji="0" lang="id-ID" sz="1800" b="0" i="0" u="none" strike="noStrike" kern="1200" cap="none" spc="0" normalizeH="0" noProof="0" dirty="0" smtClean="0">
                <a:ln>
                  <a:noFill/>
                </a:ln>
                <a:solidFill>
                  <a:schemeClr val="accent6"/>
                </a:solidFill>
                <a:effectLst/>
                <a:uLnTx/>
                <a:uFillTx/>
                <a:latin typeface="+mn-lt"/>
                <a:ea typeface="+mn-ea"/>
                <a:cs typeface="+mn-cs"/>
              </a:rPr>
              <a:t> dapat disajikan dalam empat baris dengan dua kolom </a:t>
            </a:r>
            <a:r>
              <a:rPr kumimoji="0" lang="id-ID" sz="1800" b="0" i="0" u="none" strike="noStrike" kern="1200" cap="none" spc="0" normalizeH="0" noProof="0" dirty="0" err="1" smtClean="0">
                <a:ln>
                  <a:noFill/>
                </a:ln>
                <a:solidFill>
                  <a:schemeClr val="accent6"/>
                </a:solidFill>
                <a:effectLst/>
                <a:uLnTx/>
                <a:uFillTx/>
                <a:latin typeface="+mn-lt"/>
                <a:ea typeface="+mn-ea"/>
                <a:cs typeface="+mn-cs"/>
              </a:rPr>
              <a:t>grid</a:t>
            </a:r>
            <a:r>
              <a:rPr kumimoji="0" lang="id-ID" sz="1800" b="0" i="0" u="none" strike="noStrike" kern="1200" cap="none" spc="0" normalizeH="0" noProof="0" dirty="0" smtClean="0">
                <a:ln>
                  <a:noFill/>
                </a:ln>
                <a:solidFill>
                  <a:schemeClr val="accent6"/>
                </a:solidFill>
                <a:effectLst/>
                <a:uLnTx/>
                <a:uFillTx/>
                <a:latin typeface="+mn-lt"/>
                <a:ea typeface="+mn-ea"/>
                <a:cs typeface="+mn-cs"/>
              </a:rPr>
              <a:t> yang tersusun dari delapan “ halaman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id-ID" baseline="0" dirty="0" smtClean="0">
                <a:solidFill>
                  <a:schemeClr val="accent6"/>
                </a:solidFill>
              </a:rPr>
              <a:t>Navigasi halaman menggambarkan kemajuan kronologis dari penelitian pada masing-masing laboratorium.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800" b="0" i="0" u="none" strike="noStrike" kern="1200" cap="none" spc="0" normalizeH="0" noProof="0" dirty="0" smtClean="0">
                <a:ln>
                  <a:noFill/>
                </a:ln>
                <a:solidFill>
                  <a:schemeClr val="accent6"/>
                </a:solidFill>
                <a:effectLst/>
                <a:uLnTx/>
                <a:uFillTx/>
                <a:latin typeface="+mn-lt"/>
                <a:ea typeface="+mn-ea"/>
                <a:cs typeface="+mn-cs"/>
              </a:rPr>
              <a:t>Navigasi baris mengizinkan perbandingan penelitian untuk laboratorium selama periode waktu yang sama.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id-ID" baseline="0" dirty="0" smtClean="0">
                <a:solidFill>
                  <a:schemeClr val="accent6"/>
                </a:solidFill>
              </a:rPr>
              <a:t>Alur navigasi lain yang ada di antara halaman-halaman menunjukkan urutan yang tidak logis (misalnya, diskusi dari penelitian CERN selama tahun 1960-an yang di ikuti oleh diskusi penelitian SLAC selama tahun 1990-an).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id-ID" dirty="0" smtClean="0">
                <a:solidFill>
                  <a:schemeClr val="accent6"/>
                </a:solidFill>
              </a:rPr>
              <a:t>Perubahan kecil dalam organisasi dokumen dengan struktur ini dapat menghasilkan kebutuhan untuk perstrukturan kembali dari hubungan halaman.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634082"/>
          </a:xfrm>
        </p:spPr>
        <p:txBody>
          <a:bodyPr>
            <a:normAutofit fontScale="90000"/>
          </a:bodyPr>
          <a:lstStyle/>
          <a:p>
            <a:r>
              <a:rPr lang="id-ID" dirty="0" smtClean="0">
                <a:solidFill>
                  <a:schemeClr val="accent6"/>
                </a:solidFill>
              </a:rPr>
              <a:t>STRUKTUR POHON</a:t>
            </a:r>
            <a:endParaRPr lang="id-ID" dirty="0">
              <a:solidFill>
                <a:schemeClr val="accent6"/>
              </a:solidFill>
            </a:endParaRPr>
          </a:p>
        </p:txBody>
      </p:sp>
      <p:sp>
        <p:nvSpPr>
          <p:cNvPr id="3" name="Dudukan Isi 2"/>
          <p:cNvSpPr>
            <a:spLocks noGrp="1"/>
          </p:cNvSpPr>
          <p:nvPr>
            <p:ph idx="1"/>
          </p:nvPr>
        </p:nvSpPr>
        <p:spPr>
          <a:xfrm>
            <a:off x="457200" y="4437112"/>
            <a:ext cx="8229600" cy="2304255"/>
          </a:xfrm>
        </p:spPr>
        <p:txBody>
          <a:bodyPr>
            <a:normAutofit/>
          </a:bodyPr>
          <a:lstStyle/>
          <a:p>
            <a:pPr algn="just"/>
            <a:r>
              <a:rPr lang="id-ID" sz="1600" dirty="0" smtClean="0">
                <a:solidFill>
                  <a:schemeClr val="accent6"/>
                </a:solidFill>
              </a:rPr>
              <a:t>Penggunaan struktur pohon di dalam dokumen </a:t>
            </a:r>
            <a:r>
              <a:rPr lang="id-ID" sz="1600" dirty="0" err="1" smtClean="0">
                <a:solidFill>
                  <a:schemeClr val="accent6"/>
                </a:solidFill>
              </a:rPr>
              <a:t>hiperteks</a:t>
            </a:r>
            <a:r>
              <a:rPr lang="id-ID" sz="1600" dirty="0" smtClean="0">
                <a:solidFill>
                  <a:schemeClr val="accent6"/>
                </a:solidFill>
              </a:rPr>
              <a:t> mengizinkan halaman untuk bisa disajikan dalam bentuk hierarki.</a:t>
            </a:r>
          </a:p>
          <a:p>
            <a:pPr algn="just"/>
            <a:r>
              <a:rPr lang="id-ID" sz="1600" dirty="0" smtClean="0">
                <a:solidFill>
                  <a:schemeClr val="accent6"/>
                </a:solidFill>
              </a:rPr>
              <a:t>Salah satu contoh dokumen dengan struktur pohon sering kali menggunakan dokumen yang di navigasi menurut daftar isi.</a:t>
            </a:r>
          </a:p>
          <a:p>
            <a:pPr algn="just"/>
            <a:r>
              <a:rPr lang="id-ID" sz="1600" i="1" dirty="0" smtClean="0">
                <a:solidFill>
                  <a:schemeClr val="accent6"/>
                </a:solidFill>
              </a:rPr>
              <a:t>“ Home </a:t>
            </a:r>
            <a:r>
              <a:rPr lang="id-ID" sz="1600" i="1" dirty="0" err="1" smtClean="0">
                <a:solidFill>
                  <a:schemeClr val="accent6"/>
                </a:solidFill>
              </a:rPr>
              <a:t>Page</a:t>
            </a:r>
            <a:r>
              <a:rPr lang="id-ID" sz="1600" i="1" dirty="0" smtClean="0">
                <a:solidFill>
                  <a:schemeClr val="accent6"/>
                </a:solidFill>
              </a:rPr>
              <a:t> “ </a:t>
            </a:r>
            <a:r>
              <a:rPr lang="id-ID" sz="1600" dirty="0" smtClean="0">
                <a:solidFill>
                  <a:schemeClr val="accent6"/>
                </a:solidFill>
              </a:rPr>
              <a:t>sering di rancang secara hierarki dengan struktur pohon.</a:t>
            </a:r>
          </a:p>
          <a:p>
            <a:pPr algn="just"/>
            <a:r>
              <a:rPr lang="id-ID" sz="1600" dirty="0" smtClean="0">
                <a:solidFill>
                  <a:schemeClr val="accent6"/>
                </a:solidFill>
              </a:rPr>
              <a:t>Dokumen yang berikutnya dirancang sebagai pohon dengan “ </a:t>
            </a:r>
            <a:r>
              <a:rPr lang="id-ID" sz="1600" i="1" dirty="0" smtClean="0">
                <a:solidFill>
                  <a:schemeClr val="accent6"/>
                </a:solidFill>
              </a:rPr>
              <a:t>Home </a:t>
            </a:r>
            <a:r>
              <a:rPr lang="id-ID" sz="1600" i="1" dirty="0" err="1" smtClean="0">
                <a:solidFill>
                  <a:schemeClr val="accent6"/>
                </a:solidFill>
              </a:rPr>
              <a:t>Page</a:t>
            </a:r>
            <a:r>
              <a:rPr lang="id-ID" sz="1600" i="1" dirty="0" smtClean="0">
                <a:solidFill>
                  <a:schemeClr val="accent6"/>
                </a:solidFill>
              </a:rPr>
              <a:t> </a:t>
            </a:r>
            <a:r>
              <a:rPr lang="id-ID" sz="1600" dirty="0" smtClean="0">
                <a:solidFill>
                  <a:schemeClr val="accent6"/>
                </a:solidFill>
              </a:rPr>
              <a:t>“ yang menjadi </a:t>
            </a:r>
            <a:r>
              <a:rPr lang="id-ID" sz="1600" dirty="0" err="1" smtClean="0">
                <a:solidFill>
                  <a:schemeClr val="accent6"/>
                </a:solidFill>
              </a:rPr>
              <a:t>node</a:t>
            </a:r>
            <a:r>
              <a:rPr lang="id-ID" sz="1600" dirty="0" smtClean="0">
                <a:solidFill>
                  <a:schemeClr val="accent6"/>
                </a:solidFill>
              </a:rPr>
              <a:t> akar, level </a:t>
            </a:r>
            <a:r>
              <a:rPr lang="id-ID" sz="1600" dirty="0" err="1" smtClean="0">
                <a:solidFill>
                  <a:schemeClr val="accent6"/>
                </a:solidFill>
              </a:rPr>
              <a:t>node</a:t>
            </a:r>
            <a:r>
              <a:rPr lang="id-ID" sz="1600" dirty="0" smtClean="0">
                <a:solidFill>
                  <a:schemeClr val="accent6"/>
                </a:solidFill>
              </a:rPr>
              <a:t> pertama sebagai </a:t>
            </a:r>
            <a:r>
              <a:rPr lang="id-ID" sz="1600" dirty="0" err="1" smtClean="0">
                <a:solidFill>
                  <a:schemeClr val="accent6"/>
                </a:solidFill>
              </a:rPr>
              <a:t>submenu</a:t>
            </a:r>
            <a:r>
              <a:rPr lang="id-ID" sz="1600" dirty="0" smtClean="0">
                <a:solidFill>
                  <a:schemeClr val="accent6"/>
                </a:solidFill>
              </a:rPr>
              <a:t>, dan semua sisa </a:t>
            </a:r>
            <a:r>
              <a:rPr lang="id-ID" sz="1600" dirty="0" err="1" smtClean="0">
                <a:solidFill>
                  <a:schemeClr val="accent6"/>
                </a:solidFill>
              </a:rPr>
              <a:t>node</a:t>
            </a:r>
            <a:r>
              <a:rPr lang="id-ID" sz="1600" dirty="0" smtClean="0">
                <a:solidFill>
                  <a:schemeClr val="accent6"/>
                </a:solidFill>
              </a:rPr>
              <a:t> akan berisi halaman atau dokumen individual.</a:t>
            </a:r>
          </a:p>
          <a:p>
            <a:pPr algn="just"/>
            <a:endParaRPr lang="id-ID" sz="1600" dirty="0">
              <a:solidFill>
                <a:schemeClr val="accent6"/>
              </a:solidFill>
            </a:endParaRPr>
          </a:p>
        </p:txBody>
      </p:sp>
      <p:pic>
        <p:nvPicPr>
          <p:cNvPr id="4" name="Gambar 3" descr="Dokumen dengan struktur pohon.png"/>
          <p:cNvPicPr>
            <a:picLocks noChangeAspect="1"/>
          </p:cNvPicPr>
          <p:nvPr/>
        </p:nvPicPr>
        <p:blipFill>
          <a:blip r:embed="rId2" cstate="print"/>
          <a:stretch>
            <a:fillRect/>
          </a:stretch>
        </p:blipFill>
        <p:spPr>
          <a:xfrm>
            <a:off x="1007604" y="980728"/>
            <a:ext cx="7128792" cy="3240360"/>
          </a:xfrm>
          <a:prstGeom prst="rect">
            <a:avLst/>
          </a:prstGeom>
          <a:solidFill>
            <a:schemeClr val="accent1"/>
          </a:solidFill>
          <a:ln w="76200">
            <a:solidFill>
              <a:schemeClr val="accent1"/>
            </a:solidFill>
          </a:ln>
        </p:spPr>
      </p:pic>
      <p:sp>
        <p:nvSpPr>
          <p:cNvPr id="5" name="Dudukan Isi 2"/>
          <p:cNvSpPr txBox="1">
            <a:spLocks/>
          </p:cNvSpPr>
          <p:nvPr/>
        </p:nvSpPr>
        <p:spPr>
          <a:xfrm>
            <a:off x="0" y="3212976"/>
            <a:ext cx="4427984" cy="3456384"/>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id-ID" sz="1600" b="0" i="0" u="none" strike="noStrike" kern="1200" cap="none" spc="0" normalizeH="0" baseline="0" noProof="0" dirty="0">
              <a:ln>
                <a:noFill/>
              </a:ln>
              <a:solidFill>
                <a:schemeClr val="accent6"/>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Panjang 2"/>
          <p:cNvSpPr/>
          <p:nvPr/>
        </p:nvSpPr>
        <p:spPr>
          <a:xfrm>
            <a:off x="575556" y="1720840"/>
            <a:ext cx="7992888" cy="3416320"/>
          </a:xfrm>
          <a:prstGeom prst="rect">
            <a:avLst/>
          </a:prstGeom>
        </p:spPr>
        <p:txBody>
          <a:bodyPr wrap="square">
            <a:spAutoFit/>
          </a:bodyPr>
          <a:lstStyle/>
          <a:p>
            <a:pPr algn="just"/>
            <a:r>
              <a:rPr lang="id-ID" sz="2400" dirty="0" smtClean="0">
                <a:solidFill>
                  <a:schemeClr val="accent6"/>
                </a:solidFill>
              </a:rPr>
              <a:t>Pada pengembangan aplikasi tradisional (</a:t>
            </a:r>
            <a:r>
              <a:rPr lang="id-ID" sz="2400" dirty="0" err="1" smtClean="0">
                <a:solidFill>
                  <a:schemeClr val="accent6"/>
                </a:solidFill>
              </a:rPr>
              <a:t>non-Web</a:t>
            </a:r>
            <a:r>
              <a:rPr lang="id-ID" sz="2400" dirty="0" smtClean="0">
                <a:solidFill>
                  <a:schemeClr val="accent6"/>
                </a:solidFill>
              </a:rPr>
              <a:t>), baik praktisi maupun pakar telah memproses kebutuhan teknik, seperti fase yang paling penting di dalam proses pengembangan semenjak kesalahan yang paling umum dan penggunaan waktu yang penting diperbaiki. Ada satu teknik yang khusus untuk menangkap kebutuhan, seperti wawancara atau </a:t>
            </a:r>
            <a:r>
              <a:rPr lang="id-ID" sz="2400" dirty="0" err="1" smtClean="0">
                <a:solidFill>
                  <a:schemeClr val="accent6"/>
                </a:solidFill>
              </a:rPr>
              <a:t>storyboarding</a:t>
            </a:r>
            <a:r>
              <a:rPr lang="id-ID" sz="2400" dirty="0" smtClean="0">
                <a:solidFill>
                  <a:schemeClr val="accent6"/>
                </a:solidFill>
              </a:rPr>
              <a:t>, teknik-teknik untuk spesifikasi kebutuhan seperti </a:t>
            </a:r>
            <a:r>
              <a:rPr lang="id-ID" sz="2400" dirty="0" err="1" smtClean="0">
                <a:solidFill>
                  <a:schemeClr val="accent6"/>
                </a:solidFill>
              </a:rPr>
              <a:t>scenario</a:t>
            </a:r>
            <a:r>
              <a:rPr lang="id-ID" sz="2400" dirty="0" smtClean="0">
                <a:solidFill>
                  <a:schemeClr val="accent6"/>
                </a:solidFill>
              </a:rPr>
              <a:t> atau </a:t>
            </a:r>
            <a:r>
              <a:rPr lang="id-ID" sz="2400" dirty="0" err="1" smtClean="0">
                <a:solidFill>
                  <a:schemeClr val="accent6"/>
                </a:solidFill>
              </a:rPr>
              <a:t>use</a:t>
            </a:r>
            <a:r>
              <a:rPr lang="id-ID" sz="2400" dirty="0" smtClean="0">
                <a:solidFill>
                  <a:schemeClr val="accent6"/>
                </a:solidFill>
              </a:rPr>
              <a:t> </a:t>
            </a:r>
            <a:r>
              <a:rPr lang="id-ID" sz="2400" dirty="0" err="1" smtClean="0">
                <a:solidFill>
                  <a:schemeClr val="accent6"/>
                </a:solidFill>
              </a:rPr>
              <a:t>case</a:t>
            </a:r>
            <a:r>
              <a:rPr lang="id-ID" sz="2400" dirty="0" smtClean="0">
                <a:solidFill>
                  <a:schemeClr val="accent6"/>
                </a:solidFill>
              </a:rPr>
              <a:t> modeling dan untuk validasi kebutuhan yang telah diperoleh seperti </a:t>
            </a:r>
            <a:r>
              <a:rPr lang="id-ID" sz="2400" dirty="0" err="1" smtClean="0">
                <a:solidFill>
                  <a:schemeClr val="accent6"/>
                </a:solidFill>
              </a:rPr>
              <a:t>prototyping</a:t>
            </a:r>
            <a:r>
              <a:rPr lang="id-ID" sz="2400" dirty="0" smtClean="0">
                <a:solidFill>
                  <a:schemeClr val="accent6"/>
                </a:solidFill>
              </a:rPr>
              <a:t>.</a:t>
            </a:r>
            <a:endParaRPr lang="id-ID" sz="2400" dirty="0">
              <a:solidFill>
                <a:schemeClr val="accent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629816"/>
            <a:ext cx="8229600" cy="1143000"/>
          </a:xfrm>
        </p:spPr>
        <p:txBody>
          <a:bodyPr/>
          <a:lstStyle/>
          <a:p>
            <a:r>
              <a:rPr lang="id-ID" dirty="0" smtClean="0">
                <a:solidFill>
                  <a:schemeClr val="accent6"/>
                </a:solidFill>
              </a:rPr>
              <a:t>STRUKTUR WEB</a:t>
            </a:r>
            <a:endParaRPr lang="id-ID" dirty="0">
              <a:solidFill>
                <a:schemeClr val="accent6"/>
              </a:solidFill>
            </a:endParaRPr>
          </a:p>
        </p:txBody>
      </p:sp>
      <p:sp>
        <p:nvSpPr>
          <p:cNvPr id="3" name="Dudukan Isi 2"/>
          <p:cNvSpPr>
            <a:spLocks noGrp="1"/>
          </p:cNvSpPr>
          <p:nvPr>
            <p:ph idx="1"/>
          </p:nvPr>
        </p:nvSpPr>
        <p:spPr>
          <a:xfrm>
            <a:off x="457200" y="2046549"/>
            <a:ext cx="8229600" cy="2764903"/>
          </a:xfrm>
        </p:spPr>
        <p:txBody>
          <a:bodyPr>
            <a:normAutofit/>
          </a:bodyPr>
          <a:lstStyle/>
          <a:p>
            <a:r>
              <a:rPr lang="id-ID" sz="2400" dirty="0" smtClean="0">
                <a:solidFill>
                  <a:schemeClr val="accent6"/>
                </a:solidFill>
              </a:rPr>
              <a:t>Struktur </a:t>
            </a:r>
            <a:r>
              <a:rPr lang="id-ID" sz="2400" dirty="0" err="1" smtClean="0">
                <a:solidFill>
                  <a:schemeClr val="accent6"/>
                </a:solidFill>
              </a:rPr>
              <a:t>web</a:t>
            </a:r>
            <a:r>
              <a:rPr lang="id-ID" sz="2400" dirty="0" smtClean="0">
                <a:solidFill>
                  <a:schemeClr val="accent6"/>
                </a:solidFill>
              </a:rPr>
              <a:t> lebih di kenal sebagai struktur yang paling efektif, seperti halnya bahaya yang potensial kepada pengguna. </a:t>
            </a:r>
          </a:p>
          <a:p>
            <a:r>
              <a:rPr lang="id-ID" sz="2400" dirty="0" smtClean="0">
                <a:solidFill>
                  <a:schemeClr val="accent6"/>
                </a:solidFill>
              </a:rPr>
              <a:t>Halaman dan </a:t>
            </a:r>
            <a:r>
              <a:rPr lang="id-ID" sz="2400" dirty="0" err="1" smtClean="0">
                <a:solidFill>
                  <a:schemeClr val="accent6"/>
                </a:solidFill>
              </a:rPr>
              <a:t>tautanya</a:t>
            </a:r>
            <a:r>
              <a:rPr lang="id-ID" sz="2400" dirty="0" smtClean="0">
                <a:solidFill>
                  <a:schemeClr val="accent6"/>
                </a:solidFill>
              </a:rPr>
              <a:t> dapat di organisasikan di dalam pola topologi yang paling baik untuk menggambarkan relasi dan alur navigasinya di dalam dokumen.</a:t>
            </a:r>
            <a:endParaRPr lang="id-ID" sz="2400" dirty="0">
              <a:solidFill>
                <a:schemeClr val="accent6"/>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0" y="850702"/>
            <a:ext cx="5004048" cy="706090"/>
          </a:xfrm>
        </p:spPr>
        <p:txBody>
          <a:bodyPr>
            <a:normAutofit fontScale="90000"/>
          </a:bodyPr>
          <a:lstStyle/>
          <a:p>
            <a:r>
              <a:rPr lang="id-ID" dirty="0" smtClean="0">
                <a:solidFill>
                  <a:schemeClr val="accent6"/>
                </a:solidFill>
              </a:rPr>
              <a:t>STRUKTUR CAMPURAN</a:t>
            </a:r>
            <a:endParaRPr lang="id-ID" dirty="0">
              <a:solidFill>
                <a:schemeClr val="accent6"/>
              </a:solidFill>
            </a:endParaRPr>
          </a:p>
        </p:txBody>
      </p:sp>
      <p:sp>
        <p:nvSpPr>
          <p:cNvPr id="3" name="Dudukan Isi 2"/>
          <p:cNvSpPr>
            <a:spLocks noGrp="1"/>
          </p:cNvSpPr>
          <p:nvPr>
            <p:ph idx="1"/>
          </p:nvPr>
        </p:nvSpPr>
        <p:spPr>
          <a:xfrm>
            <a:off x="0" y="1844824"/>
            <a:ext cx="4932040" cy="1584176"/>
          </a:xfrm>
        </p:spPr>
        <p:txBody>
          <a:bodyPr>
            <a:normAutofit/>
          </a:bodyPr>
          <a:lstStyle/>
          <a:p>
            <a:r>
              <a:rPr lang="id-ID" sz="1800" dirty="0" smtClean="0">
                <a:solidFill>
                  <a:schemeClr val="accent6"/>
                </a:solidFill>
              </a:rPr>
              <a:t>Struktur dokumen lebih sering menggunakan struktur campuran.</a:t>
            </a:r>
          </a:p>
          <a:p>
            <a:r>
              <a:rPr lang="id-ID" sz="1800" dirty="0" smtClean="0">
                <a:solidFill>
                  <a:schemeClr val="accent6"/>
                </a:solidFill>
              </a:rPr>
              <a:t>Struktur inilah yang paling baik untuk direalisasikan ketika “ halaman “ dokumennya benar-benar dokumen bebas.</a:t>
            </a:r>
            <a:endParaRPr lang="id-ID" sz="1800" dirty="0">
              <a:solidFill>
                <a:schemeClr val="accent6"/>
              </a:solidFill>
            </a:endParaRPr>
          </a:p>
        </p:txBody>
      </p:sp>
      <p:pic>
        <p:nvPicPr>
          <p:cNvPr id="4" name="Gambar 3" descr="Struktur Campuran.png"/>
          <p:cNvPicPr>
            <a:picLocks noChangeAspect="1"/>
          </p:cNvPicPr>
          <p:nvPr/>
        </p:nvPicPr>
        <p:blipFill>
          <a:blip r:embed="rId2" cstate="print"/>
          <a:stretch>
            <a:fillRect/>
          </a:stretch>
        </p:blipFill>
        <p:spPr>
          <a:xfrm>
            <a:off x="5148064" y="1075208"/>
            <a:ext cx="3600400" cy="4707584"/>
          </a:xfrm>
          <a:prstGeom prst="rect">
            <a:avLst/>
          </a:prstGeom>
          <a:solidFill>
            <a:schemeClr val="accent6"/>
          </a:solidFill>
          <a:ln w="76200">
            <a:solidFill>
              <a:schemeClr val="accent6"/>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562670"/>
            <a:ext cx="8229600" cy="778098"/>
          </a:xfrm>
        </p:spPr>
        <p:txBody>
          <a:bodyPr>
            <a:normAutofit fontScale="90000"/>
          </a:bodyPr>
          <a:lstStyle/>
          <a:p>
            <a:r>
              <a:rPr lang="id-ID" dirty="0" smtClean="0">
                <a:solidFill>
                  <a:schemeClr val="accent6"/>
                </a:solidFill>
              </a:rPr>
              <a:t>PENDEKATAN METODOLOGI MANAJEMEN</a:t>
            </a:r>
            <a:endParaRPr lang="id-ID" dirty="0">
              <a:solidFill>
                <a:schemeClr val="accent6"/>
              </a:solidFill>
            </a:endParaRPr>
          </a:p>
        </p:txBody>
      </p:sp>
      <p:sp>
        <p:nvSpPr>
          <p:cNvPr id="3" name="Dudukan Isi 2"/>
          <p:cNvSpPr>
            <a:spLocks noGrp="1"/>
          </p:cNvSpPr>
          <p:nvPr>
            <p:ph idx="1"/>
          </p:nvPr>
        </p:nvSpPr>
        <p:spPr>
          <a:xfrm>
            <a:off x="457200" y="1700808"/>
            <a:ext cx="8229600" cy="4104456"/>
          </a:xfrm>
        </p:spPr>
        <p:txBody>
          <a:bodyPr>
            <a:normAutofit/>
          </a:bodyPr>
          <a:lstStyle/>
          <a:p>
            <a:pPr algn="just"/>
            <a:r>
              <a:rPr lang="id-ID" sz="1800" dirty="0" smtClean="0">
                <a:solidFill>
                  <a:schemeClr val="accent6"/>
                </a:solidFill>
              </a:rPr>
              <a:t>Pendekatan ini juga disebut </a:t>
            </a:r>
            <a:r>
              <a:rPr lang="id-ID" sz="1800" i="1" dirty="0" smtClean="0">
                <a:solidFill>
                  <a:schemeClr val="accent6"/>
                </a:solidFill>
              </a:rPr>
              <a:t>The </a:t>
            </a:r>
            <a:r>
              <a:rPr lang="id-ID" sz="1800" i="1" dirty="0" err="1" smtClean="0">
                <a:solidFill>
                  <a:schemeClr val="accent6"/>
                </a:solidFill>
              </a:rPr>
              <a:t>Relationship</a:t>
            </a:r>
            <a:r>
              <a:rPr lang="id-ID" sz="1800" i="1" dirty="0" smtClean="0">
                <a:solidFill>
                  <a:schemeClr val="accent6"/>
                </a:solidFill>
              </a:rPr>
              <a:t> </a:t>
            </a:r>
            <a:r>
              <a:rPr lang="id-ID" sz="1800" i="1" dirty="0" err="1" smtClean="0">
                <a:solidFill>
                  <a:schemeClr val="accent6"/>
                </a:solidFill>
              </a:rPr>
              <a:t>Manajement</a:t>
            </a:r>
            <a:r>
              <a:rPr lang="id-ID" sz="1800" i="1" dirty="0" smtClean="0">
                <a:solidFill>
                  <a:schemeClr val="accent6"/>
                </a:solidFill>
              </a:rPr>
              <a:t> </a:t>
            </a:r>
            <a:r>
              <a:rPr lang="id-ID" sz="1800" i="1" dirty="0" err="1" smtClean="0">
                <a:solidFill>
                  <a:schemeClr val="accent6"/>
                </a:solidFill>
              </a:rPr>
              <a:t>Methodology</a:t>
            </a:r>
            <a:r>
              <a:rPr lang="id-ID" sz="1800" i="1" dirty="0" smtClean="0">
                <a:solidFill>
                  <a:schemeClr val="accent6"/>
                </a:solidFill>
              </a:rPr>
              <a:t> (RMM) </a:t>
            </a:r>
            <a:r>
              <a:rPr lang="id-ID" sz="1800" dirty="0" smtClean="0">
                <a:solidFill>
                  <a:schemeClr val="accent6"/>
                </a:solidFill>
              </a:rPr>
              <a:t>yang pertama kali disusun oleh Thomas </a:t>
            </a:r>
            <a:r>
              <a:rPr lang="id-ID" sz="1800" dirty="0" err="1" smtClean="0">
                <a:solidFill>
                  <a:schemeClr val="accent6"/>
                </a:solidFill>
              </a:rPr>
              <a:t>Isakowitz</a:t>
            </a:r>
            <a:r>
              <a:rPr lang="id-ID" sz="1800" dirty="0" smtClean="0">
                <a:solidFill>
                  <a:schemeClr val="accent6"/>
                </a:solidFill>
              </a:rPr>
              <a:t>, </a:t>
            </a:r>
            <a:r>
              <a:rPr lang="id-ID" sz="1800" dirty="0" err="1" smtClean="0">
                <a:solidFill>
                  <a:schemeClr val="accent6"/>
                </a:solidFill>
              </a:rPr>
              <a:t>edward</a:t>
            </a:r>
            <a:r>
              <a:rPr lang="id-ID" sz="1800" dirty="0" smtClean="0">
                <a:solidFill>
                  <a:schemeClr val="accent6"/>
                </a:solidFill>
              </a:rPr>
              <a:t> </a:t>
            </a:r>
            <a:r>
              <a:rPr lang="id-ID" sz="1800" dirty="0" err="1" smtClean="0">
                <a:solidFill>
                  <a:schemeClr val="accent6"/>
                </a:solidFill>
              </a:rPr>
              <a:t>stohr</a:t>
            </a:r>
            <a:r>
              <a:rPr lang="id-ID" sz="1800" dirty="0" smtClean="0">
                <a:solidFill>
                  <a:schemeClr val="accent6"/>
                </a:solidFill>
              </a:rPr>
              <a:t>, dan </a:t>
            </a:r>
            <a:r>
              <a:rPr lang="id-ID" sz="1800" dirty="0" err="1" smtClean="0">
                <a:solidFill>
                  <a:schemeClr val="accent6"/>
                </a:solidFill>
              </a:rPr>
              <a:t>P.Balasubramanian</a:t>
            </a:r>
            <a:r>
              <a:rPr lang="id-ID" sz="1800" dirty="0" smtClean="0">
                <a:solidFill>
                  <a:schemeClr val="accent6"/>
                </a:solidFill>
              </a:rPr>
              <a:t>. </a:t>
            </a:r>
          </a:p>
          <a:p>
            <a:pPr algn="just"/>
            <a:r>
              <a:rPr lang="id-ID" sz="1800" dirty="0" smtClean="0">
                <a:solidFill>
                  <a:schemeClr val="accent6"/>
                </a:solidFill>
              </a:rPr>
              <a:t>RMM merupakan hubungan entitas berdasarkan teknik.</a:t>
            </a:r>
          </a:p>
          <a:p>
            <a:pPr algn="just"/>
            <a:r>
              <a:rPr lang="id-ID" sz="1800" dirty="0" smtClean="0">
                <a:solidFill>
                  <a:schemeClr val="accent6"/>
                </a:solidFill>
              </a:rPr>
              <a:t>Pemodelan hubungan entitas adalah sebuah teknik analisis yang biasanya dikaitkan dengan perancangan basis data dan </a:t>
            </a:r>
            <a:r>
              <a:rPr lang="id-ID" sz="1800" dirty="0" err="1" smtClean="0">
                <a:solidFill>
                  <a:schemeClr val="accent6"/>
                </a:solidFill>
              </a:rPr>
              <a:t>pemerograman</a:t>
            </a:r>
            <a:r>
              <a:rPr lang="id-ID" sz="1800" dirty="0" smtClean="0">
                <a:solidFill>
                  <a:schemeClr val="accent6"/>
                </a:solidFill>
              </a:rPr>
              <a:t> berorientasi objek.</a:t>
            </a:r>
          </a:p>
          <a:p>
            <a:pPr algn="just"/>
            <a:r>
              <a:rPr lang="id-ID" sz="1800" dirty="0" smtClean="0">
                <a:solidFill>
                  <a:schemeClr val="accent6"/>
                </a:solidFill>
              </a:rPr>
              <a:t>Ketika diadopsi untuk teknik pemodelan </a:t>
            </a:r>
            <a:r>
              <a:rPr lang="id-ID" sz="1800" dirty="0" err="1" smtClean="0">
                <a:solidFill>
                  <a:schemeClr val="accent6"/>
                </a:solidFill>
              </a:rPr>
              <a:t>web</a:t>
            </a:r>
            <a:r>
              <a:rPr lang="id-ID" sz="1800" dirty="0" smtClean="0">
                <a:solidFill>
                  <a:schemeClr val="accent6"/>
                </a:solidFill>
              </a:rPr>
              <a:t>, perbedaan utamanya terletak pada jenis entitas yang di modelkan.</a:t>
            </a:r>
          </a:p>
          <a:p>
            <a:pPr algn="just"/>
            <a:r>
              <a:rPr lang="id-ID" sz="1800" dirty="0" smtClean="0">
                <a:solidFill>
                  <a:schemeClr val="accent6"/>
                </a:solidFill>
              </a:rPr>
              <a:t>Entitas adalah objek yang dimodelkan di dalam peran yang dimainkan pada sistem </a:t>
            </a:r>
            <a:r>
              <a:rPr lang="id-ID" sz="1800" dirty="0" err="1" smtClean="0">
                <a:solidFill>
                  <a:schemeClr val="accent6"/>
                </a:solidFill>
              </a:rPr>
              <a:t>sepesifik</a:t>
            </a:r>
            <a:r>
              <a:rPr lang="id-ID" sz="1800" dirty="0" smtClean="0">
                <a:solidFill>
                  <a:schemeClr val="accent6"/>
                </a:solidFill>
              </a:rPr>
              <a:t>.</a:t>
            </a:r>
          </a:p>
          <a:p>
            <a:pPr algn="just"/>
            <a:r>
              <a:rPr lang="id-ID" sz="1800" dirty="0" smtClean="0">
                <a:solidFill>
                  <a:schemeClr val="accent6"/>
                </a:solidFill>
              </a:rPr>
              <a:t>Jika sistem adalah dokumen </a:t>
            </a:r>
            <a:r>
              <a:rPr lang="id-ID" sz="1800" dirty="0" err="1" smtClean="0">
                <a:solidFill>
                  <a:schemeClr val="accent6"/>
                </a:solidFill>
              </a:rPr>
              <a:t>web</a:t>
            </a:r>
            <a:r>
              <a:rPr lang="id-ID" sz="1800" dirty="0" smtClean="0">
                <a:solidFill>
                  <a:schemeClr val="accent6"/>
                </a:solidFill>
              </a:rPr>
              <a:t>/</a:t>
            </a:r>
            <a:r>
              <a:rPr lang="id-ID" sz="1800" dirty="0" err="1" smtClean="0">
                <a:solidFill>
                  <a:schemeClr val="accent6"/>
                </a:solidFill>
              </a:rPr>
              <a:t>hiperteks</a:t>
            </a:r>
            <a:r>
              <a:rPr lang="id-ID" sz="1800" dirty="0" smtClean="0">
                <a:solidFill>
                  <a:schemeClr val="accent6"/>
                </a:solidFill>
              </a:rPr>
              <a:t>, entitas adalah halaman (atau kumpulan dari halaman) yang disajikan di dalam halaman.</a:t>
            </a:r>
          </a:p>
          <a:p>
            <a:pPr algn="just"/>
            <a:r>
              <a:rPr lang="id-ID" sz="1800" dirty="0" smtClean="0">
                <a:solidFill>
                  <a:schemeClr val="accent6"/>
                </a:solidFill>
              </a:rPr>
              <a:t>Relasi adalah nama penghubung antara dua atau lebih entitas.</a:t>
            </a:r>
            <a:endParaRPr lang="id-ID" sz="1800" dirty="0">
              <a:solidFill>
                <a:schemeClr val="accent6"/>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634082"/>
          </a:xfrm>
        </p:spPr>
        <p:txBody>
          <a:bodyPr>
            <a:normAutofit fontScale="90000"/>
          </a:bodyPr>
          <a:lstStyle/>
          <a:p>
            <a:r>
              <a:rPr lang="id-ID" sz="2400" dirty="0" smtClean="0">
                <a:solidFill>
                  <a:schemeClr val="accent6"/>
                </a:solidFill>
              </a:rPr>
              <a:t>Contoh entitas dan hubungan yang menggambarkan dokumen </a:t>
            </a:r>
            <a:r>
              <a:rPr lang="id-ID" sz="2400" dirty="0" err="1" smtClean="0">
                <a:solidFill>
                  <a:schemeClr val="accent6"/>
                </a:solidFill>
              </a:rPr>
              <a:t>web</a:t>
            </a:r>
            <a:r>
              <a:rPr lang="id-ID" sz="2400" dirty="0" smtClean="0">
                <a:solidFill>
                  <a:schemeClr val="accent6"/>
                </a:solidFill>
              </a:rPr>
              <a:t>/</a:t>
            </a:r>
            <a:r>
              <a:rPr lang="id-ID" sz="2400" dirty="0" err="1" smtClean="0">
                <a:solidFill>
                  <a:schemeClr val="accent6"/>
                </a:solidFill>
              </a:rPr>
              <a:t>hiperteks</a:t>
            </a:r>
            <a:r>
              <a:rPr lang="id-ID" sz="2400" dirty="0" smtClean="0">
                <a:solidFill>
                  <a:schemeClr val="accent6"/>
                </a:solidFill>
              </a:rPr>
              <a:t> sederhana untuk organisasi layanan</a:t>
            </a:r>
            <a:endParaRPr lang="id-ID" sz="2400" dirty="0">
              <a:solidFill>
                <a:schemeClr val="accent6"/>
              </a:solidFill>
            </a:endParaRPr>
          </a:p>
        </p:txBody>
      </p:sp>
      <p:sp>
        <p:nvSpPr>
          <p:cNvPr id="3" name="Dudukan Isi 2"/>
          <p:cNvSpPr>
            <a:spLocks noGrp="1"/>
          </p:cNvSpPr>
          <p:nvPr>
            <p:ph idx="1"/>
          </p:nvPr>
        </p:nvSpPr>
        <p:spPr>
          <a:xfrm>
            <a:off x="457200" y="5229200"/>
            <a:ext cx="8229600" cy="1080120"/>
          </a:xfrm>
        </p:spPr>
        <p:txBody>
          <a:bodyPr>
            <a:normAutofit/>
          </a:bodyPr>
          <a:lstStyle/>
          <a:p>
            <a:pPr marL="514350" indent="-514350">
              <a:buFont typeface="+mj-lt"/>
              <a:buAutoNum type="arabicPeriod"/>
            </a:pPr>
            <a:r>
              <a:rPr lang="id-ID" sz="1800" dirty="0" smtClean="0">
                <a:solidFill>
                  <a:schemeClr val="accent6"/>
                </a:solidFill>
              </a:rPr>
              <a:t>Organisasi terdiri dari staf. Staf menyusun organisasi.</a:t>
            </a:r>
          </a:p>
          <a:p>
            <a:pPr marL="514350" indent="-514350">
              <a:buFont typeface="+mj-lt"/>
              <a:buAutoNum type="arabicPeriod"/>
            </a:pPr>
            <a:r>
              <a:rPr lang="id-ID" sz="1800" dirty="0" smtClean="0">
                <a:solidFill>
                  <a:schemeClr val="accent6"/>
                </a:solidFill>
              </a:rPr>
              <a:t>Organisasi menyediakan layanan. Layanan disediakan oleh organisasi.</a:t>
            </a:r>
          </a:p>
          <a:p>
            <a:pPr marL="514350" indent="-514350">
              <a:buFont typeface="+mj-lt"/>
              <a:buAutoNum type="arabicPeriod"/>
            </a:pPr>
            <a:r>
              <a:rPr lang="id-ID" sz="1800" dirty="0" smtClean="0">
                <a:solidFill>
                  <a:schemeClr val="accent6"/>
                </a:solidFill>
              </a:rPr>
              <a:t>Staf melakukan layanan. Layanan disediakan oleh organisasi.</a:t>
            </a:r>
            <a:endParaRPr lang="id-ID" sz="1800" dirty="0">
              <a:solidFill>
                <a:schemeClr val="accent6"/>
              </a:solidFill>
            </a:endParaRPr>
          </a:p>
        </p:txBody>
      </p:sp>
      <p:pic>
        <p:nvPicPr>
          <p:cNvPr id="4" name="Gambar 3" descr="Entitas dan hubungan menggambarkan dokumen Web-hiperteks.png"/>
          <p:cNvPicPr>
            <a:picLocks noChangeAspect="1"/>
          </p:cNvPicPr>
          <p:nvPr/>
        </p:nvPicPr>
        <p:blipFill>
          <a:blip r:embed="rId2" cstate="print"/>
          <a:stretch>
            <a:fillRect/>
          </a:stretch>
        </p:blipFill>
        <p:spPr>
          <a:xfrm>
            <a:off x="755576" y="1124744"/>
            <a:ext cx="7632848" cy="3957774"/>
          </a:xfrm>
          <a:prstGeom prst="rect">
            <a:avLst/>
          </a:prstGeom>
          <a:solidFill>
            <a:schemeClr val="accent2">
              <a:lumMod val="75000"/>
            </a:schemeClr>
          </a:solidFill>
          <a:ln w="76200">
            <a:solidFill>
              <a:schemeClr val="accent2">
                <a:lumMod val="75000"/>
              </a:schemeClr>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778098"/>
          </a:xfrm>
        </p:spPr>
        <p:txBody>
          <a:bodyPr>
            <a:normAutofit fontScale="90000"/>
          </a:bodyPr>
          <a:lstStyle/>
          <a:p>
            <a:r>
              <a:rPr lang="id-ID" dirty="0" smtClean="0">
                <a:solidFill>
                  <a:schemeClr val="accent6"/>
                </a:solidFill>
              </a:rPr>
              <a:t>PENDEKATAAN PEMETAAN INFORMASI</a:t>
            </a:r>
            <a:endParaRPr lang="id-ID" dirty="0">
              <a:solidFill>
                <a:schemeClr val="accent6"/>
              </a:solidFill>
            </a:endParaRPr>
          </a:p>
        </p:txBody>
      </p:sp>
      <p:sp>
        <p:nvSpPr>
          <p:cNvPr id="3" name="Dudukan Isi 2"/>
          <p:cNvSpPr>
            <a:spLocks noGrp="1"/>
          </p:cNvSpPr>
          <p:nvPr>
            <p:ph idx="1"/>
          </p:nvPr>
        </p:nvSpPr>
        <p:spPr>
          <a:xfrm>
            <a:off x="457200" y="1556792"/>
            <a:ext cx="8229600" cy="3744416"/>
          </a:xfrm>
        </p:spPr>
        <p:txBody>
          <a:bodyPr>
            <a:normAutofit/>
          </a:bodyPr>
          <a:lstStyle/>
          <a:p>
            <a:r>
              <a:rPr lang="id-ID" sz="1800" dirty="0" smtClean="0">
                <a:solidFill>
                  <a:schemeClr val="accent6"/>
                </a:solidFill>
              </a:rPr>
              <a:t>Pada umumnya keputusan untuk menulis dokumen </a:t>
            </a:r>
            <a:r>
              <a:rPr lang="id-ID" sz="1800" dirty="0" err="1" smtClean="0">
                <a:solidFill>
                  <a:schemeClr val="accent6"/>
                </a:solidFill>
              </a:rPr>
              <a:t>web</a:t>
            </a:r>
            <a:r>
              <a:rPr lang="id-ID" sz="1800" dirty="0" smtClean="0">
                <a:solidFill>
                  <a:schemeClr val="accent6"/>
                </a:solidFill>
              </a:rPr>
              <a:t>/</a:t>
            </a:r>
            <a:r>
              <a:rPr lang="id-ID" sz="1800" dirty="0" err="1" smtClean="0">
                <a:solidFill>
                  <a:schemeClr val="accent6"/>
                </a:solidFill>
              </a:rPr>
              <a:t>hiperteks</a:t>
            </a:r>
            <a:r>
              <a:rPr lang="id-ID" sz="1800" dirty="0" smtClean="0">
                <a:solidFill>
                  <a:schemeClr val="accent6"/>
                </a:solidFill>
              </a:rPr>
              <a:t> harus didasarkan pada struktur dari </a:t>
            </a:r>
            <a:r>
              <a:rPr lang="id-ID" sz="1800" dirty="0" err="1" smtClean="0">
                <a:solidFill>
                  <a:schemeClr val="accent6"/>
                </a:solidFill>
              </a:rPr>
              <a:t>konten</a:t>
            </a:r>
            <a:r>
              <a:rPr lang="id-ID" sz="1800" dirty="0" smtClean="0">
                <a:solidFill>
                  <a:schemeClr val="accent6"/>
                </a:solidFill>
              </a:rPr>
              <a:t> dokumen.</a:t>
            </a:r>
          </a:p>
          <a:p>
            <a:r>
              <a:rPr lang="id-ID" sz="1800" dirty="0" smtClean="0">
                <a:solidFill>
                  <a:schemeClr val="accent6"/>
                </a:solidFill>
              </a:rPr>
              <a:t>Penggunaan </a:t>
            </a:r>
            <a:r>
              <a:rPr lang="id-ID" sz="1800" dirty="0" err="1" smtClean="0">
                <a:solidFill>
                  <a:schemeClr val="accent6"/>
                </a:solidFill>
              </a:rPr>
              <a:t>hiperteks</a:t>
            </a:r>
            <a:r>
              <a:rPr lang="id-ID" sz="1800" dirty="0" smtClean="0">
                <a:solidFill>
                  <a:schemeClr val="accent6"/>
                </a:solidFill>
              </a:rPr>
              <a:t> yang paling sesuai adalah jika</a:t>
            </a:r>
          </a:p>
          <a:p>
            <a:pPr marL="800100" lvl="1" indent="-342900">
              <a:buFont typeface="+mj-lt"/>
              <a:buAutoNum type="arabicPeriod"/>
            </a:pPr>
            <a:r>
              <a:rPr lang="id-ID" sz="1600" dirty="0" err="1" smtClean="0">
                <a:solidFill>
                  <a:schemeClr val="accent6"/>
                </a:solidFill>
              </a:rPr>
              <a:t>Konten</a:t>
            </a:r>
            <a:r>
              <a:rPr lang="id-ID" sz="1600" dirty="0" smtClean="0">
                <a:solidFill>
                  <a:schemeClr val="accent6"/>
                </a:solidFill>
              </a:rPr>
              <a:t> dokumen adalah badan informasi yang besar dan secara logis diorganisasikan atau </a:t>
            </a:r>
            <a:r>
              <a:rPr lang="id-ID" sz="1600" dirty="0" err="1" smtClean="0">
                <a:solidFill>
                  <a:schemeClr val="accent6"/>
                </a:solidFill>
              </a:rPr>
              <a:t>terstruktur</a:t>
            </a:r>
            <a:r>
              <a:rPr lang="id-ID" sz="1600" dirty="0" smtClean="0">
                <a:solidFill>
                  <a:schemeClr val="accent6"/>
                </a:solidFill>
              </a:rPr>
              <a:t> </a:t>
            </a:r>
            <a:r>
              <a:rPr lang="id-ID" sz="1600" dirty="0" err="1" smtClean="0">
                <a:solidFill>
                  <a:schemeClr val="accent6"/>
                </a:solidFill>
              </a:rPr>
              <a:t>kedalam</a:t>
            </a:r>
            <a:r>
              <a:rPr lang="id-ID" sz="1600" dirty="0" smtClean="0">
                <a:solidFill>
                  <a:schemeClr val="accent6"/>
                </a:solidFill>
              </a:rPr>
              <a:t> bagian unit atau fragmen.</a:t>
            </a:r>
          </a:p>
          <a:p>
            <a:pPr marL="800100" lvl="1" indent="-342900">
              <a:buFont typeface="+mj-lt"/>
              <a:buAutoNum type="arabicPeriod"/>
            </a:pPr>
            <a:r>
              <a:rPr lang="id-ID" sz="1600" dirty="0" smtClean="0">
                <a:solidFill>
                  <a:schemeClr val="accent6"/>
                </a:solidFill>
              </a:rPr>
              <a:t>Unit atau fragmen ini </a:t>
            </a:r>
            <a:r>
              <a:rPr lang="id-ID" sz="1600" dirty="0" err="1" smtClean="0">
                <a:solidFill>
                  <a:schemeClr val="accent6"/>
                </a:solidFill>
              </a:rPr>
              <a:t>terasosiasi</a:t>
            </a:r>
            <a:r>
              <a:rPr lang="id-ID" sz="1600" dirty="0" smtClean="0">
                <a:solidFill>
                  <a:schemeClr val="accent6"/>
                </a:solidFill>
              </a:rPr>
              <a:t> bebas dengan satu sama lainnya, walaupun tidak penting di dalam cara pengurutannya.</a:t>
            </a:r>
          </a:p>
          <a:p>
            <a:pPr marL="800100" lvl="1" indent="-342900">
              <a:buFont typeface="+mj-lt"/>
              <a:buAutoNum type="arabicPeriod"/>
            </a:pPr>
            <a:r>
              <a:rPr lang="id-ID" sz="1600" dirty="0" smtClean="0">
                <a:solidFill>
                  <a:schemeClr val="accent6"/>
                </a:solidFill>
              </a:rPr>
              <a:t>Pengguna atau pembaca dokumen membutuhkan satu unit atau fragmen dari </a:t>
            </a:r>
            <a:r>
              <a:rPr lang="id-ID" sz="1600" dirty="0" err="1" smtClean="0">
                <a:solidFill>
                  <a:schemeClr val="accent6"/>
                </a:solidFill>
              </a:rPr>
              <a:t>konten</a:t>
            </a:r>
            <a:r>
              <a:rPr lang="id-ID" sz="1600" dirty="0" smtClean="0">
                <a:solidFill>
                  <a:schemeClr val="accent6"/>
                </a:solidFill>
              </a:rPr>
              <a:t> kapan saja.</a:t>
            </a:r>
          </a:p>
          <a:p>
            <a:pPr marL="400050"/>
            <a:r>
              <a:rPr lang="id-ID" sz="1800" dirty="0" smtClean="0">
                <a:solidFill>
                  <a:schemeClr val="accent6"/>
                </a:solidFill>
              </a:rPr>
              <a:t>Metode pemetaan informasi ini digambarkan oleh Robert Horn sebagai kumpulan </a:t>
            </a:r>
            <a:r>
              <a:rPr lang="id-ID" sz="1800" dirty="0" err="1" smtClean="0">
                <a:solidFill>
                  <a:schemeClr val="accent6"/>
                </a:solidFill>
              </a:rPr>
              <a:t>tool</a:t>
            </a:r>
            <a:r>
              <a:rPr lang="id-ID" sz="1800" dirty="0" smtClean="0">
                <a:solidFill>
                  <a:schemeClr val="accent6"/>
                </a:solidFill>
              </a:rPr>
              <a:t> dan teknik-teknik yang dirancang untuk analisa kumpulan informasi yang kompleks.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490066"/>
          </a:xfrm>
        </p:spPr>
        <p:txBody>
          <a:bodyPr>
            <a:normAutofit fontScale="90000"/>
          </a:bodyPr>
          <a:lstStyle/>
          <a:p>
            <a:r>
              <a:rPr lang="id-ID" dirty="0" smtClean="0">
                <a:solidFill>
                  <a:schemeClr val="accent6"/>
                </a:solidFill>
              </a:rPr>
              <a:t>BLOK-BLOK INFORMASI</a:t>
            </a:r>
            <a:endParaRPr lang="id-ID" dirty="0">
              <a:solidFill>
                <a:schemeClr val="accent6"/>
              </a:solidFill>
            </a:endParaRPr>
          </a:p>
        </p:txBody>
      </p:sp>
      <p:sp>
        <p:nvSpPr>
          <p:cNvPr id="3" name="Dudukan Isi 2"/>
          <p:cNvSpPr>
            <a:spLocks noGrp="1"/>
          </p:cNvSpPr>
          <p:nvPr>
            <p:ph idx="1"/>
          </p:nvPr>
        </p:nvSpPr>
        <p:spPr>
          <a:xfrm>
            <a:off x="457200" y="1052736"/>
            <a:ext cx="8229600" cy="5256584"/>
          </a:xfrm>
        </p:spPr>
        <p:txBody>
          <a:bodyPr>
            <a:normAutofit lnSpcReduction="10000"/>
          </a:bodyPr>
          <a:lstStyle/>
          <a:p>
            <a:pPr algn="just"/>
            <a:r>
              <a:rPr lang="id-ID" sz="1600" dirty="0" smtClean="0">
                <a:solidFill>
                  <a:schemeClr val="accent6"/>
                </a:solidFill>
              </a:rPr>
              <a:t>Horn (1989) menggambarkan sebuah blok informasi sebagai subdivisi dasar subjek, menggantikan paragraf sebagai unit analisa dan penyajian di dalam teks berorientasi tugas dan fungsionalitas.</a:t>
            </a:r>
          </a:p>
          <a:p>
            <a:pPr algn="just"/>
            <a:r>
              <a:rPr lang="id-ID" sz="1600" dirty="0" smtClean="0">
                <a:solidFill>
                  <a:schemeClr val="accent6"/>
                </a:solidFill>
              </a:rPr>
              <a:t>Pada umumnya, blok informasi disusun di antara satu dan tuju kalimat dan/atau struktur grafis dan tabel-tabel dikenal secara jelas dengan sebuah label.</a:t>
            </a:r>
          </a:p>
          <a:p>
            <a:pPr algn="just"/>
            <a:r>
              <a:rPr lang="id-ID" sz="1600" dirty="0" smtClean="0">
                <a:solidFill>
                  <a:schemeClr val="accent6"/>
                </a:solidFill>
              </a:rPr>
              <a:t>Kalimat-kalimat, entitas grafis, dan label digambarkan sebagai potongan-potongan. Sejumlah potongan-potongan di dalam blok informasi berdasarkan faktor manusia yang menjadi keterbatasan kapasitas dari ingatan jangka pendek.</a:t>
            </a:r>
          </a:p>
          <a:p>
            <a:pPr algn="just"/>
            <a:r>
              <a:rPr lang="id-ID" sz="1600" dirty="0" smtClean="0">
                <a:solidFill>
                  <a:schemeClr val="accent6"/>
                </a:solidFill>
              </a:rPr>
              <a:t>Empat prinsip yang dapat diterapkan di dalam membangun blok-blok informasi, yaitu</a:t>
            </a:r>
          </a:p>
          <a:p>
            <a:pPr lvl="1" algn="just">
              <a:buFont typeface="+mj-lt"/>
              <a:buAutoNum type="arabicPeriod"/>
            </a:pPr>
            <a:r>
              <a:rPr lang="id-ID" sz="1600" dirty="0" smtClean="0">
                <a:solidFill>
                  <a:schemeClr val="accent6"/>
                </a:solidFill>
              </a:rPr>
              <a:t>Prinsip pemotongan</a:t>
            </a:r>
          </a:p>
          <a:p>
            <a:pPr lvl="1" algn="just">
              <a:buNone/>
            </a:pPr>
            <a:r>
              <a:rPr lang="id-ID" sz="1600" dirty="0" smtClean="0">
                <a:solidFill>
                  <a:schemeClr val="accent6"/>
                </a:solidFill>
              </a:rPr>
              <a:t>	semua kelompok informasi akan diubah menjadi unit-unit kecil yang dapat dikelola dan kemudian disebut blok-blok informasi dan peta-peta informasi.</a:t>
            </a:r>
          </a:p>
          <a:p>
            <a:pPr lvl="1" algn="just">
              <a:buNone/>
            </a:pPr>
            <a:r>
              <a:rPr lang="id-ID" sz="1600" dirty="0" smtClean="0">
                <a:solidFill>
                  <a:schemeClr val="accent6"/>
                </a:solidFill>
              </a:rPr>
              <a:t>2.	Prinsip relevansi yang hanya mencakup potongan informasi  yang dihubungkan kepada satu objek. relevansi ditentukan menurut tujuan informasi atau fungsi untuk penggunaan informasi.</a:t>
            </a:r>
          </a:p>
          <a:p>
            <a:pPr lvl="1" algn="just">
              <a:buAutoNum type="arabicPeriod" startAt="3"/>
            </a:pPr>
            <a:r>
              <a:rPr lang="id-ID" sz="1600" dirty="0" smtClean="0">
                <a:solidFill>
                  <a:schemeClr val="accent6"/>
                </a:solidFill>
              </a:rPr>
              <a:t>Prinsip konsistensi</a:t>
            </a:r>
          </a:p>
          <a:p>
            <a:pPr lvl="1" algn="just">
              <a:buNone/>
            </a:pPr>
            <a:r>
              <a:rPr lang="id-ID" sz="1600" dirty="0" smtClean="0">
                <a:solidFill>
                  <a:schemeClr val="accent6"/>
                </a:solidFill>
              </a:rPr>
              <a:t>	prinsip ini digunakan untuk materi subjek yang sama, menggunakan kata yang sama, label, format, organisasi, dan urutan.</a:t>
            </a:r>
          </a:p>
          <a:p>
            <a:pPr lvl="1" algn="just">
              <a:buNone/>
            </a:pPr>
            <a:r>
              <a:rPr lang="id-ID" sz="1600" dirty="0" smtClean="0">
                <a:solidFill>
                  <a:schemeClr val="accent6"/>
                </a:solidFill>
              </a:rPr>
              <a:t>4.	Prinsip pelabelan untuk setiap potongan label dan kelompok potongan menurut kriteria spesifik.</a:t>
            </a:r>
            <a:endParaRPr lang="id-ID" sz="1600" dirty="0">
              <a:solidFill>
                <a:schemeClr val="accent6"/>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67544" y="1268760"/>
            <a:ext cx="8229600" cy="562074"/>
          </a:xfrm>
        </p:spPr>
        <p:txBody>
          <a:bodyPr>
            <a:normAutofit fontScale="90000"/>
          </a:bodyPr>
          <a:lstStyle/>
          <a:p>
            <a:r>
              <a:rPr lang="id-ID" dirty="0" smtClean="0">
                <a:solidFill>
                  <a:schemeClr val="accent6"/>
                </a:solidFill>
              </a:rPr>
              <a:t>PETA INFORMASI</a:t>
            </a:r>
            <a:endParaRPr lang="id-ID" dirty="0">
              <a:solidFill>
                <a:schemeClr val="accent6"/>
              </a:solidFill>
            </a:endParaRPr>
          </a:p>
        </p:txBody>
      </p:sp>
      <p:sp>
        <p:nvSpPr>
          <p:cNvPr id="3" name="Dudukan Isi 2"/>
          <p:cNvSpPr>
            <a:spLocks noGrp="1"/>
          </p:cNvSpPr>
          <p:nvPr>
            <p:ph idx="1"/>
          </p:nvPr>
        </p:nvSpPr>
        <p:spPr>
          <a:xfrm>
            <a:off x="457200" y="2564904"/>
            <a:ext cx="8229600" cy="1728192"/>
          </a:xfrm>
        </p:spPr>
        <p:txBody>
          <a:bodyPr>
            <a:normAutofit/>
          </a:bodyPr>
          <a:lstStyle/>
          <a:p>
            <a:pPr algn="just"/>
            <a:r>
              <a:rPr lang="id-ID" sz="1800" dirty="0" smtClean="0">
                <a:solidFill>
                  <a:schemeClr val="accent6"/>
                </a:solidFill>
              </a:rPr>
              <a:t>Blok informasi adalah dasar dan unit informasi yang paling kecil.</a:t>
            </a:r>
          </a:p>
          <a:p>
            <a:pPr algn="just"/>
            <a:r>
              <a:rPr lang="id-ID" sz="1800" dirty="0" smtClean="0">
                <a:solidFill>
                  <a:schemeClr val="accent6"/>
                </a:solidFill>
              </a:rPr>
              <a:t>Suatu peta informasi digambarkan sebagai koleksi dari dua atau lebih, namun biasanya tidak lebih dari sembilan, blok-blok informasi topik khusus.</a:t>
            </a:r>
          </a:p>
          <a:p>
            <a:pPr algn="just"/>
            <a:r>
              <a:rPr lang="id-ID" sz="1800" dirty="0" smtClean="0">
                <a:solidFill>
                  <a:schemeClr val="accent6"/>
                </a:solidFill>
              </a:rPr>
              <a:t>Seperti blok informasi, sejumlah unit informasi di dalam peta informasi berdasarkan perkiraan ukuran/kapasitas ingatan jangka pendek manusia.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Judul 2"/>
          <p:cNvSpPr>
            <a:spLocks noGrp="1"/>
          </p:cNvSpPr>
          <p:nvPr>
            <p:ph type="title"/>
          </p:nvPr>
        </p:nvSpPr>
        <p:spPr>
          <a:xfrm>
            <a:off x="457200" y="274638"/>
            <a:ext cx="8229600" cy="634082"/>
          </a:xfrm>
        </p:spPr>
        <p:txBody>
          <a:bodyPr>
            <a:normAutofit/>
          </a:bodyPr>
          <a:lstStyle/>
          <a:p>
            <a:r>
              <a:rPr lang="id-ID" sz="2800" dirty="0" smtClean="0">
                <a:solidFill>
                  <a:schemeClr val="accent6"/>
                </a:solidFill>
                <a:latin typeface="Arial" pitchFamily="34" charset="0"/>
                <a:cs typeface="Arial" pitchFamily="34" charset="0"/>
              </a:rPr>
              <a:t>TEKNIK-TEKNIK PREKAYASAAN KEBUTUHAN</a:t>
            </a:r>
            <a:endParaRPr lang="id-ID" sz="2800" dirty="0">
              <a:solidFill>
                <a:schemeClr val="accent6"/>
              </a:solidFill>
              <a:latin typeface="Arial" pitchFamily="34" charset="0"/>
              <a:cs typeface="Arial" pitchFamily="34" charset="0"/>
            </a:endParaRPr>
          </a:p>
        </p:txBody>
      </p:sp>
      <p:sp>
        <p:nvSpPr>
          <p:cNvPr id="4" name="Dudukan Isi 3"/>
          <p:cNvSpPr>
            <a:spLocks noGrp="1"/>
          </p:cNvSpPr>
          <p:nvPr>
            <p:ph idx="1"/>
          </p:nvPr>
        </p:nvSpPr>
        <p:spPr>
          <a:xfrm>
            <a:off x="457200" y="1124744"/>
            <a:ext cx="8229600" cy="5001419"/>
          </a:xfrm>
        </p:spPr>
        <p:txBody>
          <a:bodyPr>
            <a:normAutofit/>
          </a:bodyPr>
          <a:lstStyle/>
          <a:p>
            <a:pPr algn="just"/>
            <a:r>
              <a:rPr lang="id-ID" sz="1800" dirty="0" smtClean="0">
                <a:solidFill>
                  <a:schemeClr val="accent6"/>
                </a:solidFill>
              </a:rPr>
              <a:t>Perekayasa kebutuhan adalah proses dalam pemerolehan, pemahaman, penetapan, dan pemvalidasian kebutuhan “ pengguna ” dan “ pelanggan ”.</a:t>
            </a:r>
          </a:p>
          <a:p>
            <a:pPr algn="just"/>
            <a:r>
              <a:rPr lang="id-ID" sz="1800" dirty="0" smtClean="0">
                <a:solidFill>
                  <a:schemeClr val="accent6"/>
                </a:solidFill>
              </a:rPr>
              <a:t>Suatu kebutuhan di definisikan sebagai suatu kondisi atau kemampuan yang harus dipertemukan atau dipenuhi oleh sistem untuk memenuhi kontrak, spesifikasi, atau dokumen-dokumen lain yang ditentukan secara resmi (IEE Standard 610.12, 1990).</a:t>
            </a:r>
          </a:p>
          <a:p>
            <a:pPr algn="just"/>
            <a:r>
              <a:rPr lang="id-ID" sz="1800" dirty="0" smtClean="0">
                <a:solidFill>
                  <a:schemeClr val="accent6"/>
                </a:solidFill>
              </a:rPr>
              <a:t>Perekayasa  mengidentifikasikan pembatasan teknologi aplikasi manakah yang harus di perbaiki dan di jalankan.</a:t>
            </a:r>
          </a:p>
          <a:p>
            <a:pPr algn="just"/>
            <a:r>
              <a:rPr lang="id-ID" sz="1800" dirty="0" smtClean="0">
                <a:solidFill>
                  <a:schemeClr val="accent6"/>
                </a:solidFill>
              </a:rPr>
              <a:t>Perekayasa juga merupakan </a:t>
            </a:r>
            <a:r>
              <a:rPr lang="id-ID" sz="1800" dirty="0" err="1" smtClean="0">
                <a:solidFill>
                  <a:schemeClr val="accent6"/>
                </a:solidFill>
              </a:rPr>
              <a:t>suatu</a:t>
            </a:r>
            <a:r>
              <a:rPr lang="id-ID" sz="1800" dirty="0" smtClean="0">
                <a:solidFill>
                  <a:schemeClr val="accent6"/>
                </a:solidFill>
              </a:rPr>
              <a:t> proses interaktif dan koperatif yang objektif dalam menganalisis masalah,untuk mendokumentasikan hasil dalam bentuk yang beragam dan mengevaluasi ketelitian dari hasil yang di </a:t>
            </a:r>
            <a:r>
              <a:rPr lang="id-ID" sz="1800" dirty="0" err="1" smtClean="0">
                <a:solidFill>
                  <a:schemeClr val="accent6"/>
                </a:solidFill>
              </a:rPr>
              <a:t>peroduksi</a:t>
            </a:r>
            <a:r>
              <a:rPr lang="id-ID" sz="1800" dirty="0" smtClean="0">
                <a:solidFill>
                  <a:schemeClr val="accent6"/>
                </a:solidFill>
              </a:rPr>
              <a:t>.</a:t>
            </a:r>
          </a:p>
          <a:p>
            <a:pPr algn="just"/>
            <a:r>
              <a:rPr lang="id-ID" sz="1800" dirty="0" smtClean="0">
                <a:solidFill>
                  <a:schemeClr val="accent6"/>
                </a:solidFill>
              </a:rPr>
              <a:t>Menurut </a:t>
            </a:r>
            <a:r>
              <a:rPr lang="id-ID" sz="1800" dirty="0" err="1" smtClean="0">
                <a:solidFill>
                  <a:schemeClr val="accent6"/>
                </a:solidFill>
              </a:rPr>
              <a:t>Livesey</a:t>
            </a:r>
            <a:r>
              <a:rPr lang="id-ID" sz="1800" dirty="0" smtClean="0">
                <a:solidFill>
                  <a:schemeClr val="accent6"/>
                </a:solidFill>
              </a:rPr>
              <a:t> dan </a:t>
            </a:r>
            <a:r>
              <a:rPr lang="id-ID" sz="1800" dirty="0" err="1" smtClean="0">
                <a:solidFill>
                  <a:schemeClr val="accent6"/>
                </a:solidFill>
              </a:rPr>
              <a:t>Guinane</a:t>
            </a:r>
            <a:r>
              <a:rPr lang="id-ID" sz="1800" dirty="0" smtClean="0">
                <a:solidFill>
                  <a:schemeClr val="accent6"/>
                </a:solidFill>
              </a:rPr>
              <a:t> (1997), proses  interaktif dari teknik kebutuhan meliputi tiga aktivitas utama:</a:t>
            </a:r>
          </a:p>
          <a:p>
            <a:pPr marL="800100" lvl="1" indent="-342900">
              <a:buFont typeface="+mj-lt"/>
              <a:buAutoNum type="arabicPeriod"/>
            </a:pPr>
            <a:r>
              <a:rPr lang="id-ID" sz="1400" dirty="0" smtClean="0">
                <a:solidFill>
                  <a:schemeClr val="accent6"/>
                </a:solidFill>
              </a:rPr>
              <a:t>Pemerolehan kebutuhan</a:t>
            </a:r>
          </a:p>
          <a:p>
            <a:pPr marL="800100" lvl="1" indent="-342900">
              <a:buFont typeface="+mj-lt"/>
              <a:buAutoNum type="arabicPeriod"/>
            </a:pPr>
            <a:r>
              <a:rPr lang="id-ID" sz="1400" dirty="0" err="1" smtClean="0">
                <a:solidFill>
                  <a:schemeClr val="accent6"/>
                </a:solidFill>
              </a:rPr>
              <a:t>Penspesifikasian</a:t>
            </a:r>
            <a:r>
              <a:rPr lang="id-ID" sz="1400" dirty="0" smtClean="0">
                <a:solidFill>
                  <a:schemeClr val="accent6"/>
                </a:solidFill>
              </a:rPr>
              <a:t> kebutuhan, dan</a:t>
            </a:r>
          </a:p>
          <a:p>
            <a:pPr marL="800100" lvl="1" indent="-342900">
              <a:buFont typeface="+mj-lt"/>
              <a:buAutoNum type="arabicPeriod"/>
            </a:pPr>
            <a:r>
              <a:rPr lang="id-ID" sz="1400" dirty="0" smtClean="0">
                <a:solidFill>
                  <a:schemeClr val="accent6"/>
                </a:solidFill>
              </a:rPr>
              <a:t>Pemvalidasian kebutuhan</a:t>
            </a:r>
          </a:p>
          <a:p>
            <a:endParaRPr lang="id-ID" sz="1800" dirty="0" smtClean="0">
              <a:solidFill>
                <a:schemeClr val="accent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p:cNvSpPr>
            <a:spLocks noGrp="1"/>
          </p:cNvSpPr>
          <p:nvPr>
            <p:ph type="title"/>
          </p:nvPr>
        </p:nvSpPr>
        <p:spPr>
          <a:xfrm>
            <a:off x="457200" y="274638"/>
            <a:ext cx="8229600" cy="634082"/>
          </a:xfrm>
        </p:spPr>
        <p:txBody>
          <a:bodyPr>
            <a:normAutofit/>
          </a:bodyPr>
          <a:lstStyle/>
          <a:p>
            <a:r>
              <a:rPr lang="id-ID" sz="3200" dirty="0" smtClean="0">
                <a:solidFill>
                  <a:schemeClr val="accent6"/>
                </a:solidFill>
                <a:latin typeface="Arial" pitchFamily="34" charset="0"/>
                <a:cs typeface="Arial" pitchFamily="34" charset="0"/>
              </a:rPr>
              <a:t>PEMEROLEH KEBUTUHAN</a:t>
            </a:r>
            <a:endParaRPr lang="id-ID" sz="3200" dirty="0">
              <a:solidFill>
                <a:schemeClr val="accent6"/>
              </a:solidFill>
              <a:latin typeface="Arial" pitchFamily="34" charset="0"/>
              <a:cs typeface="Arial" pitchFamily="34" charset="0"/>
            </a:endParaRPr>
          </a:p>
        </p:txBody>
      </p:sp>
      <p:sp>
        <p:nvSpPr>
          <p:cNvPr id="6" name="Dudukan Isi 5"/>
          <p:cNvSpPr>
            <a:spLocks noGrp="1"/>
          </p:cNvSpPr>
          <p:nvPr>
            <p:ph idx="1"/>
          </p:nvPr>
        </p:nvSpPr>
        <p:spPr>
          <a:xfrm>
            <a:off x="457200" y="1052736"/>
            <a:ext cx="8229600" cy="5073427"/>
          </a:xfrm>
        </p:spPr>
        <p:txBody>
          <a:bodyPr>
            <a:normAutofit/>
          </a:bodyPr>
          <a:lstStyle/>
          <a:p>
            <a:pPr algn="just"/>
            <a:r>
              <a:rPr lang="id-ID" sz="1800" dirty="0" smtClean="0">
                <a:solidFill>
                  <a:schemeClr val="accent6"/>
                </a:solidFill>
                <a:latin typeface="Arial" pitchFamily="34" charset="0"/>
                <a:cs typeface="Arial" pitchFamily="34" charset="0"/>
              </a:rPr>
              <a:t>Penangkap kebutuhan adalah </a:t>
            </a:r>
            <a:r>
              <a:rPr lang="id-ID" sz="1800" dirty="0" err="1" smtClean="0">
                <a:solidFill>
                  <a:schemeClr val="accent6"/>
                </a:solidFill>
                <a:latin typeface="Arial" pitchFamily="34" charset="0"/>
                <a:cs typeface="Arial" pitchFamily="34" charset="0"/>
              </a:rPr>
              <a:t>suatu</a:t>
            </a:r>
            <a:r>
              <a:rPr lang="id-ID" sz="1800" dirty="0" smtClean="0">
                <a:solidFill>
                  <a:schemeClr val="accent6"/>
                </a:solidFill>
                <a:latin typeface="Arial" pitchFamily="34" charset="0"/>
                <a:cs typeface="Arial" pitchFamily="34" charset="0"/>
              </a:rPr>
              <a:t> aktivitas tim pengembang yang mengumpulkan kebutuhan dari sumber yang tersedia dan kemampuan sistem yang dibutuhkan untuk menyediakan kepada  pengguna di masa yang akan datang.</a:t>
            </a:r>
          </a:p>
          <a:p>
            <a:r>
              <a:rPr lang="id-ID" sz="1800" dirty="0" smtClean="0">
                <a:solidFill>
                  <a:schemeClr val="accent6"/>
                </a:solidFill>
                <a:latin typeface="Arial" pitchFamily="34" charset="0"/>
                <a:cs typeface="Arial" pitchFamily="34" charset="0"/>
              </a:rPr>
              <a:t>Pada bagian ini mencakup penangkapan kebutuhan, penemuan kebutuhan atau pemerolehan kebutuhan.</a:t>
            </a:r>
          </a:p>
          <a:p>
            <a:pPr algn="just"/>
            <a:r>
              <a:rPr lang="id-ID" sz="1800" dirty="0" smtClean="0">
                <a:solidFill>
                  <a:schemeClr val="accent6"/>
                </a:solidFill>
                <a:latin typeface="Arial" pitchFamily="34" charset="0"/>
                <a:cs typeface="Arial" pitchFamily="34" charset="0"/>
              </a:rPr>
              <a:t>Beberapa pandangan dari teknik-teknik yang digunakan dalam penangkapan kebutuhan  dalam konteks proses pengembangan perangkat lunak standar.</a:t>
            </a:r>
          </a:p>
          <a:p>
            <a:pPr marL="800100" lvl="1" indent="-342900">
              <a:buFont typeface="+mj-lt"/>
              <a:buAutoNum type="arabicPeriod"/>
            </a:pPr>
            <a:r>
              <a:rPr lang="id-ID" sz="1400" dirty="0" smtClean="0">
                <a:solidFill>
                  <a:schemeClr val="accent6"/>
                </a:solidFill>
                <a:latin typeface="Arial" pitchFamily="34" charset="0"/>
                <a:cs typeface="Arial" pitchFamily="34" charset="0"/>
              </a:rPr>
              <a:t>Wawancara</a:t>
            </a:r>
            <a:endParaRPr lang="id-ID" sz="1400" dirty="0">
              <a:solidFill>
                <a:schemeClr val="accent6"/>
              </a:solidFill>
              <a:latin typeface="Arial" pitchFamily="34" charset="0"/>
              <a:cs typeface="Arial" pitchFamily="34" charset="0"/>
            </a:endParaRPr>
          </a:p>
          <a:p>
            <a:pPr marL="800100" lvl="1" indent="-342900">
              <a:buFont typeface="+mj-lt"/>
              <a:buAutoNum type="arabicPeriod"/>
            </a:pPr>
            <a:r>
              <a:rPr lang="id-ID" sz="1400" dirty="0" smtClean="0">
                <a:solidFill>
                  <a:schemeClr val="accent6"/>
                </a:solidFill>
                <a:latin typeface="Arial" pitchFamily="34" charset="0"/>
                <a:cs typeface="Arial" pitchFamily="34" charset="0"/>
              </a:rPr>
              <a:t>JAD (Joint </a:t>
            </a:r>
            <a:r>
              <a:rPr lang="id-ID" sz="1400" dirty="0" err="1" smtClean="0">
                <a:solidFill>
                  <a:schemeClr val="accent6"/>
                </a:solidFill>
                <a:latin typeface="Arial" pitchFamily="34" charset="0"/>
                <a:cs typeface="Arial" pitchFamily="34" charset="0"/>
              </a:rPr>
              <a:t>Application</a:t>
            </a:r>
            <a:r>
              <a:rPr lang="id-ID" sz="1400" dirty="0" smtClean="0">
                <a:solidFill>
                  <a:schemeClr val="accent6"/>
                </a:solidFill>
                <a:latin typeface="Arial" pitchFamily="34" charset="0"/>
                <a:cs typeface="Arial" pitchFamily="34" charset="0"/>
              </a:rPr>
              <a:t> Developer)</a:t>
            </a:r>
            <a:endParaRPr lang="id-ID" sz="1000" dirty="0" smtClean="0">
              <a:solidFill>
                <a:schemeClr val="accent6"/>
              </a:solidFill>
              <a:latin typeface="Arial" pitchFamily="34" charset="0"/>
              <a:cs typeface="Arial" pitchFamily="34" charset="0"/>
            </a:endParaRPr>
          </a:p>
          <a:p>
            <a:pPr marL="800100" lvl="1" indent="-342900">
              <a:buFont typeface="+mj-lt"/>
              <a:buAutoNum type="arabicPeriod"/>
            </a:pPr>
            <a:r>
              <a:rPr lang="id-ID" sz="1400" dirty="0" smtClean="0">
                <a:solidFill>
                  <a:schemeClr val="accent6"/>
                </a:solidFill>
                <a:latin typeface="Arial" pitchFamily="34" charset="0"/>
                <a:cs typeface="Arial" pitchFamily="34" charset="0"/>
              </a:rPr>
              <a:t>Sumbang Saran (</a:t>
            </a:r>
            <a:r>
              <a:rPr lang="id-ID" sz="1400" i="1" dirty="0" err="1" smtClean="0">
                <a:solidFill>
                  <a:schemeClr val="accent6"/>
                </a:solidFill>
                <a:latin typeface="Arial" pitchFamily="34" charset="0"/>
                <a:cs typeface="Arial" pitchFamily="34" charset="0"/>
              </a:rPr>
              <a:t>Brainstroming</a:t>
            </a:r>
            <a:r>
              <a:rPr lang="id-ID" sz="1400" dirty="0" smtClean="0">
                <a:solidFill>
                  <a:schemeClr val="accent6"/>
                </a:solidFill>
                <a:latin typeface="Arial" pitchFamily="34" charset="0"/>
                <a:cs typeface="Arial" pitchFamily="34" charset="0"/>
              </a:rPr>
              <a:t>)</a:t>
            </a:r>
          </a:p>
          <a:p>
            <a:pPr marL="800100" lvl="1" indent="-342900">
              <a:buFont typeface="+mj-lt"/>
              <a:buAutoNum type="arabicPeriod"/>
            </a:pPr>
            <a:r>
              <a:rPr lang="id-ID" sz="1400" dirty="0" smtClean="0">
                <a:solidFill>
                  <a:schemeClr val="accent6"/>
                </a:solidFill>
                <a:latin typeface="Arial" pitchFamily="34" charset="0"/>
                <a:cs typeface="Arial" pitchFamily="34" charset="0"/>
              </a:rPr>
              <a:t>Konsep Pemetaan (</a:t>
            </a:r>
            <a:r>
              <a:rPr lang="id-ID" sz="1400" i="1" dirty="0" err="1" smtClean="0">
                <a:solidFill>
                  <a:schemeClr val="accent6"/>
                </a:solidFill>
                <a:latin typeface="Arial" pitchFamily="34" charset="0"/>
                <a:cs typeface="Arial" pitchFamily="34" charset="0"/>
              </a:rPr>
              <a:t>Mapping</a:t>
            </a:r>
            <a:r>
              <a:rPr lang="id-ID" sz="1400" dirty="0" smtClean="0">
                <a:solidFill>
                  <a:schemeClr val="accent6"/>
                </a:solidFill>
                <a:latin typeface="Arial" pitchFamily="34" charset="0"/>
                <a:cs typeface="Arial" pitchFamily="34" charset="0"/>
              </a:rPr>
              <a:t>)</a:t>
            </a:r>
          </a:p>
          <a:p>
            <a:pPr marL="800100" lvl="1" indent="-342900">
              <a:buFont typeface="+mj-lt"/>
              <a:buAutoNum type="arabicPeriod"/>
            </a:pPr>
            <a:r>
              <a:rPr lang="id-ID" sz="1400" dirty="0" err="1" smtClean="0">
                <a:solidFill>
                  <a:schemeClr val="accent6"/>
                </a:solidFill>
                <a:latin typeface="Arial" pitchFamily="34" charset="0"/>
                <a:cs typeface="Arial" pitchFamily="34" charset="0"/>
              </a:rPr>
              <a:t>Pensketsaan</a:t>
            </a:r>
            <a:r>
              <a:rPr lang="id-ID" sz="1400" dirty="0" smtClean="0">
                <a:solidFill>
                  <a:schemeClr val="accent6"/>
                </a:solidFill>
                <a:latin typeface="Arial" pitchFamily="34" charset="0"/>
                <a:cs typeface="Arial" pitchFamily="34" charset="0"/>
              </a:rPr>
              <a:t> dan </a:t>
            </a:r>
            <a:r>
              <a:rPr lang="id-ID" sz="1400" i="1" dirty="0" err="1" smtClean="0">
                <a:solidFill>
                  <a:schemeClr val="accent6"/>
                </a:solidFill>
                <a:latin typeface="Arial" pitchFamily="34" charset="0"/>
                <a:cs typeface="Arial" pitchFamily="34" charset="0"/>
              </a:rPr>
              <a:t>Storyboarding</a:t>
            </a:r>
            <a:endParaRPr lang="id-ID" sz="1400" i="1" dirty="0" smtClean="0">
              <a:solidFill>
                <a:schemeClr val="accent6"/>
              </a:solidFill>
              <a:latin typeface="Arial" pitchFamily="34" charset="0"/>
              <a:cs typeface="Arial" pitchFamily="34" charset="0"/>
            </a:endParaRPr>
          </a:p>
          <a:p>
            <a:pPr marL="800100" lvl="1" indent="-342900">
              <a:buFont typeface="+mj-lt"/>
              <a:buAutoNum type="arabicPeriod"/>
            </a:pPr>
            <a:r>
              <a:rPr lang="id-ID" sz="1400" dirty="0" smtClean="0">
                <a:solidFill>
                  <a:schemeClr val="accent6"/>
                </a:solidFill>
                <a:latin typeface="Arial" pitchFamily="34" charset="0"/>
                <a:cs typeface="Arial" pitchFamily="34" charset="0"/>
              </a:rPr>
              <a:t>Pemodelan </a:t>
            </a:r>
            <a:r>
              <a:rPr lang="id-ID" sz="1400" dirty="0" err="1" smtClean="0">
                <a:solidFill>
                  <a:schemeClr val="accent6"/>
                </a:solidFill>
                <a:latin typeface="Arial" pitchFamily="34" charset="0"/>
                <a:cs typeface="Arial" pitchFamily="34" charset="0"/>
              </a:rPr>
              <a:t>Use</a:t>
            </a:r>
            <a:r>
              <a:rPr lang="id-ID" sz="1400" dirty="0" smtClean="0">
                <a:solidFill>
                  <a:schemeClr val="accent6"/>
                </a:solidFill>
                <a:latin typeface="Arial" pitchFamily="34" charset="0"/>
                <a:cs typeface="Arial" pitchFamily="34" charset="0"/>
              </a:rPr>
              <a:t> </a:t>
            </a:r>
            <a:r>
              <a:rPr lang="id-ID" sz="1400" dirty="0" err="1" smtClean="0">
                <a:solidFill>
                  <a:schemeClr val="accent6"/>
                </a:solidFill>
                <a:latin typeface="Arial" pitchFamily="34" charset="0"/>
                <a:cs typeface="Arial" pitchFamily="34" charset="0"/>
              </a:rPr>
              <a:t>Case</a:t>
            </a:r>
            <a:endParaRPr lang="id-ID" sz="1400" dirty="0" smtClean="0">
              <a:solidFill>
                <a:schemeClr val="accent6"/>
              </a:solidFill>
              <a:latin typeface="Arial" pitchFamily="34" charset="0"/>
              <a:cs typeface="Arial" pitchFamily="34" charset="0"/>
            </a:endParaRPr>
          </a:p>
          <a:p>
            <a:pPr marL="800100" lvl="1" indent="-342900">
              <a:buFont typeface="+mj-lt"/>
              <a:buAutoNum type="arabicPeriod"/>
            </a:pPr>
            <a:r>
              <a:rPr lang="id-ID" sz="1400" dirty="0" smtClean="0">
                <a:solidFill>
                  <a:schemeClr val="accent6"/>
                </a:solidFill>
                <a:latin typeface="Arial" pitchFamily="34" charset="0"/>
                <a:cs typeface="Arial" pitchFamily="34" charset="0"/>
              </a:rPr>
              <a:t>Kuesioner dan Daftar Tilik (</a:t>
            </a:r>
            <a:r>
              <a:rPr lang="id-ID" sz="1400" i="1" dirty="0" err="1" smtClean="0">
                <a:solidFill>
                  <a:schemeClr val="accent6"/>
                </a:solidFill>
                <a:latin typeface="Arial" pitchFamily="34" charset="0"/>
                <a:cs typeface="Arial" pitchFamily="34" charset="0"/>
              </a:rPr>
              <a:t>Checklist</a:t>
            </a:r>
            <a:r>
              <a:rPr lang="id-ID" sz="1400" dirty="0" smtClean="0">
                <a:solidFill>
                  <a:schemeClr val="accent6"/>
                </a:solidFill>
                <a:latin typeface="Arial" pitchFamily="34" charset="0"/>
                <a:cs typeface="Arial" pitchFamily="34" charset="0"/>
              </a:rPr>
              <a:t>)</a:t>
            </a:r>
          </a:p>
          <a:p>
            <a:pPr marL="800100" lvl="1" indent="-342900">
              <a:buFont typeface="+mj-lt"/>
              <a:buAutoNum type="arabicPeriod"/>
            </a:pPr>
            <a:r>
              <a:rPr lang="id-ID" sz="1400" dirty="0" smtClean="0">
                <a:solidFill>
                  <a:schemeClr val="accent6"/>
                </a:solidFill>
                <a:latin typeface="Arial" pitchFamily="34" charset="0"/>
                <a:cs typeface="Arial" pitchFamily="34" charset="0"/>
              </a:rPr>
              <a:t>Perbandingan Terminologi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p:cNvSpPr>
            <a:spLocks noGrp="1"/>
          </p:cNvSpPr>
          <p:nvPr>
            <p:ph type="title"/>
          </p:nvPr>
        </p:nvSpPr>
        <p:spPr>
          <a:xfrm>
            <a:off x="457200" y="274638"/>
            <a:ext cx="8229600" cy="418058"/>
          </a:xfrm>
        </p:spPr>
        <p:txBody>
          <a:bodyPr>
            <a:noAutofit/>
          </a:bodyPr>
          <a:lstStyle/>
          <a:p>
            <a:r>
              <a:rPr lang="id-ID" sz="2800" dirty="0" smtClean="0">
                <a:solidFill>
                  <a:schemeClr val="accent6"/>
                </a:solidFill>
                <a:latin typeface="Arial" pitchFamily="34" charset="0"/>
                <a:cs typeface="Arial" pitchFamily="34" charset="0"/>
              </a:rPr>
              <a:t>SEPESIFIKASI KEBUTUHAN</a:t>
            </a:r>
            <a:endParaRPr lang="id-ID" sz="2800" dirty="0">
              <a:solidFill>
                <a:schemeClr val="accent6"/>
              </a:solidFill>
              <a:latin typeface="Arial" pitchFamily="34" charset="0"/>
              <a:cs typeface="Arial" pitchFamily="34" charset="0"/>
            </a:endParaRPr>
          </a:p>
        </p:txBody>
      </p:sp>
      <p:sp>
        <p:nvSpPr>
          <p:cNvPr id="5" name="Dudukan Isi 4"/>
          <p:cNvSpPr>
            <a:spLocks noGrp="1"/>
          </p:cNvSpPr>
          <p:nvPr>
            <p:ph idx="1"/>
          </p:nvPr>
        </p:nvSpPr>
        <p:spPr>
          <a:xfrm>
            <a:off x="457200" y="764704"/>
            <a:ext cx="8229600" cy="5361459"/>
          </a:xfrm>
        </p:spPr>
        <p:txBody>
          <a:bodyPr>
            <a:normAutofit fontScale="92500" lnSpcReduction="10000"/>
          </a:bodyPr>
          <a:lstStyle/>
          <a:p>
            <a:pPr>
              <a:buNone/>
            </a:pPr>
            <a:r>
              <a:rPr lang="id-ID" sz="1800" dirty="0" smtClean="0">
                <a:solidFill>
                  <a:schemeClr val="accent6"/>
                </a:solidFill>
                <a:latin typeface="Arial" pitchFamily="34" charset="0"/>
                <a:cs typeface="Arial" pitchFamily="34" charset="0"/>
              </a:rPr>
              <a:t>Beberapa teknik yang paling sering digunakan dalam aktivitas definisi kebutuhan.</a:t>
            </a:r>
          </a:p>
          <a:p>
            <a:pPr>
              <a:buFont typeface="+mj-lt"/>
              <a:buAutoNum type="arabicPeriod"/>
            </a:pPr>
            <a:r>
              <a:rPr lang="id-ID" sz="1800" dirty="0" smtClean="0">
                <a:solidFill>
                  <a:schemeClr val="accent6"/>
                </a:solidFill>
                <a:latin typeface="Arial" pitchFamily="34" charset="0"/>
                <a:cs typeface="Arial" pitchFamily="34" charset="0"/>
              </a:rPr>
              <a:t>Bahasa </a:t>
            </a:r>
            <a:r>
              <a:rPr lang="id-ID" sz="1800" dirty="0" err="1" smtClean="0">
                <a:solidFill>
                  <a:schemeClr val="accent6"/>
                </a:solidFill>
                <a:latin typeface="Arial" pitchFamily="34" charset="0"/>
                <a:cs typeface="Arial" pitchFamily="34" charset="0"/>
              </a:rPr>
              <a:t>Alamai</a:t>
            </a:r>
            <a:r>
              <a:rPr lang="id-ID" sz="1800" dirty="0" smtClean="0">
                <a:solidFill>
                  <a:schemeClr val="accent6"/>
                </a:solidFill>
                <a:latin typeface="Arial" pitchFamily="34" charset="0"/>
                <a:cs typeface="Arial" pitchFamily="34" charset="0"/>
              </a:rPr>
              <a:t> (Natural </a:t>
            </a:r>
            <a:r>
              <a:rPr lang="id-ID" sz="1800" dirty="0" err="1" smtClean="0">
                <a:solidFill>
                  <a:schemeClr val="accent6"/>
                </a:solidFill>
                <a:latin typeface="Arial" pitchFamily="34" charset="0"/>
                <a:cs typeface="Arial" pitchFamily="34" charset="0"/>
              </a:rPr>
              <a:t>Language</a:t>
            </a:r>
            <a:r>
              <a:rPr lang="id-ID" sz="1800" dirty="0" smtClean="0">
                <a:solidFill>
                  <a:schemeClr val="accent6"/>
                </a:solidFill>
                <a:latin typeface="Arial" pitchFamily="34" charset="0"/>
                <a:cs typeface="Arial" pitchFamily="34" charset="0"/>
              </a:rPr>
              <a:t>)</a:t>
            </a:r>
          </a:p>
          <a:p>
            <a:pPr lvl="1">
              <a:buNone/>
            </a:pPr>
            <a:r>
              <a:rPr lang="id-ID" sz="1500" dirty="0" smtClean="0">
                <a:solidFill>
                  <a:schemeClr val="accent6"/>
                </a:solidFill>
                <a:latin typeface="Arial" pitchFamily="34" charset="0"/>
                <a:cs typeface="Arial" pitchFamily="34" charset="0"/>
              </a:rPr>
              <a:t>Kebutuhan digambarkan secara alami tanpa peraturan apapun.</a:t>
            </a:r>
          </a:p>
          <a:p>
            <a:pPr>
              <a:buFont typeface="+mj-lt"/>
              <a:buAutoNum type="arabicPeriod"/>
            </a:pPr>
            <a:r>
              <a:rPr lang="id-ID" sz="1800" dirty="0" smtClean="0">
                <a:solidFill>
                  <a:schemeClr val="accent6"/>
                </a:solidFill>
                <a:latin typeface="Arial" pitchFamily="34" charset="0"/>
                <a:cs typeface="Arial" pitchFamily="34" charset="0"/>
              </a:rPr>
              <a:t>Glosarium dan Ontologi</a:t>
            </a:r>
          </a:p>
          <a:p>
            <a:pPr lvl="1">
              <a:buNone/>
            </a:pPr>
            <a:r>
              <a:rPr lang="id-ID" sz="1500" dirty="0" smtClean="0">
                <a:solidFill>
                  <a:schemeClr val="accent6"/>
                </a:solidFill>
                <a:latin typeface="Arial" pitchFamily="34" charset="0"/>
                <a:cs typeface="Arial" pitchFamily="34" charset="0"/>
              </a:rPr>
              <a:t>Teknik ini digunakan untuk menggambarkan terminologi yang harus di pakai dalam setiap</a:t>
            </a:r>
          </a:p>
          <a:p>
            <a:pPr lvl="1">
              <a:buNone/>
            </a:pPr>
            <a:r>
              <a:rPr lang="id-ID" sz="1500" dirty="0" smtClean="0">
                <a:solidFill>
                  <a:schemeClr val="accent6"/>
                </a:solidFill>
                <a:latin typeface="Arial" pitchFamily="34" charset="0"/>
                <a:cs typeface="Arial" pitchFamily="34" charset="0"/>
              </a:rPr>
              <a:t>proyek  perangkat lunak sehingga </a:t>
            </a:r>
            <a:r>
              <a:rPr lang="id-ID" sz="1500" dirty="0" err="1" smtClean="0">
                <a:solidFill>
                  <a:schemeClr val="accent6"/>
                </a:solidFill>
                <a:latin typeface="Arial" pitchFamily="34" charset="0"/>
                <a:cs typeface="Arial" pitchFamily="34" charset="0"/>
              </a:rPr>
              <a:t>stakeholder</a:t>
            </a:r>
            <a:r>
              <a:rPr lang="id-ID" sz="1500" dirty="0" smtClean="0">
                <a:solidFill>
                  <a:schemeClr val="accent6"/>
                </a:solidFill>
                <a:latin typeface="Arial" pitchFamily="34" charset="0"/>
                <a:cs typeface="Arial" pitchFamily="34" charset="0"/>
              </a:rPr>
              <a:t> yang berlatar belakang berbeda dapat bekerja</a:t>
            </a:r>
          </a:p>
          <a:p>
            <a:pPr lvl="1">
              <a:buNone/>
            </a:pPr>
            <a:r>
              <a:rPr lang="id-ID" sz="1400" dirty="0" smtClean="0">
                <a:solidFill>
                  <a:schemeClr val="accent6"/>
                </a:solidFill>
                <a:latin typeface="Arial" pitchFamily="34" charset="0"/>
                <a:cs typeface="Arial" pitchFamily="34" charset="0"/>
              </a:rPr>
              <a:t>sama.</a:t>
            </a:r>
            <a:endParaRPr lang="id-ID" sz="1400" dirty="0">
              <a:solidFill>
                <a:schemeClr val="accent6"/>
              </a:solidFill>
              <a:latin typeface="Arial" pitchFamily="34" charset="0"/>
              <a:cs typeface="Arial" pitchFamily="34" charset="0"/>
            </a:endParaRPr>
          </a:p>
          <a:p>
            <a:pPr>
              <a:buFont typeface="+mj-lt"/>
              <a:buAutoNum type="arabicPeriod"/>
            </a:pPr>
            <a:r>
              <a:rPr lang="id-ID" sz="1800" dirty="0" err="1" smtClean="0">
                <a:solidFill>
                  <a:schemeClr val="accent6"/>
                </a:solidFill>
                <a:latin typeface="Arial" pitchFamily="34" charset="0"/>
                <a:cs typeface="Arial" pitchFamily="34" charset="0"/>
              </a:rPr>
              <a:t>Template</a:t>
            </a:r>
            <a:endParaRPr lang="id-ID" sz="1800" dirty="0" smtClean="0">
              <a:solidFill>
                <a:schemeClr val="accent6"/>
              </a:solidFill>
              <a:latin typeface="Arial" pitchFamily="34" charset="0"/>
              <a:cs typeface="Arial" pitchFamily="34" charset="0"/>
            </a:endParaRPr>
          </a:p>
          <a:p>
            <a:pPr lvl="1">
              <a:buNone/>
            </a:pPr>
            <a:r>
              <a:rPr lang="id-ID" sz="1500" dirty="0" smtClean="0">
                <a:solidFill>
                  <a:schemeClr val="accent6"/>
                </a:solidFill>
                <a:latin typeface="Arial" pitchFamily="34" charset="0"/>
                <a:cs typeface="Arial" pitchFamily="34" charset="0"/>
              </a:rPr>
              <a:t>Teknik ini digunakan untuk menggambarkan objektivitas dan kebutuhan yang menggunakan</a:t>
            </a:r>
          </a:p>
          <a:p>
            <a:pPr lvl="1">
              <a:buNone/>
            </a:pPr>
            <a:r>
              <a:rPr lang="id-ID" sz="1500" dirty="0" smtClean="0">
                <a:solidFill>
                  <a:schemeClr val="accent6"/>
                </a:solidFill>
                <a:latin typeface="Arial" pitchFamily="34" charset="0"/>
                <a:cs typeface="Arial" pitchFamily="34" charset="0"/>
              </a:rPr>
              <a:t>bahasa alami dengan cara </a:t>
            </a:r>
            <a:r>
              <a:rPr lang="id-ID" sz="1500" dirty="0" err="1" smtClean="0">
                <a:solidFill>
                  <a:schemeClr val="accent6"/>
                </a:solidFill>
                <a:latin typeface="Arial" pitchFamily="34" charset="0"/>
                <a:cs typeface="Arial" pitchFamily="34" charset="0"/>
              </a:rPr>
              <a:t>terstruktur</a:t>
            </a:r>
            <a:r>
              <a:rPr lang="id-ID" sz="1500" dirty="0" smtClean="0">
                <a:solidFill>
                  <a:schemeClr val="accent6"/>
                </a:solidFill>
                <a:latin typeface="Arial" pitchFamily="34" charset="0"/>
                <a:cs typeface="Arial" pitchFamily="34" charset="0"/>
              </a:rPr>
              <a:t>.</a:t>
            </a:r>
          </a:p>
          <a:p>
            <a:pPr>
              <a:buFont typeface="+mj-lt"/>
              <a:buAutoNum type="arabicPeriod"/>
            </a:pPr>
            <a:r>
              <a:rPr lang="id-ID" sz="1800" dirty="0" smtClean="0">
                <a:solidFill>
                  <a:schemeClr val="accent6"/>
                </a:solidFill>
                <a:latin typeface="Arial" pitchFamily="34" charset="0"/>
                <a:cs typeface="Arial" pitchFamily="34" charset="0"/>
              </a:rPr>
              <a:t>Skenario</a:t>
            </a:r>
          </a:p>
          <a:p>
            <a:pPr lvl="1">
              <a:buNone/>
            </a:pPr>
            <a:r>
              <a:rPr lang="id-ID" sz="1500" dirty="0" smtClean="0">
                <a:solidFill>
                  <a:schemeClr val="accent6"/>
                </a:solidFill>
                <a:latin typeface="Arial" pitchFamily="34" charset="0"/>
                <a:cs typeface="Arial" pitchFamily="34" charset="0"/>
              </a:rPr>
              <a:t>Skenario terdiri dari deskripsi karakteristik dari aplikasi mengenai urutan langkah-langkah.</a:t>
            </a:r>
          </a:p>
          <a:p>
            <a:pPr>
              <a:buFont typeface="+mj-lt"/>
              <a:buAutoNum type="arabicPeriod"/>
            </a:pPr>
            <a:r>
              <a:rPr lang="id-ID" sz="1800" dirty="0" smtClean="0">
                <a:solidFill>
                  <a:schemeClr val="accent6"/>
                </a:solidFill>
                <a:latin typeface="Arial" pitchFamily="34" charset="0"/>
                <a:cs typeface="Arial" pitchFamily="34" charset="0"/>
              </a:rPr>
              <a:t>Pemodelan </a:t>
            </a:r>
            <a:r>
              <a:rPr lang="id-ID" sz="1800" dirty="0" err="1" smtClean="0">
                <a:solidFill>
                  <a:schemeClr val="accent6"/>
                </a:solidFill>
                <a:latin typeface="Arial" pitchFamily="34" charset="0"/>
                <a:cs typeface="Arial" pitchFamily="34" charset="0"/>
              </a:rPr>
              <a:t>Use</a:t>
            </a:r>
            <a:r>
              <a:rPr lang="id-ID" sz="1800" dirty="0" smtClean="0">
                <a:solidFill>
                  <a:schemeClr val="accent6"/>
                </a:solidFill>
                <a:latin typeface="Arial" pitchFamily="34" charset="0"/>
                <a:cs typeface="Arial" pitchFamily="34" charset="0"/>
              </a:rPr>
              <a:t> </a:t>
            </a:r>
            <a:r>
              <a:rPr lang="id-ID" sz="1800" dirty="0" err="1" smtClean="0">
                <a:solidFill>
                  <a:schemeClr val="accent6"/>
                </a:solidFill>
                <a:latin typeface="Arial" pitchFamily="34" charset="0"/>
                <a:cs typeface="Arial" pitchFamily="34" charset="0"/>
              </a:rPr>
              <a:t>Case</a:t>
            </a:r>
            <a:endParaRPr lang="id-ID" sz="1800" dirty="0" smtClean="0">
              <a:solidFill>
                <a:schemeClr val="accent6"/>
              </a:solidFill>
              <a:latin typeface="Arial" pitchFamily="34" charset="0"/>
              <a:cs typeface="Arial" pitchFamily="34" charset="0"/>
            </a:endParaRPr>
          </a:p>
          <a:p>
            <a:pPr lvl="1">
              <a:buNone/>
            </a:pPr>
            <a:r>
              <a:rPr lang="id-ID" sz="1500" dirty="0" smtClean="0">
                <a:solidFill>
                  <a:schemeClr val="accent6"/>
                </a:solidFill>
                <a:latin typeface="Arial" pitchFamily="34" charset="0"/>
                <a:cs typeface="Arial" pitchFamily="34" charset="0"/>
              </a:rPr>
              <a:t>Teknik yang dikembangkan untuk menentukan kebutuhan daripada menangkapnya.</a:t>
            </a:r>
          </a:p>
          <a:p>
            <a:pPr>
              <a:buFont typeface="+mj-lt"/>
              <a:buAutoNum type="arabicPeriod"/>
            </a:pPr>
            <a:r>
              <a:rPr lang="id-ID" sz="1800" dirty="0" smtClean="0">
                <a:solidFill>
                  <a:schemeClr val="accent6"/>
                </a:solidFill>
                <a:latin typeface="Arial" pitchFamily="34" charset="0"/>
                <a:cs typeface="Arial" pitchFamily="34" charset="0"/>
              </a:rPr>
              <a:t>Deskripsi Formal</a:t>
            </a:r>
          </a:p>
          <a:p>
            <a:pPr lvl="1">
              <a:buNone/>
            </a:pPr>
            <a:r>
              <a:rPr lang="id-ID" sz="1500" dirty="0" smtClean="0">
                <a:solidFill>
                  <a:schemeClr val="accent6"/>
                </a:solidFill>
                <a:latin typeface="Arial" pitchFamily="34" charset="0"/>
                <a:cs typeface="Arial" pitchFamily="34" charset="0"/>
              </a:rPr>
              <a:t>Kelompok teknik penting lain yang dianjurkan secara kontras pada deskripsi alami yang</a:t>
            </a:r>
          </a:p>
          <a:p>
            <a:pPr lvl="1">
              <a:buNone/>
            </a:pPr>
            <a:r>
              <a:rPr lang="id-ID" sz="1500" dirty="0" smtClean="0">
                <a:solidFill>
                  <a:schemeClr val="accent6"/>
                </a:solidFill>
                <a:latin typeface="Arial" pitchFamily="34" charset="0"/>
                <a:cs typeface="Arial" pitchFamily="34" charset="0"/>
              </a:rPr>
              <a:t>menggunakan bahasa formal untuk menetapkan kebutuhan.</a:t>
            </a:r>
          </a:p>
          <a:p>
            <a:pPr>
              <a:buFont typeface="+mj-lt"/>
              <a:buAutoNum type="arabicPeriod"/>
            </a:pPr>
            <a:r>
              <a:rPr lang="id-ID" sz="1800" dirty="0" smtClean="0">
                <a:solidFill>
                  <a:schemeClr val="accent6"/>
                </a:solidFill>
                <a:latin typeface="Arial" pitchFamily="34" charset="0"/>
                <a:cs typeface="Arial" pitchFamily="34" charset="0"/>
              </a:rPr>
              <a:t>Prototipe</a:t>
            </a:r>
          </a:p>
          <a:p>
            <a:pPr lvl="1">
              <a:buNone/>
            </a:pPr>
            <a:r>
              <a:rPr lang="id-ID" sz="1500" dirty="0" smtClean="0">
                <a:solidFill>
                  <a:schemeClr val="accent6"/>
                </a:solidFill>
                <a:latin typeface="Arial" pitchFamily="34" charset="0"/>
                <a:cs typeface="Arial" pitchFamily="34" charset="0"/>
              </a:rPr>
              <a:t>Adalah </a:t>
            </a:r>
            <a:r>
              <a:rPr lang="id-ID" sz="1500" dirty="0" err="1" smtClean="0">
                <a:solidFill>
                  <a:schemeClr val="accent6"/>
                </a:solidFill>
                <a:latin typeface="Arial" pitchFamily="34" charset="0"/>
                <a:cs typeface="Arial" pitchFamily="34" charset="0"/>
              </a:rPr>
              <a:t>tool</a:t>
            </a:r>
            <a:r>
              <a:rPr lang="id-ID" sz="1500" dirty="0" smtClean="0">
                <a:solidFill>
                  <a:schemeClr val="accent6"/>
                </a:solidFill>
                <a:latin typeface="Arial" pitchFamily="34" charset="0"/>
                <a:cs typeface="Arial" pitchFamily="34" charset="0"/>
              </a:rPr>
              <a:t> yang berguna untuk menyediakan sebuah konteks dengan pengguna yang dapat</a:t>
            </a:r>
          </a:p>
          <a:p>
            <a:pPr lvl="1">
              <a:buNone/>
            </a:pPr>
            <a:r>
              <a:rPr lang="id-ID" sz="1500" dirty="0" smtClean="0">
                <a:solidFill>
                  <a:schemeClr val="accent6"/>
                </a:solidFill>
                <a:latin typeface="Arial" pitchFamily="34" charset="0"/>
                <a:cs typeface="Arial" pitchFamily="34" charset="0"/>
              </a:rPr>
              <a:t>lebih mudah memahami sistem yang ingin mereka bangun.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404664"/>
            <a:ext cx="8229600" cy="576064"/>
          </a:xfrm>
        </p:spPr>
        <p:txBody>
          <a:bodyPr>
            <a:noAutofit/>
          </a:bodyPr>
          <a:lstStyle/>
          <a:p>
            <a:r>
              <a:rPr lang="id-ID" sz="2800" dirty="0" smtClean="0">
                <a:solidFill>
                  <a:schemeClr val="accent6"/>
                </a:solidFill>
                <a:latin typeface="Arial" pitchFamily="34" charset="0"/>
                <a:cs typeface="Arial" pitchFamily="34" charset="0"/>
              </a:rPr>
              <a:t>VALIDASI KEBUTUHAN</a:t>
            </a:r>
            <a:endParaRPr lang="id-ID" sz="2800" dirty="0">
              <a:solidFill>
                <a:schemeClr val="accent6"/>
              </a:solidFill>
              <a:latin typeface="Arial" pitchFamily="34" charset="0"/>
              <a:cs typeface="Arial" pitchFamily="34" charset="0"/>
            </a:endParaRPr>
          </a:p>
        </p:txBody>
      </p:sp>
      <p:sp>
        <p:nvSpPr>
          <p:cNvPr id="3" name="Dudukan Isi 2"/>
          <p:cNvSpPr>
            <a:spLocks noGrp="1"/>
          </p:cNvSpPr>
          <p:nvPr>
            <p:ph idx="1"/>
          </p:nvPr>
        </p:nvSpPr>
        <p:spPr>
          <a:xfrm>
            <a:off x="457200" y="1376772"/>
            <a:ext cx="8229600" cy="4104456"/>
          </a:xfrm>
        </p:spPr>
        <p:txBody>
          <a:bodyPr>
            <a:normAutofit/>
          </a:bodyPr>
          <a:lstStyle/>
          <a:p>
            <a:r>
              <a:rPr lang="id-ID" sz="1800" dirty="0" smtClean="0">
                <a:solidFill>
                  <a:schemeClr val="accent6"/>
                </a:solidFill>
                <a:latin typeface="Arial" pitchFamily="34" charset="0"/>
                <a:cs typeface="Arial" pitchFamily="34" charset="0"/>
              </a:rPr>
              <a:t>Melalui validasi kebutuhan, </a:t>
            </a:r>
            <a:r>
              <a:rPr lang="id-ID" sz="1800" dirty="0" err="1" smtClean="0">
                <a:solidFill>
                  <a:schemeClr val="accent6"/>
                </a:solidFill>
                <a:latin typeface="Arial" pitchFamily="34" charset="0"/>
                <a:cs typeface="Arial" pitchFamily="34" charset="0"/>
              </a:rPr>
              <a:t>sepesifikasi</a:t>
            </a:r>
            <a:r>
              <a:rPr lang="id-ID" sz="1800" dirty="0" smtClean="0">
                <a:solidFill>
                  <a:schemeClr val="accent6"/>
                </a:solidFill>
                <a:latin typeface="Arial" pitchFamily="34" charset="0"/>
                <a:cs typeface="Arial" pitchFamily="34" charset="0"/>
              </a:rPr>
              <a:t> kebutuhan diperiksa untuk disesuaikan dengan kebutuhan pengguna dan keinginan pelanggan.</a:t>
            </a:r>
          </a:p>
          <a:p>
            <a:r>
              <a:rPr lang="id-ID" sz="1800" dirty="0" smtClean="0">
                <a:solidFill>
                  <a:schemeClr val="accent6"/>
                </a:solidFill>
                <a:latin typeface="Arial" pitchFamily="34" charset="0"/>
                <a:cs typeface="Arial" pitchFamily="34" charset="0"/>
              </a:rPr>
              <a:t>Beberapa teknik untuk pemvalidasian kebutuhan.</a:t>
            </a:r>
          </a:p>
          <a:p>
            <a:pPr marL="800100" lvl="1" indent="-342900">
              <a:buFont typeface="+mj-lt"/>
              <a:buAutoNum type="arabicPeriod"/>
            </a:pPr>
            <a:r>
              <a:rPr lang="id-ID" sz="1800" dirty="0" smtClean="0">
                <a:solidFill>
                  <a:schemeClr val="accent6"/>
                </a:solidFill>
                <a:latin typeface="Arial" pitchFamily="34" charset="0"/>
                <a:cs typeface="Arial" pitchFamily="34" charset="0"/>
              </a:rPr>
              <a:t>Peninjauan (</a:t>
            </a:r>
            <a:r>
              <a:rPr lang="id-ID" sz="1800" i="1" dirty="0" err="1" smtClean="0">
                <a:solidFill>
                  <a:schemeClr val="accent6"/>
                </a:solidFill>
                <a:latin typeface="Arial" pitchFamily="34" charset="0"/>
                <a:cs typeface="Arial" pitchFamily="34" charset="0"/>
              </a:rPr>
              <a:t>Walk-Through</a:t>
            </a:r>
            <a:r>
              <a:rPr lang="id-ID" sz="1800" dirty="0" smtClean="0">
                <a:solidFill>
                  <a:schemeClr val="accent6"/>
                </a:solidFill>
                <a:latin typeface="Arial" pitchFamily="34" charset="0"/>
                <a:cs typeface="Arial" pitchFamily="34" charset="0"/>
              </a:rPr>
              <a:t>)</a:t>
            </a:r>
          </a:p>
          <a:p>
            <a:pPr marL="1200150" lvl="2" indent="-342900">
              <a:buNone/>
            </a:pPr>
            <a:r>
              <a:rPr lang="id-ID" sz="1400" dirty="0" smtClean="0">
                <a:solidFill>
                  <a:schemeClr val="accent6"/>
                </a:solidFill>
                <a:latin typeface="Arial" pitchFamily="34" charset="0"/>
                <a:cs typeface="Arial" pitchFamily="34" charset="0"/>
              </a:rPr>
              <a:t>Teknik yang meliputi pembacaan dan pengoreksian model-model dan dokumentasi definisi</a:t>
            </a:r>
          </a:p>
          <a:p>
            <a:pPr marL="1200150" lvl="2" indent="-342900">
              <a:buNone/>
            </a:pPr>
            <a:r>
              <a:rPr lang="id-ID" sz="1400" dirty="0" smtClean="0">
                <a:solidFill>
                  <a:schemeClr val="accent6"/>
                </a:solidFill>
                <a:latin typeface="Arial" pitchFamily="34" charset="0"/>
                <a:cs typeface="Arial" pitchFamily="34" charset="0"/>
              </a:rPr>
              <a:t>kebutuhan.</a:t>
            </a:r>
          </a:p>
          <a:p>
            <a:pPr marL="800100" lvl="1" indent="-342900">
              <a:buFont typeface="+mj-lt"/>
              <a:buAutoNum type="arabicPeriod"/>
            </a:pPr>
            <a:r>
              <a:rPr lang="id-ID" sz="1800" dirty="0" smtClean="0">
                <a:solidFill>
                  <a:schemeClr val="accent6"/>
                </a:solidFill>
                <a:latin typeface="Arial" pitchFamily="34" charset="0"/>
                <a:cs typeface="Arial" pitchFamily="34" charset="0"/>
              </a:rPr>
              <a:t>Audit</a:t>
            </a:r>
          </a:p>
          <a:p>
            <a:pPr marL="1200150" lvl="2" indent="-342900">
              <a:buNone/>
            </a:pPr>
            <a:r>
              <a:rPr lang="id-ID" sz="1400" dirty="0" smtClean="0">
                <a:solidFill>
                  <a:schemeClr val="accent6"/>
                </a:solidFill>
                <a:latin typeface="Arial" pitchFamily="34" charset="0"/>
                <a:cs typeface="Arial" pitchFamily="34" charset="0"/>
              </a:rPr>
              <a:t>Teknik ini meliputi pengecekan dari hasil yang disajikan dalam meninjau dokumentasi.</a:t>
            </a:r>
          </a:p>
          <a:p>
            <a:pPr marL="857250" lvl="1" indent="-342900">
              <a:buFont typeface="+mj-lt"/>
              <a:buAutoNum type="arabicPeriod"/>
            </a:pPr>
            <a:r>
              <a:rPr lang="id-ID" sz="1800" dirty="0" smtClean="0">
                <a:solidFill>
                  <a:schemeClr val="accent6"/>
                </a:solidFill>
                <a:latin typeface="Arial" pitchFamily="34" charset="0"/>
                <a:cs typeface="Arial" pitchFamily="34" charset="0"/>
              </a:rPr>
              <a:t>Matriks yang Bisa Dilacak (</a:t>
            </a:r>
            <a:r>
              <a:rPr lang="id-ID" sz="1800" i="1" dirty="0" err="1" smtClean="0">
                <a:solidFill>
                  <a:schemeClr val="accent6"/>
                </a:solidFill>
                <a:latin typeface="Arial" pitchFamily="34" charset="0"/>
                <a:cs typeface="Arial" pitchFamily="34" charset="0"/>
              </a:rPr>
              <a:t>Traceability</a:t>
            </a:r>
            <a:r>
              <a:rPr lang="id-ID" sz="1800" i="1" dirty="0" smtClean="0">
                <a:solidFill>
                  <a:schemeClr val="accent6"/>
                </a:solidFill>
                <a:latin typeface="Arial" pitchFamily="34" charset="0"/>
                <a:cs typeface="Arial" pitchFamily="34" charset="0"/>
              </a:rPr>
              <a:t> </a:t>
            </a:r>
            <a:r>
              <a:rPr lang="id-ID" sz="1800" i="1" dirty="0" err="1" smtClean="0">
                <a:solidFill>
                  <a:schemeClr val="accent6"/>
                </a:solidFill>
                <a:latin typeface="Arial" pitchFamily="34" charset="0"/>
                <a:cs typeface="Arial" pitchFamily="34" charset="0"/>
              </a:rPr>
              <a:t>Matrix</a:t>
            </a:r>
            <a:r>
              <a:rPr lang="id-ID" sz="1800" dirty="0" smtClean="0">
                <a:solidFill>
                  <a:schemeClr val="accent6"/>
                </a:solidFill>
                <a:latin typeface="Arial" pitchFamily="34" charset="0"/>
                <a:cs typeface="Arial" pitchFamily="34" charset="0"/>
              </a:rPr>
              <a:t>)</a:t>
            </a:r>
          </a:p>
          <a:p>
            <a:pPr marL="1257300" lvl="2" indent="-342900">
              <a:buNone/>
            </a:pPr>
            <a:r>
              <a:rPr lang="id-ID" sz="1400" dirty="0" smtClean="0">
                <a:solidFill>
                  <a:schemeClr val="accent6"/>
                </a:solidFill>
                <a:latin typeface="Arial" pitchFamily="34" charset="0"/>
                <a:cs typeface="Arial" pitchFamily="34" charset="0"/>
              </a:rPr>
              <a:t>Teknik ini meliputi perbandingan dari tujuan aplikasi dengan kebutuhan-kebutuhan sistem.</a:t>
            </a:r>
          </a:p>
          <a:p>
            <a:pPr marL="857250" lvl="1" indent="-342900">
              <a:buFont typeface="+mj-lt"/>
              <a:buAutoNum type="arabicPeriod"/>
            </a:pPr>
            <a:r>
              <a:rPr lang="id-ID" sz="1800" dirty="0" err="1" smtClean="0">
                <a:solidFill>
                  <a:schemeClr val="accent6"/>
                </a:solidFill>
                <a:latin typeface="Arial" pitchFamily="34" charset="0"/>
                <a:cs typeface="Arial" pitchFamily="34" charset="0"/>
              </a:rPr>
              <a:t>Pemrototipean</a:t>
            </a:r>
            <a:r>
              <a:rPr lang="id-ID" sz="1800" dirty="0" smtClean="0">
                <a:solidFill>
                  <a:schemeClr val="accent6"/>
                </a:solidFill>
                <a:latin typeface="Arial" pitchFamily="34" charset="0"/>
                <a:cs typeface="Arial" pitchFamily="34" charset="0"/>
              </a:rPr>
              <a:t> untuk Validasi</a:t>
            </a:r>
          </a:p>
          <a:p>
            <a:pPr marL="1257300" lvl="2" indent="-342900">
              <a:buNone/>
            </a:pPr>
            <a:r>
              <a:rPr lang="id-ID" sz="1400" dirty="0" smtClean="0">
                <a:solidFill>
                  <a:schemeClr val="accent6"/>
                </a:solidFill>
                <a:latin typeface="Arial" pitchFamily="34" charset="0"/>
                <a:cs typeface="Arial" pitchFamily="34" charset="0"/>
              </a:rPr>
              <a:t>Teknik ini merupakan teknik yang mencakup </a:t>
            </a:r>
            <a:r>
              <a:rPr lang="id-ID" sz="1400" dirty="0" err="1" smtClean="0">
                <a:solidFill>
                  <a:schemeClr val="accent6"/>
                </a:solidFill>
                <a:latin typeface="Arial" pitchFamily="34" charset="0"/>
                <a:cs typeface="Arial" pitchFamily="34" charset="0"/>
              </a:rPr>
              <a:t>tool</a:t>
            </a:r>
            <a:r>
              <a:rPr lang="id-ID" sz="1400" dirty="0" smtClean="0">
                <a:solidFill>
                  <a:schemeClr val="accent6"/>
                </a:solidFill>
                <a:latin typeface="Arial" pitchFamily="34" charset="0"/>
                <a:cs typeface="Arial" pitchFamily="34" charset="0"/>
              </a:rPr>
              <a:t> pembangunan yang berdasarkan pada</a:t>
            </a:r>
          </a:p>
          <a:p>
            <a:pPr marL="1257300" lvl="2" indent="-342900">
              <a:buNone/>
            </a:pPr>
            <a:r>
              <a:rPr lang="id-ID" sz="1400" dirty="0" err="1" smtClean="0">
                <a:solidFill>
                  <a:schemeClr val="accent6"/>
                </a:solidFill>
                <a:latin typeface="Arial" pitchFamily="34" charset="0"/>
                <a:cs typeface="Arial" pitchFamily="34" charset="0"/>
              </a:rPr>
              <a:t>sepesifikasi</a:t>
            </a:r>
            <a:r>
              <a:rPr lang="id-ID" sz="1400" dirty="0" smtClean="0">
                <a:solidFill>
                  <a:schemeClr val="accent6"/>
                </a:solidFill>
                <a:latin typeface="Arial" pitchFamily="34" charset="0"/>
                <a:cs typeface="Arial" pitchFamily="34" charset="0"/>
              </a:rPr>
              <a:t> kebutuhan, seperti </a:t>
            </a:r>
            <a:r>
              <a:rPr lang="id-ID" sz="1400" dirty="0" err="1" smtClean="0">
                <a:solidFill>
                  <a:schemeClr val="accent6"/>
                </a:solidFill>
                <a:latin typeface="Arial" pitchFamily="34" charset="0"/>
                <a:cs typeface="Arial" pitchFamily="34" charset="0"/>
              </a:rPr>
              <a:t>interprestasi</a:t>
            </a:r>
            <a:r>
              <a:rPr lang="id-ID" sz="1400" dirty="0" smtClean="0">
                <a:solidFill>
                  <a:schemeClr val="accent6"/>
                </a:solidFill>
                <a:latin typeface="Arial" pitchFamily="34" charset="0"/>
                <a:cs typeface="Arial" pitchFamily="34" charset="0"/>
              </a:rPr>
              <a:t> pengembangan atas kebutuhan-kebutuhan</a:t>
            </a:r>
          </a:p>
          <a:p>
            <a:pPr marL="1257300" lvl="2" indent="-342900">
              <a:buNone/>
            </a:pPr>
            <a:r>
              <a:rPr lang="id-ID" sz="1400" dirty="0" smtClean="0">
                <a:solidFill>
                  <a:schemeClr val="accent6"/>
                </a:solidFill>
                <a:latin typeface="Arial" pitchFamily="34" charset="0"/>
                <a:cs typeface="Arial" pitchFamily="34" charset="0"/>
              </a:rPr>
              <a:t>sistem.</a:t>
            </a:r>
          </a:p>
          <a:p>
            <a:pPr marL="800100" lvl="1" indent="-342900">
              <a:buFont typeface="+mj-lt"/>
              <a:buAutoNum type="arabicPeriod"/>
            </a:pPr>
            <a:endParaRPr lang="id-ID" sz="1800" dirty="0">
              <a:solidFill>
                <a:schemeClr val="accent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701824"/>
            <a:ext cx="8229600" cy="1143000"/>
          </a:xfrm>
        </p:spPr>
        <p:txBody>
          <a:bodyPr>
            <a:normAutofit/>
          </a:bodyPr>
          <a:lstStyle/>
          <a:p>
            <a:r>
              <a:rPr lang="id-ID" sz="2800" dirty="0" smtClean="0">
                <a:solidFill>
                  <a:schemeClr val="accent6"/>
                </a:solidFill>
                <a:latin typeface="Arial" pitchFamily="34" charset="0"/>
                <a:cs typeface="Arial" pitchFamily="34" charset="0"/>
              </a:rPr>
              <a:t>TEKNIK KEBUTUHAN DALAM METODELOGI WEB MASA KINI</a:t>
            </a:r>
            <a:endParaRPr lang="id-ID" sz="2800" dirty="0">
              <a:solidFill>
                <a:schemeClr val="accent6"/>
              </a:solidFill>
              <a:latin typeface="Arial" pitchFamily="34" charset="0"/>
              <a:cs typeface="Arial" pitchFamily="34" charset="0"/>
            </a:endParaRPr>
          </a:p>
        </p:txBody>
      </p:sp>
      <p:sp>
        <p:nvSpPr>
          <p:cNvPr id="3" name="Dudukan Isi 2"/>
          <p:cNvSpPr>
            <a:spLocks noGrp="1"/>
          </p:cNvSpPr>
          <p:nvPr>
            <p:ph idx="1"/>
          </p:nvPr>
        </p:nvSpPr>
        <p:spPr>
          <a:xfrm>
            <a:off x="457200" y="2312877"/>
            <a:ext cx="8229600" cy="2232247"/>
          </a:xfrm>
        </p:spPr>
        <p:txBody>
          <a:bodyPr>
            <a:normAutofit/>
          </a:bodyPr>
          <a:lstStyle/>
          <a:p>
            <a:pPr algn="just"/>
            <a:r>
              <a:rPr lang="id-ID" sz="1800" dirty="0" smtClean="0">
                <a:solidFill>
                  <a:schemeClr val="accent6"/>
                </a:solidFill>
                <a:latin typeface="Arial" pitchFamily="34" charset="0"/>
                <a:cs typeface="Arial" pitchFamily="34" charset="0"/>
              </a:rPr>
              <a:t>Pengembangan aplikasi </a:t>
            </a:r>
            <a:r>
              <a:rPr lang="id-ID" sz="1800" dirty="0" err="1" smtClean="0">
                <a:solidFill>
                  <a:schemeClr val="accent6"/>
                </a:solidFill>
                <a:latin typeface="Arial" pitchFamily="34" charset="0"/>
                <a:cs typeface="Arial" pitchFamily="34" charset="0"/>
              </a:rPr>
              <a:t>web</a:t>
            </a:r>
            <a:r>
              <a:rPr lang="id-ID" sz="1800" dirty="0" smtClean="0">
                <a:solidFill>
                  <a:schemeClr val="accent6"/>
                </a:solidFill>
                <a:latin typeface="Arial" pitchFamily="34" charset="0"/>
                <a:cs typeface="Arial" pitchFamily="34" charset="0"/>
              </a:rPr>
              <a:t> mempunyai karakteristik yang membedakan pengembangan ini  dari berbagai jenis aplikasi. Seperti dari partisipasi </a:t>
            </a:r>
            <a:r>
              <a:rPr lang="id-ID" sz="1800" dirty="0" err="1" smtClean="0">
                <a:solidFill>
                  <a:schemeClr val="accent6"/>
                </a:solidFill>
                <a:latin typeface="Arial" pitchFamily="34" charset="0"/>
                <a:cs typeface="Arial" pitchFamily="34" charset="0"/>
              </a:rPr>
              <a:t>stakeholder</a:t>
            </a:r>
            <a:r>
              <a:rPr lang="id-ID" sz="1800" dirty="0" smtClean="0">
                <a:solidFill>
                  <a:schemeClr val="accent6"/>
                </a:solidFill>
                <a:latin typeface="Arial" pitchFamily="34" charset="0"/>
                <a:cs typeface="Arial" pitchFamily="34" charset="0"/>
              </a:rPr>
              <a:t> dalam proses pengembangan  yaitu Analisis, Pelanggan, Pengguna, Desainer grafis, Pemasaran, Multimedia, Ahli keamanan dan lain-lain.</a:t>
            </a:r>
          </a:p>
          <a:p>
            <a:r>
              <a:rPr lang="id-ID" sz="1800" dirty="0" smtClean="0">
                <a:solidFill>
                  <a:schemeClr val="accent6"/>
                </a:solidFill>
                <a:latin typeface="Arial" pitchFamily="34" charset="0"/>
                <a:cs typeface="Arial" pitchFamily="34" charset="0"/>
              </a:rPr>
              <a:t>Fitur utama dari sistem ini adalah  Struktur </a:t>
            </a:r>
            <a:r>
              <a:rPr lang="id-ID" sz="1800" dirty="0" err="1" smtClean="0">
                <a:solidFill>
                  <a:schemeClr val="accent6"/>
                </a:solidFill>
                <a:latin typeface="Arial" pitchFamily="34" charset="0"/>
                <a:cs typeface="Arial" pitchFamily="34" charset="0"/>
              </a:rPr>
              <a:t>navigasional</a:t>
            </a:r>
            <a:r>
              <a:rPr lang="id-ID" sz="1800" dirty="0" smtClean="0">
                <a:solidFill>
                  <a:schemeClr val="accent6"/>
                </a:solidFill>
                <a:latin typeface="Arial" pitchFamily="34" charset="0"/>
                <a:cs typeface="Arial" pitchFamily="34" charset="0"/>
              </a:rPr>
              <a:t>, antar muka pengguna, dan kemampuan </a:t>
            </a:r>
            <a:r>
              <a:rPr lang="id-ID" sz="1800" dirty="0" err="1" smtClean="0">
                <a:solidFill>
                  <a:schemeClr val="accent6"/>
                </a:solidFill>
                <a:latin typeface="Arial" pitchFamily="34" charset="0"/>
                <a:cs typeface="Arial" pitchFamily="34" charset="0"/>
              </a:rPr>
              <a:t>personalisai</a:t>
            </a:r>
            <a:r>
              <a:rPr lang="id-ID" sz="1800" dirty="0" smtClean="0">
                <a:solidFill>
                  <a:schemeClr val="accent6"/>
                </a:solidFill>
                <a:latin typeface="Arial" pitchFamily="34" charset="0"/>
                <a:cs typeface="Arial" pitchFamily="34" charset="0"/>
              </a:rPr>
              <a:t>.</a:t>
            </a:r>
          </a:p>
          <a:p>
            <a:pPr>
              <a:buNone/>
            </a:pPr>
            <a:endParaRPr lang="id-ID" sz="1800" dirty="0" smtClean="0">
              <a:solidFill>
                <a:schemeClr val="accent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634082"/>
          </a:xfrm>
        </p:spPr>
        <p:txBody>
          <a:bodyPr>
            <a:normAutofit/>
          </a:bodyPr>
          <a:lstStyle/>
          <a:p>
            <a:pPr algn="l"/>
            <a:r>
              <a:rPr lang="id-ID" sz="2000" dirty="0" smtClean="0">
                <a:solidFill>
                  <a:schemeClr val="accent6"/>
                </a:solidFill>
                <a:latin typeface="Arial" pitchFamily="34" charset="0"/>
                <a:cs typeface="Arial" pitchFamily="34" charset="0"/>
              </a:rPr>
              <a:t>WEB SITE DESIGN METHOD (WSDM)</a:t>
            </a:r>
            <a:endParaRPr lang="id-ID" sz="2000" dirty="0">
              <a:solidFill>
                <a:schemeClr val="accent6"/>
              </a:solidFill>
              <a:latin typeface="Arial" pitchFamily="34" charset="0"/>
              <a:cs typeface="Arial" pitchFamily="34" charset="0"/>
            </a:endParaRPr>
          </a:p>
        </p:txBody>
      </p:sp>
      <p:sp>
        <p:nvSpPr>
          <p:cNvPr id="3" name="Dudukan Isi 2"/>
          <p:cNvSpPr>
            <a:spLocks noGrp="1"/>
          </p:cNvSpPr>
          <p:nvPr>
            <p:ph idx="1"/>
          </p:nvPr>
        </p:nvSpPr>
        <p:spPr>
          <a:xfrm>
            <a:off x="457200" y="836713"/>
            <a:ext cx="8229600" cy="2304256"/>
          </a:xfrm>
        </p:spPr>
        <p:txBody>
          <a:bodyPr>
            <a:normAutofit/>
          </a:bodyPr>
          <a:lstStyle/>
          <a:p>
            <a:r>
              <a:rPr lang="id-ID" sz="1800" dirty="0" smtClean="0">
                <a:solidFill>
                  <a:schemeClr val="accent6"/>
                </a:solidFill>
                <a:latin typeface="Arial" pitchFamily="34" charset="0"/>
                <a:cs typeface="Arial" pitchFamily="34" charset="0"/>
              </a:rPr>
              <a:t>WSDM adalah pendekatan yang terpusat pada pengguna untuk pengembangan situs </a:t>
            </a:r>
            <a:r>
              <a:rPr lang="id-ID" sz="1800" dirty="0" err="1" smtClean="0">
                <a:solidFill>
                  <a:schemeClr val="accent6"/>
                </a:solidFill>
                <a:latin typeface="Arial" pitchFamily="34" charset="0"/>
                <a:cs typeface="Arial" pitchFamily="34" charset="0"/>
              </a:rPr>
              <a:t>web</a:t>
            </a:r>
            <a:r>
              <a:rPr lang="id-ID" sz="1800" dirty="0" smtClean="0">
                <a:solidFill>
                  <a:schemeClr val="accent6"/>
                </a:solidFill>
                <a:latin typeface="Arial" pitchFamily="34" charset="0"/>
                <a:cs typeface="Arial" pitchFamily="34" charset="0"/>
              </a:rPr>
              <a:t>, yaitu model-model aplikasi yang berdasarkan pada kebutuhan informasi dari kelompok pengguna.</a:t>
            </a:r>
          </a:p>
          <a:p>
            <a:r>
              <a:rPr lang="id-ID" sz="1800" dirty="0" smtClean="0">
                <a:solidFill>
                  <a:schemeClr val="accent6"/>
                </a:solidFill>
                <a:latin typeface="Arial" pitchFamily="34" charset="0"/>
                <a:cs typeface="Arial" pitchFamily="34" charset="0"/>
              </a:rPr>
              <a:t>Proses ini dibagi menjadi empat fase, yaitu</a:t>
            </a:r>
          </a:p>
          <a:p>
            <a:pPr lvl="1">
              <a:buFont typeface="+mj-lt"/>
              <a:buAutoNum type="arabicPeriod"/>
            </a:pPr>
            <a:r>
              <a:rPr lang="id-ID" sz="1400" dirty="0" smtClean="0">
                <a:solidFill>
                  <a:schemeClr val="accent6"/>
                </a:solidFill>
                <a:latin typeface="Arial" pitchFamily="34" charset="0"/>
                <a:cs typeface="Arial" pitchFamily="34" charset="0"/>
              </a:rPr>
              <a:t>Pemodelan pengguna</a:t>
            </a:r>
          </a:p>
          <a:p>
            <a:pPr lvl="1">
              <a:buFont typeface="+mj-lt"/>
              <a:buAutoNum type="arabicPeriod"/>
            </a:pPr>
            <a:r>
              <a:rPr lang="id-ID" sz="1400" dirty="0" smtClean="0">
                <a:solidFill>
                  <a:schemeClr val="accent6"/>
                </a:solidFill>
                <a:latin typeface="Arial" pitchFamily="34" charset="0"/>
                <a:cs typeface="Arial" pitchFamily="34" charset="0"/>
              </a:rPr>
              <a:t>Desain konseptual</a:t>
            </a:r>
          </a:p>
          <a:p>
            <a:pPr lvl="1">
              <a:buFont typeface="+mj-lt"/>
              <a:buAutoNum type="arabicPeriod"/>
            </a:pPr>
            <a:r>
              <a:rPr lang="id-ID" sz="1400" dirty="0" smtClean="0">
                <a:solidFill>
                  <a:schemeClr val="accent6"/>
                </a:solidFill>
                <a:latin typeface="Arial" pitchFamily="34" charset="0"/>
                <a:cs typeface="Arial" pitchFamily="34" charset="0"/>
              </a:rPr>
              <a:t>Desain implementasi</a:t>
            </a:r>
          </a:p>
          <a:p>
            <a:pPr lvl="1">
              <a:buFont typeface="+mj-lt"/>
              <a:buAutoNum type="arabicPeriod"/>
            </a:pPr>
            <a:r>
              <a:rPr lang="id-ID" sz="1400" dirty="0" smtClean="0">
                <a:solidFill>
                  <a:schemeClr val="accent6"/>
                </a:solidFill>
                <a:latin typeface="Arial" pitchFamily="34" charset="0"/>
                <a:cs typeface="Arial" pitchFamily="34" charset="0"/>
              </a:rPr>
              <a:t>implementasi</a:t>
            </a:r>
            <a:endParaRPr lang="id-ID" sz="1400" dirty="0">
              <a:solidFill>
                <a:schemeClr val="accent6"/>
              </a:solidFill>
              <a:latin typeface="Arial" pitchFamily="34" charset="0"/>
              <a:cs typeface="Arial" pitchFamily="34" charset="0"/>
            </a:endParaRPr>
          </a:p>
        </p:txBody>
      </p:sp>
      <p:sp>
        <p:nvSpPr>
          <p:cNvPr id="4" name="Judul 1"/>
          <p:cNvSpPr txBox="1">
            <a:spLocks/>
          </p:cNvSpPr>
          <p:nvPr/>
        </p:nvSpPr>
        <p:spPr>
          <a:xfrm>
            <a:off x="457200" y="3284984"/>
            <a:ext cx="8229600" cy="634082"/>
          </a:xfrm>
          <a:prstGeom prst="rect">
            <a:avLst/>
          </a:prstGeom>
        </p:spPr>
        <p:txBody>
          <a:bodyPr vert="horz" lIns="91440" tIns="45720" rIns="91440" bIns="45720" rtlCol="0" anchor="ctr">
            <a:noAutofit/>
          </a:bodyPr>
          <a:lstStyle/>
          <a:p>
            <a:r>
              <a:rPr lang="id-ID" sz="2000" dirty="0" err="1" smtClean="0">
                <a:solidFill>
                  <a:schemeClr val="accent6"/>
                </a:solidFill>
                <a:latin typeface="Arial" pitchFamily="34" charset="0"/>
                <a:cs typeface="Arial" pitchFamily="34" charset="0"/>
              </a:rPr>
              <a:t>SECENARIO-BASED</a:t>
            </a:r>
            <a:r>
              <a:rPr lang="id-ID" sz="2000" dirty="0" smtClean="0">
                <a:solidFill>
                  <a:schemeClr val="accent6"/>
                </a:solidFill>
                <a:latin typeface="Arial" pitchFamily="34" charset="0"/>
                <a:cs typeface="Arial" pitchFamily="34" charset="0"/>
              </a:rPr>
              <a:t> </a:t>
            </a:r>
            <a:r>
              <a:rPr lang="id-ID" sz="2000" dirty="0" err="1" smtClean="0">
                <a:solidFill>
                  <a:schemeClr val="accent6"/>
                </a:solidFill>
                <a:latin typeface="Arial" pitchFamily="34" charset="0"/>
                <a:cs typeface="Arial" pitchFamily="34" charset="0"/>
              </a:rPr>
              <a:t>OBJECT-ORIENTED</a:t>
            </a:r>
            <a:r>
              <a:rPr lang="id-ID" sz="2000" dirty="0" smtClean="0">
                <a:solidFill>
                  <a:schemeClr val="accent6"/>
                </a:solidFill>
                <a:latin typeface="Arial" pitchFamily="34" charset="0"/>
                <a:cs typeface="Arial" pitchFamily="34" charset="0"/>
              </a:rPr>
              <a:t> HYPERMEDIA DESIGN METHODOLOGY (SOHDM)</a:t>
            </a:r>
            <a:endParaRPr lang="id-ID" sz="2000" dirty="0">
              <a:solidFill>
                <a:schemeClr val="accent6"/>
              </a:solidFill>
              <a:latin typeface="Arial" pitchFamily="34" charset="0"/>
              <a:cs typeface="Arial" pitchFamily="34" charset="0"/>
            </a:endParaRPr>
          </a:p>
        </p:txBody>
      </p:sp>
      <p:sp>
        <p:nvSpPr>
          <p:cNvPr id="6" name="Dudukan Isi 2"/>
          <p:cNvSpPr txBox="1">
            <a:spLocks/>
          </p:cNvSpPr>
          <p:nvPr/>
        </p:nvSpPr>
        <p:spPr>
          <a:xfrm>
            <a:off x="457200" y="4005064"/>
            <a:ext cx="8229600" cy="230425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SOHDM</a:t>
            </a:r>
            <a:r>
              <a:rPr kumimoji="0" lang="id-ID" sz="14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merupakan sebuah pendekatan pertama yang menekankan pentingnya </a:t>
            </a:r>
            <a:r>
              <a:rPr kumimoji="0" lang="id-ID" sz="1400" b="0" i="0" u="none" strike="noStrike" kern="1200" cap="none" spc="0" normalizeH="0" noProof="0" dirty="0" err="1" smtClean="0">
                <a:ln>
                  <a:noFill/>
                </a:ln>
                <a:solidFill>
                  <a:schemeClr val="accent6"/>
                </a:solidFill>
                <a:effectLst/>
                <a:uLnTx/>
                <a:uFillTx/>
                <a:latin typeface="Arial" pitchFamily="34" charset="0"/>
                <a:ea typeface="+mn-ea"/>
                <a:cs typeface="Arial" pitchFamily="34" charset="0"/>
              </a:rPr>
              <a:t>suatu</a:t>
            </a:r>
            <a:r>
              <a:rPr kumimoji="0" lang="id-ID" sz="14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proses yang mengizinkan analis untuk menangkap dan mendefinisikan </a:t>
            </a:r>
            <a:r>
              <a:rPr kumimoji="0" lang="id-ID" sz="1400" b="0" i="0" u="none" strike="noStrike" kern="1200" cap="none" spc="0" normalizeH="0" noProof="0" dirty="0" err="1" smtClean="0">
                <a:ln>
                  <a:noFill/>
                </a:ln>
                <a:solidFill>
                  <a:schemeClr val="accent6"/>
                </a:solidFill>
                <a:effectLst/>
                <a:uLnTx/>
                <a:uFillTx/>
                <a:latin typeface="Arial" pitchFamily="34" charset="0"/>
                <a:ea typeface="+mn-ea"/>
                <a:cs typeface="Arial" pitchFamily="34" charset="0"/>
              </a:rPr>
              <a:t>suatu</a:t>
            </a:r>
            <a:r>
              <a:rPr kumimoji="0" lang="id-ID" sz="14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aplikasi.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id-ID" sz="1400" baseline="0" dirty="0" smtClean="0">
                <a:solidFill>
                  <a:schemeClr val="accent6"/>
                </a:solidFill>
                <a:latin typeface="Arial" pitchFamily="34" charset="0"/>
                <a:cs typeface="Arial" pitchFamily="34" charset="0"/>
              </a:rPr>
              <a:t>Enam tugas yang harus dilakukan selama siklus hidup SOHDM</a:t>
            </a:r>
          </a:p>
          <a:p>
            <a:pPr marL="800100" lvl="1" indent="-342900">
              <a:spcBef>
                <a:spcPct val="20000"/>
              </a:spcBef>
              <a:buFont typeface="+mj-lt"/>
              <a:buAutoNum type="arabicPeriod"/>
            </a:pPr>
            <a:r>
              <a:rPr kumimoji="0" lang="id-ID" sz="1400"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Analis</a:t>
            </a:r>
          </a:p>
          <a:p>
            <a:pPr marL="800100" lvl="1" indent="-342900">
              <a:spcBef>
                <a:spcPct val="20000"/>
              </a:spcBef>
              <a:buFont typeface="+mj-lt"/>
              <a:buAutoNum type="arabicPeriod"/>
            </a:pPr>
            <a:r>
              <a:rPr lang="id-ID" sz="1400" baseline="0" dirty="0" smtClean="0">
                <a:solidFill>
                  <a:schemeClr val="accent6"/>
                </a:solidFill>
                <a:latin typeface="Arial" pitchFamily="34" charset="0"/>
                <a:cs typeface="Arial" pitchFamily="34" charset="0"/>
              </a:rPr>
              <a:t>Realisasi</a:t>
            </a:r>
            <a:r>
              <a:rPr lang="id-ID" sz="1400" dirty="0" smtClean="0">
                <a:solidFill>
                  <a:schemeClr val="accent6"/>
                </a:solidFill>
                <a:latin typeface="Arial" pitchFamily="34" charset="0"/>
                <a:cs typeface="Arial" pitchFamily="34" charset="0"/>
              </a:rPr>
              <a:t> model objek</a:t>
            </a:r>
          </a:p>
          <a:p>
            <a:pPr marL="800100" lvl="1" indent="-342900">
              <a:spcBef>
                <a:spcPct val="20000"/>
              </a:spcBef>
              <a:buFont typeface="+mj-lt"/>
              <a:buAutoNum type="arabicPeriod"/>
            </a:pPr>
            <a:r>
              <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Desain </a:t>
            </a:r>
            <a:r>
              <a:rPr kumimoji="0" lang="id-ID" sz="1400" b="0" i="0" u="none" strike="noStrike" kern="1200" cap="none" spc="0" normalizeH="0" baseline="0" noProof="0" dirty="0" err="1" smtClean="0">
                <a:ln>
                  <a:noFill/>
                </a:ln>
                <a:solidFill>
                  <a:schemeClr val="accent6"/>
                </a:solidFill>
                <a:effectLst/>
                <a:uLnTx/>
                <a:uFillTx/>
                <a:latin typeface="Arial" pitchFamily="34" charset="0"/>
                <a:ea typeface="+mn-ea"/>
                <a:cs typeface="Arial" pitchFamily="34" charset="0"/>
              </a:rPr>
              <a:t>view</a:t>
            </a:r>
            <a:endPar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a:p>
            <a:pPr marL="800100" lvl="1" indent="-342900">
              <a:spcBef>
                <a:spcPct val="20000"/>
              </a:spcBef>
              <a:buFont typeface="+mj-lt"/>
              <a:buAutoNum type="arabicPeriod"/>
            </a:pPr>
            <a:r>
              <a:rPr lang="id-ID" sz="1400" dirty="0" smtClean="0">
                <a:solidFill>
                  <a:schemeClr val="accent6"/>
                </a:solidFill>
                <a:latin typeface="Arial" pitchFamily="34" charset="0"/>
                <a:cs typeface="Arial" pitchFamily="34" charset="0"/>
              </a:rPr>
              <a:t>Desain </a:t>
            </a:r>
            <a:r>
              <a:rPr lang="id-ID" sz="1400" dirty="0" err="1" smtClean="0">
                <a:solidFill>
                  <a:schemeClr val="accent6"/>
                </a:solidFill>
                <a:latin typeface="Arial" pitchFamily="34" charset="0"/>
                <a:cs typeface="Arial" pitchFamily="34" charset="0"/>
              </a:rPr>
              <a:t>navigasional</a:t>
            </a:r>
            <a:endParaRPr lang="id-ID" sz="1400" dirty="0" smtClean="0">
              <a:solidFill>
                <a:schemeClr val="accent6"/>
              </a:solidFill>
              <a:latin typeface="Arial" pitchFamily="34" charset="0"/>
              <a:cs typeface="Arial" pitchFamily="34" charset="0"/>
            </a:endParaRPr>
          </a:p>
          <a:p>
            <a:pPr marL="800100" lvl="1" indent="-342900">
              <a:spcBef>
                <a:spcPct val="20000"/>
              </a:spcBef>
              <a:buFont typeface="+mj-lt"/>
              <a:buAutoNum type="arabicPeriod"/>
            </a:pPr>
            <a:r>
              <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Realisasi dari implementasi</a:t>
            </a:r>
          </a:p>
          <a:p>
            <a:pPr marL="800100" lvl="1" indent="-342900">
              <a:spcBef>
                <a:spcPct val="20000"/>
              </a:spcBef>
              <a:buFont typeface="+mj-lt"/>
              <a:buAutoNum type="arabicPeriod"/>
            </a:pPr>
            <a:r>
              <a:rPr lang="id-ID" sz="1400" dirty="0" smtClean="0">
                <a:solidFill>
                  <a:schemeClr val="accent6"/>
                </a:solidFill>
                <a:latin typeface="Arial" pitchFamily="34" charset="0"/>
                <a:cs typeface="Arial" pitchFamily="34" charset="0"/>
              </a:rPr>
              <a:t>Konstruksi dari sistem</a:t>
            </a:r>
            <a:endPar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418058"/>
          </a:xfrm>
        </p:spPr>
        <p:txBody>
          <a:bodyPr>
            <a:normAutofit/>
          </a:bodyPr>
          <a:lstStyle/>
          <a:p>
            <a:pPr algn="l"/>
            <a:r>
              <a:rPr lang="id-ID" sz="2000" dirty="0" err="1" smtClean="0">
                <a:solidFill>
                  <a:schemeClr val="accent6"/>
                </a:solidFill>
                <a:latin typeface="Arial" pitchFamily="34" charset="0"/>
                <a:cs typeface="Arial" pitchFamily="34" charset="0"/>
              </a:rPr>
              <a:t>RELATIONALSHIP-NAVIGATION</a:t>
            </a:r>
            <a:r>
              <a:rPr lang="id-ID" sz="2000" dirty="0" smtClean="0">
                <a:solidFill>
                  <a:schemeClr val="accent6"/>
                </a:solidFill>
                <a:latin typeface="Arial" pitchFamily="34" charset="0"/>
                <a:cs typeface="Arial" pitchFamily="34" charset="0"/>
              </a:rPr>
              <a:t> ANALYSIS (RNA)</a:t>
            </a:r>
            <a:endParaRPr lang="id-ID" sz="2000" dirty="0">
              <a:solidFill>
                <a:schemeClr val="accent6"/>
              </a:solidFill>
              <a:latin typeface="Arial" pitchFamily="34" charset="0"/>
              <a:cs typeface="Arial" pitchFamily="34" charset="0"/>
            </a:endParaRPr>
          </a:p>
        </p:txBody>
      </p:sp>
      <p:sp>
        <p:nvSpPr>
          <p:cNvPr id="3" name="Dudukan Isi 2"/>
          <p:cNvSpPr>
            <a:spLocks noGrp="1"/>
          </p:cNvSpPr>
          <p:nvPr>
            <p:ph idx="1"/>
          </p:nvPr>
        </p:nvSpPr>
        <p:spPr>
          <a:xfrm>
            <a:off x="467544" y="548680"/>
            <a:ext cx="8229600" cy="2592288"/>
          </a:xfrm>
        </p:spPr>
        <p:txBody>
          <a:bodyPr>
            <a:noAutofit/>
          </a:bodyPr>
          <a:lstStyle/>
          <a:p>
            <a:r>
              <a:rPr lang="id-ID" sz="1800" dirty="0" smtClean="0">
                <a:solidFill>
                  <a:schemeClr val="accent6"/>
                </a:solidFill>
                <a:latin typeface="Arial" pitchFamily="34" charset="0"/>
                <a:cs typeface="Arial" pitchFamily="34" charset="0"/>
              </a:rPr>
              <a:t>RNA adalah metodologi yang menawarkan serangkaian langkah-langkah untuk mengembangkan aplikasi </a:t>
            </a:r>
            <a:r>
              <a:rPr lang="id-ID" sz="1800" dirty="0" err="1" smtClean="0">
                <a:solidFill>
                  <a:schemeClr val="accent6"/>
                </a:solidFill>
                <a:latin typeface="Arial" pitchFamily="34" charset="0"/>
                <a:cs typeface="Arial" pitchFamily="34" charset="0"/>
              </a:rPr>
              <a:t>web</a:t>
            </a:r>
            <a:r>
              <a:rPr lang="id-ID" sz="1800" dirty="0" smtClean="0">
                <a:solidFill>
                  <a:schemeClr val="accent6"/>
                </a:solidFill>
                <a:latin typeface="Arial" pitchFamily="34" charset="0"/>
                <a:cs typeface="Arial" pitchFamily="34" charset="0"/>
              </a:rPr>
              <a:t> yang fokus utamanya ada pada analisis.</a:t>
            </a:r>
          </a:p>
          <a:p>
            <a:r>
              <a:rPr lang="id-ID" sz="1800" dirty="0" smtClean="0">
                <a:solidFill>
                  <a:schemeClr val="accent6"/>
                </a:solidFill>
                <a:latin typeface="Arial" pitchFamily="34" charset="0"/>
                <a:cs typeface="Arial" pitchFamily="34" charset="0"/>
              </a:rPr>
              <a:t>Fase-fasenya sebagai berikut</a:t>
            </a:r>
          </a:p>
          <a:p>
            <a:pPr lvl="1">
              <a:buFont typeface="+mj-lt"/>
              <a:buAutoNum type="arabicPeriod"/>
            </a:pPr>
            <a:r>
              <a:rPr lang="id-ID" sz="1800" dirty="0" smtClean="0">
                <a:solidFill>
                  <a:schemeClr val="accent6"/>
                </a:solidFill>
                <a:latin typeface="Arial" pitchFamily="34" charset="0"/>
                <a:cs typeface="Arial" pitchFamily="34" charset="0"/>
              </a:rPr>
              <a:t>Fase 1, Analisis Lingkungan</a:t>
            </a:r>
          </a:p>
          <a:p>
            <a:pPr lvl="1">
              <a:buFont typeface="+mj-lt"/>
              <a:buAutoNum type="arabicPeriod"/>
            </a:pPr>
            <a:r>
              <a:rPr lang="id-ID" sz="1800" dirty="0" smtClean="0">
                <a:solidFill>
                  <a:schemeClr val="accent6"/>
                </a:solidFill>
                <a:latin typeface="Arial" pitchFamily="34" charset="0"/>
                <a:cs typeface="Arial" pitchFamily="34" charset="0"/>
              </a:rPr>
              <a:t>Fase 2, Analisis </a:t>
            </a:r>
            <a:r>
              <a:rPr lang="id-ID" sz="1800" dirty="0" err="1" smtClean="0">
                <a:solidFill>
                  <a:schemeClr val="accent6"/>
                </a:solidFill>
                <a:latin typeface="Arial" pitchFamily="34" charset="0"/>
                <a:cs typeface="Arial" pitchFamily="34" charset="0"/>
              </a:rPr>
              <a:t>Elmen</a:t>
            </a:r>
            <a:endParaRPr lang="id-ID" sz="1800" dirty="0" smtClean="0">
              <a:solidFill>
                <a:schemeClr val="accent6"/>
              </a:solidFill>
              <a:latin typeface="Arial" pitchFamily="34" charset="0"/>
              <a:cs typeface="Arial" pitchFamily="34" charset="0"/>
            </a:endParaRPr>
          </a:p>
          <a:p>
            <a:pPr lvl="1">
              <a:buFont typeface="+mj-lt"/>
              <a:buAutoNum type="arabicPeriod"/>
            </a:pPr>
            <a:r>
              <a:rPr lang="id-ID" sz="1800" dirty="0" smtClean="0">
                <a:solidFill>
                  <a:schemeClr val="accent6"/>
                </a:solidFill>
                <a:latin typeface="Arial" pitchFamily="34" charset="0"/>
                <a:cs typeface="Arial" pitchFamily="34" charset="0"/>
              </a:rPr>
              <a:t>Fase 3, Analisa </a:t>
            </a:r>
            <a:r>
              <a:rPr lang="id-ID" sz="1800" dirty="0" err="1" smtClean="0">
                <a:solidFill>
                  <a:schemeClr val="accent6"/>
                </a:solidFill>
                <a:latin typeface="Arial" pitchFamily="34" charset="0"/>
                <a:cs typeface="Arial" pitchFamily="34" charset="0"/>
              </a:rPr>
              <a:t>Metailmu</a:t>
            </a:r>
            <a:endParaRPr lang="id-ID" sz="1800" dirty="0" smtClean="0">
              <a:solidFill>
                <a:schemeClr val="accent6"/>
              </a:solidFill>
              <a:latin typeface="Arial" pitchFamily="34" charset="0"/>
              <a:cs typeface="Arial" pitchFamily="34" charset="0"/>
            </a:endParaRPr>
          </a:p>
          <a:p>
            <a:pPr lvl="1">
              <a:buFont typeface="+mj-lt"/>
              <a:buAutoNum type="arabicPeriod"/>
            </a:pPr>
            <a:r>
              <a:rPr lang="id-ID" sz="1800" dirty="0" smtClean="0">
                <a:solidFill>
                  <a:schemeClr val="accent6"/>
                </a:solidFill>
                <a:latin typeface="Arial" pitchFamily="34" charset="0"/>
                <a:cs typeface="Arial" pitchFamily="34" charset="0"/>
              </a:rPr>
              <a:t>Fase 4, Analisa </a:t>
            </a:r>
            <a:r>
              <a:rPr lang="id-ID" sz="1800" dirty="0" err="1" smtClean="0">
                <a:solidFill>
                  <a:schemeClr val="accent6"/>
                </a:solidFill>
                <a:latin typeface="Arial" pitchFamily="34" charset="0"/>
                <a:cs typeface="Arial" pitchFamily="34" charset="0"/>
              </a:rPr>
              <a:t>Navigasional</a:t>
            </a:r>
            <a:endParaRPr lang="id-ID" sz="1800" dirty="0" smtClean="0">
              <a:solidFill>
                <a:schemeClr val="accent6"/>
              </a:solidFill>
              <a:latin typeface="Arial" pitchFamily="34" charset="0"/>
              <a:cs typeface="Arial" pitchFamily="34" charset="0"/>
            </a:endParaRPr>
          </a:p>
          <a:p>
            <a:pPr lvl="1">
              <a:buFont typeface="+mj-lt"/>
              <a:buAutoNum type="arabicPeriod"/>
            </a:pPr>
            <a:r>
              <a:rPr lang="id-ID" sz="1800" dirty="0" smtClean="0">
                <a:solidFill>
                  <a:schemeClr val="accent6"/>
                </a:solidFill>
                <a:latin typeface="Arial" pitchFamily="34" charset="0"/>
                <a:cs typeface="Arial" pitchFamily="34" charset="0"/>
              </a:rPr>
              <a:t>Fase 5, Analisa Implementasi</a:t>
            </a:r>
            <a:endParaRPr lang="id-ID" sz="1800" dirty="0">
              <a:solidFill>
                <a:schemeClr val="accent6"/>
              </a:solidFill>
              <a:latin typeface="Arial" pitchFamily="34" charset="0"/>
              <a:cs typeface="Arial" pitchFamily="34" charset="0"/>
            </a:endParaRPr>
          </a:p>
        </p:txBody>
      </p:sp>
      <p:sp>
        <p:nvSpPr>
          <p:cNvPr id="4" name="Judul 1"/>
          <p:cNvSpPr txBox="1">
            <a:spLocks/>
          </p:cNvSpPr>
          <p:nvPr/>
        </p:nvSpPr>
        <p:spPr>
          <a:xfrm>
            <a:off x="457200" y="3501008"/>
            <a:ext cx="8229600" cy="41805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d-ID" sz="2000" b="0" i="0" u="none" strike="noStrike" kern="1200" cap="none" spc="0" normalizeH="0" baseline="0" noProof="0" dirty="0" smtClean="0">
                <a:ln>
                  <a:noFill/>
                </a:ln>
                <a:solidFill>
                  <a:schemeClr val="accent6"/>
                </a:solidFill>
                <a:effectLst/>
                <a:uLnTx/>
                <a:uFillTx/>
                <a:latin typeface="Arial" pitchFamily="34" charset="0"/>
                <a:ea typeface="+mj-ea"/>
                <a:cs typeface="Arial" pitchFamily="34" charset="0"/>
              </a:rPr>
              <a:t>HYPERMEDIA FLEXIBLE PROCESS</a:t>
            </a:r>
            <a:r>
              <a:rPr kumimoji="0" lang="id-ID" sz="2000" b="0" i="0" u="none" strike="noStrike" kern="1200" cap="none" spc="0" normalizeH="0" noProof="0" dirty="0" smtClean="0">
                <a:ln>
                  <a:noFill/>
                </a:ln>
                <a:solidFill>
                  <a:schemeClr val="accent6"/>
                </a:solidFill>
                <a:effectLst/>
                <a:uLnTx/>
                <a:uFillTx/>
                <a:latin typeface="Arial" pitchFamily="34" charset="0"/>
                <a:ea typeface="+mj-ea"/>
                <a:cs typeface="Arial" pitchFamily="34" charset="0"/>
              </a:rPr>
              <a:t> MODELING (HFPM)</a:t>
            </a:r>
            <a:endParaRPr kumimoji="0" lang="id-ID" sz="2000" b="0" i="0" u="none" strike="noStrike" kern="1200" cap="none" spc="0" normalizeH="0" baseline="0" noProof="0" dirty="0" smtClean="0">
              <a:ln>
                <a:noFill/>
              </a:ln>
              <a:solidFill>
                <a:schemeClr val="accent6"/>
              </a:solidFill>
              <a:effectLst/>
              <a:uLnTx/>
              <a:uFillTx/>
              <a:latin typeface="Arial" pitchFamily="34" charset="0"/>
              <a:ea typeface="+mj-ea"/>
              <a:cs typeface="Arial" pitchFamily="34" charset="0"/>
            </a:endParaRPr>
          </a:p>
        </p:txBody>
      </p:sp>
      <p:sp>
        <p:nvSpPr>
          <p:cNvPr id="5" name="Dudukan Isi 2"/>
          <p:cNvSpPr txBox="1">
            <a:spLocks/>
          </p:cNvSpPr>
          <p:nvPr/>
        </p:nvSpPr>
        <p:spPr>
          <a:xfrm>
            <a:off x="457200" y="3861048"/>
            <a:ext cx="8229600" cy="266429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HFPM</a:t>
            </a:r>
            <a:r>
              <a:rPr kumimoji="0" lang="id-ID"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menyediakan panduan untuk perencanaan pengaturan proyek </a:t>
            </a:r>
            <a:r>
              <a:rPr kumimoji="0" lang="id-ID" b="0" i="0" u="none" strike="noStrike" kern="1200" cap="none" spc="0" normalizeH="0" noProof="0" dirty="0" err="1" smtClean="0">
                <a:ln>
                  <a:noFill/>
                </a:ln>
                <a:solidFill>
                  <a:schemeClr val="accent6"/>
                </a:solidFill>
                <a:effectLst/>
                <a:uLnTx/>
                <a:uFillTx/>
                <a:latin typeface="Arial" pitchFamily="34" charset="0"/>
                <a:ea typeface="+mn-ea"/>
                <a:cs typeface="Arial" pitchFamily="34" charset="0"/>
              </a:rPr>
              <a:t>web</a:t>
            </a:r>
            <a:r>
              <a:rPr kumimoji="0" lang="id-ID" b="0" i="0" u="none" strike="noStrike" kern="1200" cap="none" spc="0" normalizeH="0" noProof="0" dirty="0" smtClean="0">
                <a:ln>
                  <a:noFill/>
                </a:ln>
                <a:solidFill>
                  <a:schemeClr val="accent6"/>
                </a:solidFill>
                <a:effectLst/>
                <a:uLnTx/>
                <a:uFillTx/>
                <a:latin typeface="Arial" pitchFamily="34" charset="0"/>
                <a:ea typeface="+mn-ea"/>
                <a:cs typeface="Arial" pitchFamily="34" charset="0"/>
              </a:rPr>
              <a:t> yang mencakup keseluruhan siklus hidup proyek perangkat lunak</a:t>
            </a:r>
            <a:r>
              <a:rPr kumimoji="0" lang="id-ID"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id-ID" noProof="0" dirty="0" smtClean="0">
                <a:solidFill>
                  <a:schemeClr val="accent6"/>
                </a:solidFill>
                <a:latin typeface="Arial" pitchFamily="34" charset="0"/>
                <a:cs typeface="Arial" pitchFamily="34" charset="0"/>
              </a:rPr>
              <a:t>HFPM meliputi tiga belas fase yang setiap fasenya mendefinisikan sekumpulan tugas-tugas sebagai berikut.</a:t>
            </a:r>
          </a:p>
          <a:p>
            <a:pPr marL="800100" lvl="1" indent="-342900">
              <a:spcBef>
                <a:spcPct val="20000"/>
              </a:spcBef>
              <a:buFont typeface="+mj-lt"/>
              <a:buAutoNum type="arabicPeriod"/>
            </a:pPr>
            <a:r>
              <a:rPr kumimoji="0" lang="id-ID" b="0" i="0" u="none" strike="noStrike" kern="1200" cap="none" spc="0" normalizeH="0" baseline="0" dirty="0" smtClean="0">
                <a:ln>
                  <a:noFill/>
                </a:ln>
                <a:solidFill>
                  <a:schemeClr val="accent6"/>
                </a:solidFill>
                <a:effectLst/>
                <a:uLnTx/>
                <a:uFillTx/>
                <a:latin typeface="Arial" pitchFamily="34" charset="0"/>
                <a:ea typeface="+mn-ea"/>
                <a:cs typeface="Arial" pitchFamily="34" charset="0"/>
              </a:rPr>
              <a:t>Deskripsi masalah</a:t>
            </a:r>
          </a:p>
          <a:p>
            <a:pPr marL="800100" lvl="1" indent="-342900">
              <a:spcBef>
                <a:spcPct val="20000"/>
              </a:spcBef>
              <a:buFont typeface="+mj-lt"/>
              <a:buAutoNum type="arabicPeriod"/>
            </a:pPr>
            <a:r>
              <a:rPr lang="id-ID" noProof="0" dirty="0" smtClean="0">
                <a:solidFill>
                  <a:schemeClr val="accent6"/>
                </a:solidFill>
                <a:latin typeface="Arial" pitchFamily="34" charset="0"/>
                <a:cs typeface="Arial" pitchFamily="34" charset="0"/>
              </a:rPr>
              <a:t>Deskripsi dari kebutuhan fungsional menggunakan </a:t>
            </a:r>
            <a:r>
              <a:rPr lang="id-ID" noProof="0" dirty="0" err="1" smtClean="0">
                <a:solidFill>
                  <a:schemeClr val="accent6"/>
                </a:solidFill>
                <a:latin typeface="Arial" pitchFamily="34" charset="0"/>
                <a:cs typeface="Arial" pitchFamily="34" charset="0"/>
              </a:rPr>
              <a:t>use</a:t>
            </a:r>
            <a:r>
              <a:rPr lang="id-ID" noProof="0" dirty="0" smtClean="0">
                <a:solidFill>
                  <a:schemeClr val="accent6"/>
                </a:solidFill>
                <a:latin typeface="Arial" pitchFamily="34" charset="0"/>
                <a:cs typeface="Arial" pitchFamily="34" charset="0"/>
              </a:rPr>
              <a:t> </a:t>
            </a:r>
            <a:r>
              <a:rPr lang="id-ID" noProof="0" dirty="0" err="1" smtClean="0">
                <a:solidFill>
                  <a:schemeClr val="accent6"/>
                </a:solidFill>
                <a:latin typeface="Arial" pitchFamily="34" charset="0"/>
                <a:cs typeface="Arial" pitchFamily="34" charset="0"/>
              </a:rPr>
              <a:t>case</a:t>
            </a:r>
            <a:endParaRPr lang="id-ID" noProof="0" dirty="0" smtClean="0">
              <a:solidFill>
                <a:schemeClr val="accent6"/>
              </a:solidFill>
              <a:latin typeface="Arial" pitchFamily="34" charset="0"/>
              <a:cs typeface="Arial" pitchFamily="34" charset="0"/>
            </a:endParaRPr>
          </a:p>
          <a:p>
            <a:pPr marL="800100" lvl="1" indent="-342900">
              <a:spcBef>
                <a:spcPct val="20000"/>
              </a:spcBef>
              <a:buFont typeface="+mj-lt"/>
              <a:buAutoNum type="arabicPeriod"/>
            </a:pPr>
            <a:r>
              <a:rPr kumimoji="0" lang="id-ID" b="0" i="0" u="none" strike="noStrike" kern="1200" cap="none" spc="0" normalizeH="0" baseline="0" dirty="0" smtClean="0">
                <a:ln>
                  <a:noFill/>
                </a:ln>
                <a:solidFill>
                  <a:schemeClr val="accent6"/>
                </a:solidFill>
                <a:effectLst/>
                <a:uLnTx/>
                <a:uFillTx/>
                <a:latin typeface="Arial" pitchFamily="34" charset="0"/>
                <a:ea typeface="+mn-ea"/>
                <a:cs typeface="Arial" pitchFamily="34" charset="0"/>
              </a:rPr>
              <a:t>Pemodelan data untuk mengidentifikasi </a:t>
            </a:r>
            <a:r>
              <a:rPr kumimoji="0" lang="id-ID" b="0" i="0" u="none" strike="noStrike" kern="1200" cap="none" spc="0" normalizeH="0" baseline="0" dirty="0" err="1" smtClean="0">
                <a:ln>
                  <a:noFill/>
                </a:ln>
                <a:solidFill>
                  <a:schemeClr val="accent6"/>
                </a:solidFill>
                <a:effectLst/>
                <a:uLnTx/>
                <a:uFillTx/>
                <a:latin typeface="Arial" pitchFamily="34" charset="0"/>
                <a:ea typeface="+mn-ea"/>
                <a:cs typeface="Arial" pitchFamily="34" charset="0"/>
              </a:rPr>
              <a:t>use</a:t>
            </a:r>
            <a:r>
              <a:rPr kumimoji="0" lang="id-ID" b="0" i="0" u="none" strike="noStrike" kern="1200" cap="none" spc="0" normalizeH="0" baseline="0" dirty="0" smtClean="0">
                <a:ln>
                  <a:noFill/>
                </a:ln>
                <a:solidFill>
                  <a:schemeClr val="accent6"/>
                </a:solidFill>
                <a:effectLst/>
                <a:uLnTx/>
                <a:uFillTx/>
                <a:latin typeface="Arial" pitchFamily="34" charset="0"/>
                <a:ea typeface="+mn-ea"/>
                <a:cs typeface="Arial" pitchFamily="34" charset="0"/>
              </a:rPr>
              <a:t> </a:t>
            </a:r>
            <a:r>
              <a:rPr kumimoji="0" lang="id-ID" b="0" i="0" u="none" strike="noStrike" kern="1200" cap="none" spc="0" normalizeH="0" baseline="0" dirty="0" err="1" smtClean="0">
                <a:ln>
                  <a:noFill/>
                </a:ln>
                <a:solidFill>
                  <a:schemeClr val="accent6"/>
                </a:solidFill>
                <a:effectLst/>
                <a:uLnTx/>
                <a:uFillTx/>
                <a:latin typeface="Arial" pitchFamily="34" charset="0"/>
                <a:ea typeface="+mn-ea"/>
                <a:cs typeface="Arial" pitchFamily="34" charset="0"/>
              </a:rPr>
              <a:t>case</a:t>
            </a:r>
            <a:endParaRPr kumimoji="0" lang="id-ID" b="0" i="0" u="none" strike="noStrike" kern="1200" cap="none" spc="0" normalizeH="0" baseline="0" dirty="0" smtClean="0">
              <a:ln>
                <a:noFill/>
              </a:ln>
              <a:solidFill>
                <a:schemeClr val="accent6"/>
              </a:solidFill>
              <a:effectLst/>
              <a:uLnTx/>
              <a:uFillTx/>
              <a:latin typeface="Arial" pitchFamily="34" charset="0"/>
              <a:ea typeface="+mn-ea"/>
              <a:cs typeface="Arial" pitchFamily="34" charset="0"/>
            </a:endParaRPr>
          </a:p>
          <a:p>
            <a:pPr marL="800100" lvl="1" indent="-342900">
              <a:spcBef>
                <a:spcPct val="20000"/>
              </a:spcBef>
              <a:buFont typeface="+mj-lt"/>
              <a:buAutoNum type="arabicPeriod"/>
            </a:pPr>
            <a:r>
              <a:rPr lang="id-ID" noProof="0" dirty="0" smtClean="0">
                <a:solidFill>
                  <a:schemeClr val="accent6"/>
                </a:solidFill>
                <a:latin typeface="Arial" pitchFamily="34" charset="0"/>
                <a:cs typeface="Arial" pitchFamily="34" charset="0"/>
              </a:rPr>
              <a:t>Pemodelan antar muka pengguna</a:t>
            </a:r>
          </a:p>
          <a:p>
            <a:pPr marL="800100" lvl="1" indent="-342900">
              <a:spcBef>
                <a:spcPct val="20000"/>
              </a:spcBef>
              <a:buFont typeface="+mj-lt"/>
              <a:buAutoNum type="arabicPeriod"/>
            </a:pPr>
            <a:r>
              <a:rPr kumimoji="0" lang="id-ID" b="0" i="0" u="none" strike="noStrike" kern="1200" cap="none" spc="0" normalizeH="0" baseline="0" dirty="0" smtClean="0">
                <a:ln>
                  <a:noFill/>
                </a:ln>
                <a:solidFill>
                  <a:schemeClr val="accent6"/>
                </a:solidFill>
                <a:effectLst/>
                <a:uLnTx/>
                <a:uFillTx/>
                <a:latin typeface="Arial" pitchFamily="34" charset="0"/>
                <a:ea typeface="+mn-ea"/>
                <a:cs typeface="Arial" pitchFamily="34" charset="0"/>
              </a:rPr>
              <a:t>Deskripsi pengguna </a:t>
            </a:r>
            <a:r>
              <a:rPr kumimoji="0" lang="id-ID" b="0" i="0" u="none" strike="noStrike" kern="1200" cap="none" spc="0" normalizeH="0" baseline="0" dirty="0" err="1" smtClean="0">
                <a:ln>
                  <a:noFill/>
                </a:ln>
                <a:solidFill>
                  <a:schemeClr val="accent6"/>
                </a:solidFill>
                <a:effectLst/>
                <a:uLnTx/>
                <a:uFillTx/>
                <a:latin typeface="Arial" pitchFamily="34" charset="0"/>
                <a:ea typeface="+mn-ea"/>
                <a:cs typeface="Arial" pitchFamily="34" charset="0"/>
              </a:rPr>
              <a:t>nonfungsional</a:t>
            </a:r>
            <a:endParaRPr kumimoji="0" lang="id-ID"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id-ID" sz="1400" b="0" i="0" u="none" strike="noStrike" kern="1200" cap="none" spc="0" normalizeH="0" baseline="0" noProof="0" dirty="0" smtClean="0">
              <a:ln>
                <a:noFill/>
              </a:ln>
              <a:solidFill>
                <a:schemeClr val="accent6"/>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Office">
  <a:themeElements>
    <a:clrScheme name="Ka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2144</Words>
  <Application>Microsoft Office PowerPoint</Application>
  <PresentationFormat>Tampilan Layar (4:3)</PresentationFormat>
  <Paragraphs>219</Paragraphs>
  <Slides>26</Slides>
  <Notes>0</Notes>
  <HiddenSlides>0</HiddenSlides>
  <MMClips>0</MMClips>
  <ScaleCrop>false</ScaleCrop>
  <HeadingPairs>
    <vt:vector size="4" baseType="variant">
      <vt:variant>
        <vt:lpstr>Tema</vt:lpstr>
      </vt:variant>
      <vt:variant>
        <vt:i4>1</vt:i4>
      </vt:variant>
      <vt:variant>
        <vt:lpstr>Judul Salindia</vt:lpstr>
      </vt:variant>
      <vt:variant>
        <vt:i4>26</vt:i4>
      </vt:variant>
    </vt:vector>
  </HeadingPairs>
  <TitlesOfParts>
    <vt:vector size="27" baseType="lpstr">
      <vt:lpstr>Tema Office</vt:lpstr>
      <vt:lpstr>BAB7 Teknik Kebutuhan Rekayasa Web</vt:lpstr>
      <vt:lpstr>Salindia 2</vt:lpstr>
      <vt:lpstr>TEKNIK-TEKNIK PREKAYASAAN KEBUTUHAN</vt:lpstr>
      <vt:lpstr>PEMEROLEH KEBUTUHAN</vt:lpstr>
      <vt:lpstr>SEPESIFIKASI KEBUTUHAN</vt:lpstr>
      <vt:lpstr>VALIDASI KEBUTUHAN</vt:lpstr>
      <vt:lpstr>TEKNIK KEBUTUHAN DALAM METODELOGI WEB MASA KINI</vt:lpstr>
      <vt:lpstr>WEB SITE DESIGN METHOD (WSDM)</vt:lpstr>
      <vt:lpstr>RELATIONALSHIP-NAVIGATION ANALYSIS (RNA)</vt:lpstr>
      <vt:lpstr>OBJECT ORIENTED HYPERMEDIA DESIGN MODEL (OOHDM)</vt:lpstr>
      <vt:lpstr>W2000</vt:lpstr>
      <vt:lpstr>DESIGN-DRIVEN REQUIREMENTS ELICITATION</vt:lpstr>
      <vt:lpstr>TEKNIK DOKUMEN WEB</vt:lpstr>
      <vt:lpstr>METODOLOGI PERANCANGAN</vt:lpstr>
      <vt:lpstr>Salindia 15</vt:lpstr>
      <vt:lpstr>PENDEKATAN STRUKTUR INFORMASI</vt:lpstr>
      <vt:lpstr>STRUKTUR URUTAN</vt:lpstr>
      <vt:lpstr>STRUKTUR GRID</vt:lpstr>
      <vt:lpstr>STRUKTUR POHON</vt:lpstr>
      <vt:lpstr>STRUKTUR WEB</vt:lpstr>
      <vt:lpstr>STRUKTUR CAMPURAN</vt:lpstr>
      <vt:lpstr>PENDEKATAN METODOLOGI MANAJEMEN</vt:lpstr>
      <vt:lpstr>Contoh entitas dan hubungan yang menggambarkan dokumen web/hiperteks sederhana untuk organisasi layanan</vt:lpstr>
      <vt:lpstr>PENDEKATAAN PEMETAAN INFORMASI</vt:lpstr>
      <vt:lpstr>BLOK-BLOK INFORMASI</vt:lpstr>
      <vt:lpstr>PETA INFORMASI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Kebutuhan Rekayasa Web</dc:title>
  <dc:creator>jati</dc:creator>
  <cp:lastModifiedBy>jati</cp:lastModifiedBy>
  <cp:revision>101</cp:revision>
  <dcterms:created xsi:type="dcterms:W3CDTF">2015-05-26T18:48:18Z</dcterms:created>
  <dcterms:modified xsi:type="dcterms:W3CDTF">2015-06-11T05:10:18Z</dcterms:modified>
</cp:coreProperties>
</file>