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67" r:id="rId4"/>
    <p:sldId id="268"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5/27/2015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5/27/2015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5/27/2015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5/27/2015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70633" cy="1311688"/>
          </a:xfrm>
        </p:spPr>
        <p:txBody>
          <a:bodyPr/>
          <a:lstStyle/>
          <a:p>
            <a:pPr algn="ctr"/>
            <a:r>
              <a:rPr lang="id-ID" sz="4000" b="1" dirty="0" smtClean="0"/>
              <a:t>BAB 8: </a:t>
            </a:r>
            <a:r>
              <a:rPr lang="en-US" sz="4000" b="1" dirty="0" smtClean="0"/>
              <a:t>APLIKASI </a:t>
            </a:r>
            <a:r>
              <a:rPr lang="en-US" sz="4000" b="1" dirty="0"/>
              <a:t>BERBASIS </a:t>
            </a:r>
            <a:r>
              <a:rPr lang="en-US" sz="4000" b="1" dirty="0" smtClean="0"/>
              <a:t>WEB</a:t>
            </a:r>
            <a:r>
              <a:rPr lang="id-ID" sz="4000" b="1" dirty="0" smtClean="0"/>
              <a:t/>
            </a:r>
            <a:br>
              <a:rPr lang="id-ID" sz="4000" b="1" dirty="0" smtClean="0"/>
            </a:br>
            <a:r>
              <a:rPr lang="en-US" sz="4000" b="1" dirty="0" smtClean="0"/>
              <a:t>(WEB </a:t>
            </a:r>
            <a:r>
              <a:rPr lang="en-US" sz="4000" b="1" dirty="0"/>
              <a:t>APPLICATION)</a:t>
            </a:r>
            <a:r>
              <a:rPr lang="en-US" b="1" dirty="0"/>
              <a:t/>
            </a:r>
            <a:br>
              <a:rPr lang="en-US" b="1" dirty="0"/>
            </a:br>
            <a:endParaRPr lang="id-ID" dirty="0"/>
          </a:p>
        </p:txBody>
      </p:sp>
      <p:sp>
        <p:nvSpPr>
          <p:cNvPr id="3" name="Content Placeholder 2"/>
          <p:cNvSpPr>
            <a:spLocks noGrp="1"/>
          </p:cNvSpPr>
          <p:nvPr>
            <p:ph idx="1"/>
          </p:nvPr>
        </p:nvSpPr>
        <p:spPr>
          <a:xfrm>
            <a:off x="1067894" y="1970470"/>
            <a:ext cx="10127065" cy="5447763"/>
          </a:xfrm>
        </p:spPr>
        <p:txBody>
          <a:bodyPr>
            <a:normAutofit/>
          </a:bodyPr>
          <a:lstStyle/>
          <a:p>
            <a:pPr marL="0" indent="0" algn="ctr">
              <a:buNone/>
            </a:pPr>
            <a:r>
              <a:rPr lang="id-ID" sz="2800" dirty="0" smtClean="0"/>
              <a:t>Nama </a:t>
            </a:r>
            <a:r>
              <a:rPr lang="id-ID" sz="2800" dirty="0" smtClean="0"/>
              <a:t>kelompok:</a:t>
            </a:r>
          </a:p>
          <a:p>
            <a:pPr marL="0" indent="0" algn="ctr">
              <a:buNone/>
            </a:pPr>
            <a:endParaRPr lang="id-ID" sz="2800" dirty="0" smtClean="0"/>
          </a:p>
          <a:p>
            <a:pPr marL="0" indent="0">
              <a:buNone/>
            </a:pPr>
            <a:r>
              <a:rPr lang="id-ID" sz="2800" dirty="0" smtClean="0"/>
              <a:t>	Liem </a:t>
            </a:r>
            <a:r>
              <a:rPr lang="id-ID" sz="2800" dirty="0" smtClean="0"/>
              <a:t>Reynold </a:t>
            </a:r>
            <a:r>
              <a:rPr lang="id-ID" sz="2800" dirty="0" smtClean="0"/>
              <a:t>Andika</a:t>
            </a:r>
            <a:r>
              <a:rPr lang="id-ID" sz="2800" dirty="0"/>
              <a:t>	</a:t>
            </a:r>
            <a:r>
              <a:rPr lang="id-ID" sz="2800" dirty="0" smtClean="0"/>
              <a:t>				</a:t>
            </a:r>
            <a:r>
              <a:rPr lang="id-ID" sz="2800" smtClean="0"/>
              <a:t>		</a:t>
            </a:r>
            <a:r>
              <a:rPr lang="id-ID" sz="2800" smtClean="0"/>
              <a:t>G.211.13.0057</a:t>
            </a:r>
            <a:endParaRPr lang="id-ID" sz="2800" dirty="0" smtClean="0"/>
          </a:p>
          <a:p>
            <a:pPr marL="0" indent="0">
              <a:buNone/>
            </a:pPr>
            <a:r>
              <a:rPr lang="id-ID" sz="2800" dirty="0" smtClean="0"/>
              <a:t>	Danang Setyawan							G.211.13.0093</a:t>
            </a:r>
          </a:p>
          <a:p>
            <a:pPr marL="0" indent="0">
              <a:buNone/>
            </a:pPr>
            <a:r>
              <a:rPr lang="id-ID" sz="2800" dirty="0" smtClean="0"/>
              <a:t>	Muhammad </a:t>
            </a:r>
            <a:r>
              <a:rPr lang="id-ID" sz="2800" dirty="0"/>
              <a:t>Fiqhi Maulaya	</a:t>
            </a:r>
            <a:r>
              <a:rPr lang="id-ID" sz="2800" dirty="0" smtClean="0"/>
              <a:t>			G.211.13.0095</a:t>
            </a:r>
            <a:endParaRPr lang="id-ID" sz="2800" dirty="0" smtClean="0"/>
          </a:p>
          <a:p>
            <a:pPr marL="0" indent="0">
              <a:buNone/>
            </a:pPr>
            <a:r>
              <a:rPr lang="id-ID" sz="2800" dirty="0" smtClean="0"/>
              <a:t>	Zuhut Mutaqin									G.211.13.0098</a:t>
            </a:r>
            <a:endParaRPr lang="id-ID" sz="2800" dirty="0" smtClean="0"/>
          </a:p>
          <a:p>
            <a:pPr marL="0" indent="0">
              <a:buNone/>
            </a:pPr>
            <a:r>
              <a:rPr lang="id-ID" sz="2800" dirty="0" smtClean="0"/>
              <a:t>	Muhammad Irvan </a:t>
            </a:r>
            <a:r>
              <a:rPr lang="id-ID" sz="2800" dirty="0" smtClean="0"/>
              <a:t>I</a:t>
            </a:r>
            <a:r>
              <a:rPr lang="id-ID" sz="2800" dirty="0" smtClean="0"/>
              <a:t>ndriyanto				G.211.13.0102</a:t>
            </a:r>
            <a:endParaRPr lang="id-ID" sz="2800" dirty="0" smtClean="0"/>
          </a:p>
          <a:p>
            <a:pPr marL="0" indent="0">
              <a:buNone/>
            </a:pPr>
            <a:endParaRPr lang="id-ID" sz="2800" dirty="0" smtClean="0"/>
          </a:p>
          <a:p>
            <a:pPr marL="0" indent="0">
              <a:buNone/>
            </a:pPr>
            <a:endParaRPr lang="id-ID" sz="2800" dirty="0"/>
          </a:p>
        </p:txBody>
      </p:sp>
    </p:spTree>
    <p:extLst>
      <p:ext uri="{BB962C8B-B14F-4D97-AF65-F5344CB8AC3E}">
        <p14:creationId xmlns:p14="http://schemas.microsoft.com/office/powerpoint/2010/main" val="312401704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783654"/>
          </a:xfrm>
        </p:spPr>
        <p:txBody>
          <a:bodyPr/>
          <a:lstStyle/>
          <a:p>
            <a:r>
              <a:rPr lang="id-ID" dirty="0" smtClean="0"/>
              <a:t>Jenis jenis pengujian kinerja umum</a:t>
            </a:r>
            <a:endParaRPr lang="id-ID" dirty="0"/>
          </a:p>
        </p:txBody>
      </p:sp>
      <p:sp>
        <p:nvSpPr>
          <p:cNvPr id="3" name="Content Placeholder 2"/>
          <p:cNvSpPr>
            <a:spLocks noGrp="1"/>
          </p:cNvSpPr>
          <p:nvPr>
            <p:ph idx="1"/>
          </p:nvPr>
        </p:nvSpPr>
        <p:spPr>
          <a:xfrm>
            <a:off x="742704" y="1429555"/>
            <a:ext cx="11234648" cy="4803820"/>
          </a:xfrm>
        </p:spPr>
        <p:txBody>
          <a:bodyPr>
            <a:noAutofit/>
          </a:bodyPr>
          <a:lstStyle/>
          <a:p>
            <a:pPr marL="0" indent="0">
              <a:buNone/>
            </a:pPr>
            <a:r>
              <a:rPr lang="id-ID" sz="2400" dirty="0" smtClean="0"/>
              <a:t>Ada beberapa istilah dalam pengujian umum</a:t>
            </a:r>
          </a:p>
          <a:p>
            <a:r>
              <a:rPr lang="id-ID" sz="2400" dirty="0" smtClean="0"/>
              <a:t>Pengujian kinerja 		= menentkan atau memvalidasi kecepatan, 									  	   skalabilitas/ stablitas</a:t>
            </a:r>
          </a:p>
          <a:p>
            <a:r>
              <a:rPr lang="id-ID" sz="2400" dirty="0" smtClean="0"/>
              <a:t>Pengujian pemuatan 	= untuk menverifikasi perilaku apikasi dibawah 								 	   kondoisi normal dan beban</a:t>
            </a:r>
          </a:p>
          <a:p>
            <a:r>
              <a:rPr lang="id-ID" sz="2400" dirty="0" smtClean="0"/>
              <a:t>Pengujian egangan    = untuk menentukan atau memvalidasi suatu 									 	  perilaku aplikasi ketika sitekan di luar kondosi 								 		  normal atau baeban sibuk</a:t>
            </a:r>
          </a:p>
          <a:p>
            <a:r>
              <a:rPr lang="id-ID" sz="2400" dirty="0" smtClean="0"/>
              <a:t>Pengujian kapasias 	= digunakan untuk menentukan beberapa 									  	   banyak pengguna atau transaksi sistem yang 								   	   diberikan akan mendukung dan masih 								                   memenuhi kinerja  </a:t>
            </a:r>
            <a:endParaRPr lang="id-ID" sz="2400" dirty="0"/>
          </a:p>
        </p:txBody>
      </p:sp>
    </p:spTree>
    <p:extLst>
      <p:ext uri="{BB962C8B-B14F-4D97-AF65-F5344CB8AC3E}">
        <p14:creationId xmlns:p14="http://schemas.microsoft.com/office/powerpoint/2010/main" val="15852324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219106" cy="745017"/>
          </a:xfrm>
        </p:spPr>
        <p:txBody>
          <a:bodyPr/>
          <a:lstStyle/>
          <a:p>
            <a:r>
              <a:rPr lang="id-ID" dirty="0" smtClean="0"/>
              <a:t>Konsep tambahan</a:t>
            </a:r>
            <a:endParaRPr lang="id-ID" dirty="0"/>
          </a:p>
        </p:txBody>
      </p:sp>
      <p:sp>
        <p:nvSpPr>
          <p:cNvPr id="3" name="Content Placeholder 2"/>
          <p:cNvSpPr>
            <a:spLocks noGrp="1"/>
          </p:cNvSpPr>
          <p:nvPr>
            <p:ph idx="1"/>
          </p:nvPr>
        </p:nvSpPr>
        <p:spPr>
          <a:xfrm>
            <a:off x="452929" y="1519708"/>
            <a:ext cx="11545888" cy="4662151"/>
          </a:xfrm>
        </p:spPr>
        <p:txBody>
          <a:bodyPr>
            <a:noAutofit/>
          </a:bodyPr>
          <a:lstStyle/>
          <a:p>
            <a:pPr marL="0" indent="0">
              <a:buNone/>
            </a:pPr>
            <a:r>
              <a:rPr lang="id-ID" dirty="0" smtClean="0"/>
              <a:t>Anda kakan seringmendengar istilah berikut ketika melakukan pengujian kinerja</a:t>
            </a:r>
          </a:p>
          <a:p>
            <a:r>
              <a:rPr lang="id-ID" dirty="0" smtClean="0"/>
              <a:t>Tes komponen 	= tes kinerja target suau komponen arsitektur dari aplikasi</a:t>
            </a:r>
          </a:p>
          <a:p>
            <a:r>
              <a:rPr lang="id-ID" dirty="0" smtClean="0"/>
              <a:t>Investigasi 		= suatu aktifitas berdasarkan pada pengumpulaninformasi yang 						          berhubungan dengan karakteristik kcepatan, skalabilitas,/ stabilitas</a:t>
            </a:r>
          </a:p>
          <a:p>
            <a:r>
              <a:rPr lang="id-ID" dirty="0" smtClean="0"/>
              <a:t>Smoke test 		= bagian awal test kinerja untk melihat apakah apliasi anda dapat 						   melakukan operasinya dibawah beban normal</a:t>
            </a:r>
          </a:p>
          <a:p>
            <a:r>
              <a:rPr lang="id-ID" dirty="0" smtClean="0"/>
              <a:t>Tes unit 			= tes pada taget suatu modul kode dengan modul yang 								          merupakan subset logis dari keseluruhan basis aplikasi pada suatu 					         apiikasi</a:t>
            </a:r>
          </a:p>
          <a:p>
            <a:r>
              <a:rPr lang="id-ID" dirty="0" smtClean="0"/>
              <a:t>Test validasi	 	= membandingkan karakteristik kecepatan skalabilitas / stabilitas dari 						   produk dibawah tes terhadap harapan yang telah diset produk</a:t>
            </a:r>
            <a:endParaRPr lang="id-ID" dirty="0"/>
          </a:p>
        </p:txBody>
      </p:sp>
    </p:spTree>
    <p:extLst>
      <p:ext uri="{BB962C8B-B14F-4D97-AF65-F5344CB8AC3E}">
        <p14:creationId xmlns:p14="http://schemas.microsoft.com/office/powerpoint/2010/main" val="38554711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160" y="2809551"/>
            <a:ext cx="4685742" cy="1400530"/>
          </a:xfrm>
        </p:spPr>
        <p:txBody>
          <a:bodyPr/>
          <a:lstStyle/>
          <a:p>
            <a:r>
              <a:rPr lang="id-ID" dirty="0" smtClean="0">
                <a:latin typeface="Kristen ITC" panose="03050502040202030202" pitchFamily="66" charset="0"/>
              </a:rPr>
              <a:t>TERIMA KASIH</a:t>
            </a:r>
            <a:endParaRPr lang="id-ID" dirty="0">
              <a:latin typeface="Kristen ITC" panose="03050502040202030202" pitchFamily="66" charset="0"/>
            </a:endParaRPr>
          </a:p>
        </p:txBody>
      </p:sp>
    </p:spTree>
    <p:extLst>
      <p:ext uri="{BB962C8B-B14F-4D97-AF65-F5344CB8AC3E}">
        <p14:creationId xmlns:p14="http://schemas.microsoft.com/office/powerpoint/2010/main" val="35583607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512194"/>
            <a:ext cx="8825658" cy="419637"/>
          </a:xfrm>
        </p:spPr>
        <p:txBody>
          <a:bodyPr/>
          <a:lstStyle/>
          <a:p>
            <a:pPr algn="ctr"/>
            <a:r>
              <a:rPr lang="en-US" sz="3200" b="1" dirty="0"/>
              <a:t>APLIKASI BERBASIS WEB (WEB APPLICATION)</a:t>
            </a:r>
            <a:r>
              <a:rPr lang="en-US" b="1" dirty="0"/>
              <a:t/>
            </a:r>
            <a:br>
              <a:rPr lang="en-US" b="1" dirty="0"/>
            </a:br>
            <a:endParaRPr lang="id-ID" dirty="0"/>
          </a:p>
        </p:txBody>
      </p:sp>
      <p:sp>
        <p:nvSpPr>
          <p:cNvPr id="3" name="Subtitle 2"/>
          <p:cNvSpPr>
            <a:spLocks noGrp="1"/>
          </p:cNvSpPr>
          <p:nvPr>
            <p:ph type="subTitle" idx="1"/>
          </p:nvPr>
        </p:nvSpPr>
        <p:spPr>
          <a:xfrm>
            <a:off x="1154955" y="811369"/>
            <a:ext cx="8825658" cy="4827431"/>
          </a:xfrm>
        </p:spPr>
        <p:txBody>
          <a:bodyPr/>
          <a:lstStyle/>
          <a:p>
            <a:endParaRPr lang="id-ID" dirty="0" smtClean="0"/>
          </a:p>
          <a:p>
            <a:endParaRPr lang="id-ID" dirty="0"/>
          </a:p>
        </p:txBody>
      </p:sp>
      <p:sp>
        <p:nvSpPr>
          <p:cNvPr id="9" name="Rectangle 8"/>
          <p:cNvSpPr/>
          <p:nvPr/>
        </p:nvSpPr>
        <p:spPr>
          <a:xfrm>
            <a:off x="708337" y="811370"/>
            <a:ext cx="10097038" cy="6155531"/>
          </a:xfrm>
          <a:prstGeom prst="rect">
            <a:avLst/>
          </a:prstGeom>
        </p:spPr>
        <p:txBody>
          <a:bodyPr wrap="square">
            <a:spAutoFit/>
          </a:bodyPr>
          <a:lstStyle/>
          <a:p>
            <a:pPr algn="ctr"/>
            <a:r>
              <a:rPr lang="id-ID" sz="3200" dirty="0"/>
              <a:t>Aplikasi berbasis WEB (</a:t>
            </a:r>
            <a:r>
              <a:rPr lang="id-ID" sz="3200" i="1" dirty="0"/>
              <a:t>WEB Application</a:t>
            </a:r>
            <a:r>
              <a:rPr lang="id-ID" sz="3200" dirty="0"/>
              <a:t>) adalah sebuah aplikasi yang diakses melalui internet maupun intranet (Anonim, 2010). Aplikasi ini dibangu menggunakan bahasa pemrograman WEB (HTML, PHP, Javascript dan lain-lain</a:t>
            </a:r>
            <a:r>
              <a:rPr lang="id-ID" sz="3200" dirty="0" smtClean="0"/>
              <a:t>).</a:t>
            </a:r>
          </a:p>
          <a:p>
            <a:endParaRPr lang="id-ID" dirty="0"/>
          </a:p>
          <a:p>
            <a:pPr lvl="0" algn="ctr" defTabSz="914400" eaLnBrk="0" fontAlgn="base" hangingPunct="0">
              <a:spcBef>
                <a:spcPct val="0"/>
              </a:spcBef>
              <a:spcAft>
                <a:spcPct val="0"/>
              </a:spcAft>
            </a:pPr>
            <a:endParaRPr lang="id-ID" sz="3600" dirty="0">
              <a:latin typeface="Arial" panose="020B0604020202020204" pitchFamily="34" charset="0"/>
            </a:endParaRPr>
          </a:p>
          <a:p>
            <a:pPr lvl="0" algn="ctr" defTabSz="914400" eaLnBrk="0" fontAlgn="base" hangingPunct="0">
              <a:spcBef>
                <a:spcPct val="0"/>
              </a:spcBef>
              <a:spcAft>
                <a:spcPct val="0"/>
              </a:spcAft>
            </a:pPr>
            <a:r>
              <a:rPr lang="id-ID" sz="3600" dirty="0">
                <a:latin typeface="Arial" panose="020B0604020202020204" pitchFamily="34" charset="0"/>
              </a:rPr>
              <a:t>Aplikasi berbasis web bersifat </a:t>
            </a:r>
            <a:r>
              <a:rPr lang="id-ID" sz="3600" i="1" dirty="0">
                <a:latin typeface="Arial" panose="020B0604020202020204" pitchFamily="34" charset="0"/>
              </a:rPr>
              <a:t>cross-platform </a:t>
            </a:r>
            <a:r>
              <a:rPr lang="id-ID" sz="3600" dirty="0">
                <a:latin typeface="Arial" panose="020B0604020202020204" pitchFamily="34" charset="0"/>
              </a:rPr>
              <a:t>(platform independent), karena dapat diakses melalui berbagai sistem operasi (Windows, Linux, MacOS). </a:t>
            </a:r>
          </a:p>
          <a:p>
            <a:endParaRPr lang="id-ID" dirty="0" smtClean="0"/>
          </a:p>
          <a:p>
            <a:endParaRPr lang="id-ID" dirty="0"/>
          </a:p>
        </p:txBody>
      </p:sp>
    </p:spTree>
    <p:extLst>
      <p:ext uri="{BB962C8B-B14F-4D97-AF65-F5344CB8AC3E}">
        <p14:creationId xmlns:p14="http://schemas.microsoft.com/office/powerpoint/2010/main" val="11597275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545889" cy="538955"/>
          </a:xfrm>
        </p:spPr>
        <p:txBody>
          <a:bodyPr/>
          <a:lstStyle/>
          <a:p>
            <a:r>
              <a:rPr lang="id-ID" sz="2800" dirty="0" smtClean="0"/>
              <a:t>Permasalahan dalam pengujian aplikasi web</a:t>
            </a:r>
            <a:endParaRPr lang="id-ID" sz="2800" dirty="0"/>
          </a:p>
        </p:txBody>
      </p:sp>
      <p:sp>
        <p:nvSpPr>
          <p:cNvPr id="3" name="Content Placeholder 2"/>
          <p:cNvSpPr>
            <a:spLocks noGrp="1"/>
          </p:cNvSpPr>
          <p:nvPr>
            <p:ph idx="1"/>
          </p:nvPr>
        </p:nvSpPr>
        <p:spPr>
          <a:xfrm>
            <a:off x="1103312" y="1197736"/>
            <a:ext cx="8946541" cy="5050664"/>
          </a:xfrm>
        </p:spPr>
        <p:txBody>
          <a:bodyPr>
            <a:normAutofit lnSpcReduction="10000"/>
          </a:bodyPr>
          <a:lstStyle/>
          <a:p>
            <a:pPr marL="0" indent="0">
              <a:buNone/>
            </a:pPr>
            <a:r>
              <a:rPr lang="id-ID" sz="2400" dirty="0" smtClean="0"/>
              <a:t>Berikut </a:t>
            </a:r>
            <a:r>
              <a:rPr lang="id-ID" sz="2400" dirty="0"/>
              <a:t>ini adalah penggolongan pengujian dalam kaitannya dengan </a:t>
            </a:r>
            <a:r>
              <a:rPr lang="id-ID" sz="2400" dirty="0" smtClean="0"/>
              <a:t>koneksi</a:t>
            </a:r>
          </a:p>
          <a:p>
            <a:r>
              <a:rPr lang="id-ID" sz="2400" dirty="0" smtClean="0"/>
              <a:t>Tautan statis (HTMLke HTML)</a:t>
            </a:r>
          </a:p>
          <a:p>
            <a:r>
              <a:rPr lang="id-ID" sz="2400" dirty="0" smtClean="0"/>
              <a:t>Tautan dinamis (HTML ke perangkat lunak)</a:t>
            </a:r>
          </a:p>
          <a:p>
            <a:r>
              <a:rPr lang="id-ID" sz="2400" dirty="0" smtClean="0"/>
              <a:t>HTML diciptakan secara dinamis(perangkat lunak ke HTML)</a:t>
            </a:r>
          </a:p>
          <a:p>
            <a:r>
              <a:rPr lang="id-ID" sz="2400" dirty="0" smtClean="0"/>
              <a:t>Use/time specific GUI(perangkat lunak + state ke HTML)</a:t>
            </a:r>
          </a:p>
          <a:p>
            <a:r>
              <a:rPr lang="id-ID" sz="2400" dirty="0" smtClean="0"/>
              <a:t>Transisi Opesional(pengguna)</a:t>
            </a:r>
          </a:p>
          <a:p>
            <a:r>
              <a:rPr lang="id-ID" sz="2400" dirty="0" smtClean="0"/>
              <a:t>Koneksi peangkat lunak</a:t>
            </a:r>
          </a:p>
          <a:p>
            <a:r>
              <a:rPr lang="id-ID" sz="2400" dirty="0" smtClean="0"/>
              <a:t>Koneksi perangkat lunak off site</a:t>
            </a:r>
          </a:p>
          <a:p>
            <a:r>
              <a:rPr lang="id-ID" sz="2400" dirty="0" smtClean="0"/>
              <a:t>Koneksi dinamis</a:t>
            </a:r>
          </a:p>
          <a:p>
            <a:endParaRPr lang="id-ID" dirty="0"/>
          </a:p>
        </p:txBody>
      </p:sp>
    </p:spTree>
    <p:extLst>
      <p:ext uri="{BB962C8B-B14F-4D97-AF65-F5344CB8AC3E}">
        <p14:creationId xmlns:p14="http://schemas.microsoft.com/office/powerpoint/2010/main" val="10368564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866" cy="809412"/>
          </a:xfrm>
        </p:spPr>
        <p:txBody>
          <a:bodyPr/>
          <a:lstStyle/>
          <a:p>
            <a:r>
              <a:rPr lang="id-ID" sz="3600" dirty="0" smtClean="0"/>
              <a:t>Teknik dan metode tes</a:t>
            </a:r>
            <a:endParaRPr lang="id-ID" sz="3600" dirty="0"/>
          </a:p>
        </p:txBody>
      </p:sp>
      <p:sp>
        <p:nvSpPr>
          <p:cNvPr id="3" name="Content Placeholder 2"/>
          <p:cNvSpPr>
            <a:spLocks noGrp="1"/>
          </p:cNvSpPr>
          <p:nvPr>
            <p:ph idx="1"/>
          </p:nvPr>
        </p:nvSpPr>
        <p:spPr>
          <a:xfrm>
            <a:off x="1193464" y="1287888"/>
            <a:ext cx="8946541" cy="4986269"/>
          </a:xfrm>
        </p:spPr>
        <p:txBody>
          <a:bodyPr>
            <a:normAutofit/>
          </a:bodyPr>
          <a:lstStyle/>
          <a:p>
            <a:pPr marL="0" indent="0" algn="ctr">
              <a:buNone/>
            </a:pPr>
            <a:r>
              <a:rPr lang="id-ID" sz="3600" dirty="0" smtClean="0"/>
              <a:t>Ketika menguji aplikasi web, pada dasarnya kita menerapkan semua teknik yg diguakan ada pengujian, beberapa teknik dan tes ini harus dipertimbangkan dan diperlukan misannya apakah pengaruhnya jika menguji dengan Web yang berbeda ?</a:t>
            </a:r>
            <a:endParaRPr lang="id-ID" sz="3600" dirty="0"/>
          </a:p>
        </p:txBody>
      </p:sp>
    </p:spTree>
    <p:extLst>
      <p:ext uri="{BB962C8B-B14F-4D97-AF65-F5344CB8AC3E}">
        <p14:creationId xmlns:p14="http://schemas.microsoft.com/office/powerpoint/2010/main" val="1871866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259535"/>
            <a:ext cx="5935974" cy="976837"/>
          </a:xfrm>
        </p:spPr>
        <p:txBody>
          <a:bodyPr/>
          <a:lstStyle/>
          <a:p>
            <a:r>
              <a:rPr lang="id-ID" dirty="0" smtClean="0"/>
              <a:t>Pengujian tautan</a:t>
            </a:r>
            <a:endParaRPr lang="id-ID" dirty="0"/>
          </a:p>
        </p:txBody>
      </p:sp>
      <p:sp>
        <p:nvSpPr>
          <p:cNvPr id="3" name="Content Placeholder 2"/>
          <p:cNvSpPr>
            <a:spLocks noGrp="1"/>
          </p:cNvSpPr>
          <p:nvPr>
            <p:ph idx="1"/>
          </p:nvPr>
        </p:nvSpPr>
        <p:spPr>
          <a:xfrm>
            <a:off x="1038918" y="1331701"/>
            <a:ext cx="8946541" cy="4195481"/>
          </a:xfrm>
        </p:spPr>
        <p:txBody>
          <a:bodyPr>
            <a:normAutofit/>
          </a:bodyPr>
          <a:lstStyle/>
          <a:p>
            <a:pPr marL="0" indent="0" algn="ctr">
              <a:buNone/>
            </a:pPr>
            <a:r>
              <a:rPr lang="id-ID" sz="2800" dirty="0" smtClean="0"/>
              <a:t>Tautan dalam struktur navigasi hiperteksmnnjuk pada node existing(halaman,citra dll),</a:t>
            </a:r>
          </a:p>
          <a:p>
            <a:pPr marL="0" indent="0" algn="ctr">
              <a:buNone/>
            </a:pPr>
            <a:r>
              <a:rPr lang="id-ID" sz="2800" dirty="0" smtClean="0"/>
              <a:t>Ketika menjalankan link checking pada umumnya tidak hanya menunjukan halaman yang tidak ada tetapi juga halaman yang tidak terhubung pada halaman yang lainnya</a:t>
            </a:r>
            <a:endParaRPr lang="id-ID" sz="2800" dirty="0"/>
          </a:p>
        </p:txBody>
      </p:sp>
    </p:spTree>
    <p:extLst>
      <p:ext uri="{BB962C8B-B14F-4D97-AF65-F5344CB8AC3E}">
        <p14:creationId xmlns:p14="http://schemas.microsoft.com/office/powerpoint/2010/main" val="33790235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8175917" cy="809412"/>
          </a:xfrm>
        </p:spPr>
        <p:txBody>
          <a:bodyPr/>
          <a:lstStyle/>
          <a:p>
            <a:r>
              <a:rPr lang="id-ID" dirty="0" smtClean="0"/>
              <a:t>Pengujian Browser</a:t>
            </a:r>
            <a:endParaRPr lang="id-ID" dirty="0"/>
          </a:p>
        </p:txBody>
      </p:sp>
      <p:sp>
        <p:nvSpPr>
          <p:cNvPr id="3" name="Content Placeholder 2"/>
          <p:cNvSpPr>
            <a:spLocks noGrp="1"/>
          </p:cNvSpPr>
          <p:nvPr>
            <p:ph idx="1"/>
          </p:nvPr>
        </p:nvSpPr>
        <p:spPr>
          <a:xfrm>
            <a:off x="646111" y="1421853"/>
            <a:ext cx="11215331" cy="4195481"/>
          </a:xfrm>
        </p:spPr>
        <p:txBody>
          <a:bodyPr>
            <a:noAutofit/>
          </a:bodyPr>
          <a:lstStyle/>
          <a:p>
            <a:pPr marL="0" indent="0">
              <a:buNone/>
            </a:pPr>
            <a:r>
              <a:rPr lang="id-ID" sz="2400" dirty="0" smtClean="0"/>
              <a:t>Sejumlah besar broser web yang berbeda dapat digunakan ebagai client untuk aplikasi ,setiap broser web menunjukan prilaku yang berbeda tergantng pada perusahaan pembuatnya misalnya (microsoft,mozilla,netscape,opera), versinya(internet exploler),perangkat kerasnya (resolsi tampilan, kedalam warna) atau konfigurasinya(aktivitasi dari cookies,bahasa script)</a:t>
            </a:r>
          </a:p>
          <a:p>
            <a:pPr marL="0" indent="0">
              <a:buNone/>
            </a:pPr>
            <a:endParaRPr lang="id-ID" sz="2400" dirty="0"/>
          </a:p>
          <a:p>
            <a:pPr marL="0" indent="0">
              <a:buNone/>
            </a:pPr>
            <a:r>
              <a:rPr lang="id-ID" sz="2400" dirty="0" smtClean="0"/>
              <a:t>Pengujian broser mencoba untuk menemukan kesalahan pada aplikasi web yang disebabkan oleh ketidakccokan broser web yang berbeda</a:t>
            </a:r>
            <a:endParaRPr lang="id-ID" sz="2400" dirty="0"/>
          </a:p>
        </p:txBody>
      </p:sp>
    </p:spTree>
    <p:extLst>
      <p:ext uri="{BB962C8B-B14F-4D97-AF65-F5344CB8AC3E}">
        <p14:creationId xmlns:p14="http://schemas.microsoft.com/office/powerpoint/2010/main" val="13526597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264" y="710295"/>
            <a:ext cx="9309258" cy="796533"/>
          </a:xfrm>
        </p:spPr>
        <p:txBody>
          <a:bodyPr/>
          <a:lstStyle/>
          <a:p>
            <a:r>
              <a:rPr lang="id-ID" dirty="0" smtClean="0"/>
              <a:t>Pengujian usabilitas</a:t>
            </a:r>
            <a:endParaRPr lang="id-ID" dirty="0"/>
          </a:p>
        </p:txBody>
      </p:sp>
      <p:sp>
        <p:nvSpPr>
          <p:cNvPr id="3" name="Content Placeholder 2"/>
          <p:cNvSpPr>
            <a:spLocks noGrp="1"/>
          </p:cNvSpPr>
          <p:nvPr>
            <p:ph idx="1"/>
          </p:nvPr>
        </p:nvSpPr>
        <p:spPr>
          <a:xfrm>
            <a:off x="1446711" y="1988524"/>
            <a:ext cx="8946541" cy="4195481"/>
          </a:xfrm>
        </p:spPr>
        <p:txBody>
          <a:bodyPr>
            <a:normAutofit/>
          </a:bodyPr>
          <a:lstStyle/>
          <a:p>
            <a:pPr marL="0" indent="0" algn="ctr">
              <a:buNone/>
            </a:pPr>
            <a:r>
              <a:rPr lang="id-ID" sz="2800" dirty="0" smtClean="0"/>
              <a:t>Dalam kontekc pengujian usabilitas ,isu pembuatan web yang dapat diakses untuk pengguna yang mempunyai keterbatasanharus dipertimbangkan, aksebilitas artinya bahwa orang dengan keterbatasan misalnya pada visual,indra pendengaran dapat merasa, memahami dan berinteraksi dengan Web</a:t>
            </a:r>
            <a:endParaRPr lang="id-ID" sz="2800" dirty="0"/>
          </a:p>
        </p:txBody>
      </p:sp>
    </p:spTree>
    <p:extLst>
      <p:ext uri="{BB962C8B-B14F-4D97-AF65-F5344CB8AC3E}">
        <p14:creationId xmlns:p14="http://schemas.microsoft.com/office/powerpoint/2010/main" val="1050036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11421393" cy="1400530"/>
          </a:xfrm>
        </p:spPr>
        <p:txBody>
          <a:bodyPr/>
          <a:lstStyle/>
          <a:p>
            <a:r>
              <a:rPr lang="id-ID" dirty="0" smtClean="0"/>
              <a:t>Pengujian pemuatan, tegangan dan pengujian malar</a:t>
            </a:r>
            <a:endParaRPr lang="id-ID" dirty="0"/>
          </a:p>
        </p:txBody>
      </p:sp>
      <p:sp>
        <p:nvSpPr>
          <p:cNvPr id="3" name="Content Placeholder 2"/>
          <p:cNvSpPr>
            <a:spLocks noGrp="1"/>
          </p:cNvSpPr>
          <p:nvPr>
            <p:ph idx="1"/>
          </p:nvPr>
        </p:nvSpPr>
        <p:spPr/>
        <p:txBody>
          <a:bodyPr/>
          <a:lstStyle/>
          <a:p>
            <a:r>
              <a:rPr lang="id-ID" sz="2800" dirty="0" smtClean="0"/>
              <a:t>Pengujian pemuatan memverifikasi apakah (iya aau tidak ) sistem memenuhi waku respons dan lawatan yang diperlukan sampai disini kita terlebh dahulu menemukan profil pemuatan</a:t>
            </a:r>
          </a:p>
          <a:p>
            <a:r>
              <a:rPr lang="id-ID" sz="2800" dirty="0" smtClean="0"/>
              <a:t>Pengujian tegangan memverifikasi </a:t>
            </a:r>
            <a:r>
              <a:rPr lang="id-ID" sz="2800" dirty="0"/>
              <a:t>apakah (iya aau tidak ) sistem </a:t>
            </a:r>
            <a:r>
              <a:rPr lang="id-ID" sz="2800" dirty="0" smtClean="0"/>
              <a:t>bereaksi dengan cara yang terkontrol dalam situasi stess,seperti beban yang terlalu berat atau beban tyang berubah rubah</a:t>
            </a:r>
          </a:p>
          <a:p>
            <a:pPr marL="0" indent="0">
              <a:buNone/>
            </a:pPr>
            <a:r>
              <a:rPr lang="id-ID" sz="2800" dirty="0"/>
              <a:t> </a:t>
            </a:r>
            <a:endParaRPr lang="id-ID" sz="2800" dirty="0" smtClean="0"/>
          </a:p>
          <a:p>
            <a:endParaRPr lang="id-ID" dirty="0"/>
          </a:p>
        </p:txBody>
      </p:sp>
    </p:spTree>
    <p:extLst>
      <p:ext uri="{BB962C8B-B14F-4D97-AF65-F5344CB8AC3E}">
        <p14:creationId xmlns:p14="http://schemas.microsoft.com/office/powerpoint/2010/main" val="15895619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193348" cy="809412"/>
          </a:xfrm>
        </p:spPr>
        <p:txBody>
          <a:bodyPr/>
          <a:lstStyle/>
          <a:p>
            <a:r>
              <a:rPr lang="id-ID" dirty="0" smtClean="0"/>
              <a:t>Jenis jenis pengujian kinerja</a:t>
            </a:r>
            <a:endParaRPr lang="id-ID" dirty="0"/>
          </a:p>
        </p:txBody>
      </p:sp>
      <p:sp>
        <p:nvSpPr>
          <p:cNvPr id="3" name="Content Placeholder 2"/>
          <p:cNvSpPr>
            <a:spLocks noGrp="1"/>
          </p:cNvSpPr>
          <p:nvPr>
            <p:ph idx="1"/>
          </p:nvPr>
        </p:nvSpPr>
        <p:spPr>
          <a:xfrm>
            <a:off x="1103312" y="1563521"/>
            <a:ext cx="8946541" cy="4195481"/>
          </a:xfrm>
        </p:spPr>
        <p:txBody>
          <a:bodyPr>
            <a:noAutofit/>
          </a:bodyPr>
          <a:lstStyle/>
          <a:p>
            <a:pPr marL="0" indent="0" algn="ctr">
              <a:buNone/>
            </a:pPr>
            <a:r>
              <a:rPr lang="id-ID" sz="2800" dirty="0" smtClean="0"/>
              <a:t>Pengujian kerja digambarkan sebagai investigasi yang dilaksanakan untuk menentukan atau memvalidasi karakteristik kecepatan, skalabilitas,atau stabilitas produk sd bahah tes,aktivitas yang terkait dengan kinerja ,seperti pengujian dan penyetelan yang memiliki kaitan yang sama yaiu sama” menuju keberhasilan waktu respons,lewatan dan tingkat penggunaan sumber ang memenuhi sasaran kinerja untuk aplikasi dibawah test</a:t>
            </a:r>
            <a:endParaRPr lang="id-ID" sz="2800" dirty="0"/>
          </a:p>
        </p:txBody>
      </p:sp>
    </p:spTree>
    <p:extLst>
      <p:ext uri="{BB962C8B-B14F-4D97-AF65-F5344CB8AC3E}">
        <p14:creationId xmlns:p14="http://schemas.microsoft.com/office/powerpoint/2010/main" val="31603908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142</TotalTime>
  <Words>456</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Kristen ITC</vt:lpstr>
      <vt:lpstr>Wingdings 3</vt:lpstr>
      <vt:lpstr>Ion</vt:lpstr>
      <vt:lpstr>BAB 8: APLIKASI BERBASIS WEB (WEB APPLICATION) </vt:lpstr>
      <vt:lpstr>APLIKASI BERBASIS WEB (WEB APPLICATION) </vt:lpstr>
      <vt:lpstr>Permasalahan dalam pengujian aplikasi web</vt:lpstr>
      <vt:lpstr>Teknik dan metode tes</vt:lpstr>
      <vt:lpstr>Pengujian tautan</vt:lpstr>
      <vt:lpstr>Pengujian Browser</vt:lpstr>
      <vt:lpstr>Pengujian usabilitas</vt:lpstr>
      <vt:lpstr>Pengujian pemuatan, tegangan dan pengujian malar</vt:lpstr>
      <vt:lpstr>Jenis jenis pengujian kinerja</vt:lpstr>
      <vt:lpstr>Jenis jenis pengujian kinerja umum</vt:lpstr>
      <vt:lpstr>Konsep tambahan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BERBASIS WEB (WEB APPLICATION)</dc:title>
  <dc:creator>Setyawan</dc:creator>
  <cp:lastModifiedBy>USER</cp:lastModifiedBy>
  <cp:revision>22</cp:revision>
  <dcterms:created xsi:type="dcterms:W3CDTF">2015-05-19T14:54:47Z</dcterms:created>
  <dcterms:modified xsi:type="dcterms:W3CDTF">2015-05-27T03:18:02Z</dcterms:modified>
</cp:coreProperties>
</file>