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64" r:id="rId16"/>
    <p:sldId id="268" r:id="rId17"/>
    <p:sldId id="265" r:id="rId18"/>
    <p:sldId id="269" r:id="rId19"/>
    <p:sldId id="270" r:id="rId20"/>
    <p:sldId id="271" r:id="rId21"/>
    <p:sldId id="274" r:id="rId22"/>
    <p:sldId id="273" r:id="rId23"/>
    <p:sldId id="275" r:id="rId24"/>
    <p:sldId id="267" r:id="rId25"/>
    <p:sldId id="266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EE50-6E61-441D-B100-170D804A4F42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CBE7-92D0-44BD-81B2-F6E655882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aruda.kemdiknas.go.i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Ngobrol</a:t>
            </a:r>
            <a:r>
              <a:rPr lang="en-US" sz="6600" dirty="0" smtClean="0"/>
              <a:t> </a:t>
            </a:r>
            <a:r>
              <a:rPr lang="en-US" sz="6600" dirty="0" err="1" smtClean="0"/>
              <a:t>tentang</a:t>
            </a:r>
            <a:r>
              <a:rPr lang="en-US" sz="6600" dirty="0" smtClean="0"/>
              <a:t> “SKRIPSI”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sz="2000" dirty="0" err="1" smtClean="0"/>
              <a:t>Disadur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:</a:t>
            </a:r>
          </a:p>
          <a:p>
            <a:r>
              <a:rPr lang="en-US" dirty="0" smtClean="0"/>
              <a:t>B. Very </a:t>
            </a:r>
            <a:r>
              <a:rPr lang="en-US" dirty="0" err="1" smtClean="0"/>
              <a:t>Christioko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id-ID" dirty="0" smtClean="0"/>
              <a:t>,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Computing Method/Theory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u="sng" dirty="0" smtClean="0"/>
              <a:t>Method itu bukan ...</a:t>
            </a:r>
          </a:p>
          <a:p>
            <a:pPr>
              <a:defRPr/>
            </a:pP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kuliah</a:t>
            </a: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err="1"/>
              <a:t>Terminologi</a:t>
            </a:r>
            <a:r>
              <a:rPr lang="en-US" dirty="0"/>
              <a:t>  computing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terlalu</a:t>
            </a:r>
            <a:r>
              <a:rPr lang="en-US" dirty="0">
                <a:solidFill>
                  <a:srgbClr val="C00000"/>
                </a:solidFill>
              </a:rPr>
              <a:t> global</a:t>
            </a:r>
          </a:p>
          <a:p>
            <a:pPr lvl="1"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web/internet (web/internet </a:t>
            </a:r>
            <a:r>
              <a:rPr lang="en-US" dirty="0" err="1"/>
              <a:t>bukan</a:t>
            </a:r>
            <a:r>
              <a:rPr lang="en-US" dirty="0"/>
              <a:t> approach)</a:t>
            </a:r>
          </a:p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Bahasa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pemrograman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kecuali</a:t>
            </a:r>
            <a:r>
              <a:rPr lang="en-US" dirty="0"/>
              <a:t> research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Jenis</a:t>
            </a:r>
            <a:r>
              <a:rPr lang="en-US" dirty="0">
                <a:solidFill>
                  <a:srgbClr val="C00000"/>
                </a:solidFill>
              </a:rPr>
              <a:t> database </a:t>
            </a:r>
            <a:r>
              <a:rPr lang="en-US" dirty="0"/>
              <a:t>(</a:t>
            </a:r>
            <a:r>
              <a:rPr lang="en-US" dirty="0" err="1"/>
              <a:t>kecuali</a:t>
            </a:r>
            <a:r>
              <a:rPr lang="en-US" dirty="0"/>
              <a:t> research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database)</a:t>
            </a:r>
          </a:p>
        </p:txBody>
      </p:sp>
    </p:spTree>
    <p:extLst>
      <p:ext uri="{BB962C8B-B14F-4D97-AF65-F5344CB8AC3E}">
        <p14:creationId xmlns:p14="http://schemas.microsoft.com/office/powerpoint/2010/main" val="10204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Computing Method/Teori</a:t>
            </a:r>
            <a:br>
              <a:rPr lang="id-ID" dirty="0" smtClean="0"/>
            </a:br>
            <a:r>
              <a:rPr lang="id-ID" dirty="0" smtClean="0"/>
              <a:t>- Data Mining -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Estimasi</a:t>
            </a:r>
            <a:r>
              <a:rPr lang="en-US" sz="2800" dirty="0"/>
              <a:t> (Estimation)</a:t>
            </a:r>
            <a:endParaRPr lang="id-ID" sz="2800" dirty="0"/>
          </a:p>
          <a:p>
            <a:pPr marL="801687" lvl="1" indent="-514350" algn="just"/>
            <a:r>
              <a:rPr lang="en-US" sz="2400" dirty="0"/>
              <a:t>Neural Network, Multiple Linear Regression, </a:t>
            </a:r>
            <a:r>
              <a:rPr lang="en-US" sz="2400" dirty="0" err="1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Prediksi</a:t>
            </a:r>
            <a:r>
              <a:rPr lang="en-US" sz="2800" dirty="0"/>
              <a:t> (Prediction):</a:t>
            </a:r>
          </a:p>
          <a:p>
            <a:pPr marL="863600" lvl="1" indent="-514350" algn="just"/>
            <a:r>
              <a:rPr lang="en-US" sz="2400" dirty="0"/>
              <a:t>Neural Network, </a:t>
            </a:r>
            <a:r>
              <a:rPr lang="en-US" sz="2400" dirty="0" err="1"/>
              <a:t>Multipl</a:t>
            </a:r>
            <a:r>
              <a:rPr lang="id-ID" sz="2400" dirty="0"/>
              <a:t>e </a:t>
            </a:r>
            <a:r>
              <a:rPr lang="en-US" sz="2400" dirty="0"/>
              <a:t>Linear Regression, </a:t>
            </a:r>
            <a:r>
              <a:rPr lang="id-ID" sz="2400" dirty="0"/>
              <a:t>SVM, </a:t>
            </a:r>
            <a:r>
              <a:rPr lang="en-US" sz="2400" dirty="0" err="1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Klasifikasi</a:t>
            </a:r>
            <a:r>
              <a:rPr lang="en-US" sz="2800" dirty="0"/>
              <a:t> (Classification): </a:t>
            </a:r>
          </a:p>
          <a:p>
            <a:pPr marL="914400" lvl="1" indent="-514350" algn="just"/>
            <a:r>
              <a:rPr lang="en-US" sz="2400" dirty="0"/>
              <a:t>CART, K-NN, ID3, C4.5, </a:t>
            </a:r>
            <a:r>
              <a:rPr lang="en-US" sz="2400" dirty="0" err="1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Pengelompokan</a:t>
            </a:r>
            <a:r>
              <a:rPr lang="en-US" sz="2800" dirty="0"/>
              <a:t> (Clustering):</a:t>
            </a:r>
          </a:p>
          <a:p>
            <a:pPr marL="914400" lvl="1" indent="-514350" algn="just"/>
            <a:r>
              <a:rPr lang="en-US" sz="2400" dirty="0"/>
              <a:t>K-Means,</a:t>
            </a:r>
            <a:r>
              <a:rPr lang="id-ID" sz="2400" dirty="0"/>
              <a:t> Fuzzy C-Means, SOM, K-Medoids</a:t>
            </a:r>
            <a:r>
              <a:rPr lang="en-US" sz="2400" dirty="0"/>
              <a:t>, </a:t>
            </a:r>
            <a:r>
              <a:rPr lang="en-US" sz="2400" dirty="0" err="1"/>
              <a:t>dsb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/>
              <a:t>Asosiasi</a:t>
            </a:r>
            <a:r>
              <a:rPr lang="en-US" sz="2800" dirty="0"/>
              <a:t> (Association):</a:t>
            </a:r>
          </a:p>
          <a:p>
            <a:pPr marL="914400" lvl="1" indent="-514350" algn="just"/>
            <a:r>
              <a:rPr lang="id-ID" sz="2400" dirty="0"/>
              <a:t>Apriori, FP-Growth, </a:t>
            </a:r>
            <a:r>
              <a:rPr lang="en-US" sz="2400" dirty="0" err="1"/>
              <a:t>dsb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8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Computing Method/Teori</a:t>
            </a:r>
            <a:br>
              <a:rPr lang="id-ID" dirty="0" smtClean="0"/>
            </a:br>
            <a:r>
              <a:rPr lang="id-ID" dirty="0" smtClean="0"/>
              <a:t>- Soft Computing -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Fuzzy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Fuzzy Inference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Neuro</a:t>
            </a:r>
            <a:r>
              <a:rPr lang="en-US" sz="2800" dirty="0"/>
              <a:t>-Fuzzy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1394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Computing Method/Teori</a:t>
            </a:r>
            <a:br>
              <a:rPr lang="id-ID" dirty="0" smtClean="0"/>
            </a:br>
            <a:r>
              <a:rPr lang="id-ID" dirty="0" smtClean="0"/>
              <a:t>- Image Processing -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Restoration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Image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Biometrics:</a:t>
            </a:r>
          </a:p>
          <a:p>
            <a:pPr marL="801687" lvl="1" indent="-514350"/>
            <a:r>
              <a:rPr lang="id-ID" dirty="0"/>
              <a:t>Face/Fingerprint/Iris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Real Application: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Car Plate Identification</a:t>
            </a:r>
          </a:p>
          <a:p>
            <a:pPr marL="801687" lvl="1" indent="-514350">
              <a:buFont typeface="+mj-lt"/>
              <a:buAutoNum type="arabicPeriod"/>
            </a:pPr>
            <a:r>
              <a:rPr lang="id-ID" sz="3200" dirty="0"/>
              <a:t>Vehicle Motion Detection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1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Computing Method/Teori</a:t>
            </a:r>
            <a:br>
              <a:rPr lang="id-ID" dirty="0" smtClean="0"/>
            </a:br>
            <a:r>
              <a:rPr lang="id-ID" smtClean="0"/>
              <a:t>- Software Engineering -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Software Process Improvement </a:t>
            </a:r>
          </a:p>
          <a:p>
            <a:r>
              <a:rPr lang="en-US" sz="3600" dirty="0"/>
              <a:t>Software Quality Prediction</a:t>
            </a:r>
          </a:p>
          <a:p>
            <a:r>
              <a:rPr lang="en-US" sz="3600" dirty="0"/>
              <a:t>Service Oriented Architecture</a:t>
            </a:r>
          </a:p>
          <a:p>
            <a:r>
              <a:rPr lang="en-US" sz="3600" dirty="0"/>
              <a:t>Autonomic Computing</a:t>
            </a:r>
          </a:p>
          <a:p>
            <a:r>
              <a:rPr lang="en-US" sz="3600" dirty="0"/>
              <a:t>Soft Computing and its Applications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503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Algoritma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(</a:t>
            </a:r>
            <a:r>
              <a:rPr lang="en-US" dirty="0" err="1" smtClean="0"/>
              <a:t>Visualisasi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-635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Greedy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Graph Coloring: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 err="1" smtClean="0"/>
              <a:t>Perbandingan</a:t>
            </a:r>
            <a:r>
              <a:rPr lang="en-US" b="1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Algoritma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perbandingannya</a:t>
            </a:r>
            <a:r>
              <a:rPr lang="en-US" dirty="0" smtClean="0"/>
              <a:t> (</a:t>
            </a:r>
            <a:r>
              <a:rPr lang="en-US" dirty="0" err="1" smtClean="0"/>
              <a:t>terdapat</a:t>
            </a:r>
            <a:r>
              <a:rPr lang="en-US" dirty="0" smtClean="0"/>
              <a:t> parameter </a:t>
            </a:r>
            <a:r>
              <a:rPr lang="en-US" dirty="0" err="1" smtClean="0"/>
              <a:t>pembanding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-635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kompresi</a:t>
            </a:r>
            <a:r>
              <a:rPr lang="en-US" dirty="0" smtClean="0"/>
              <a:t> data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Huffman </a:t>
            </a:r>
            <a:r>
              <a:rPr lang="en-US" dirty="0" err="1" smtClean="0"/>
              <a:t>dan</a:t>
            </a:r>
            <a:r>
              <a:rPr lang="en-US" dirty="0" smtClean="0"/>
              <a:t> Arithmetic Coding”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b="1" dirty="0" err="1" smtClean="0"/>
              <a:t>Penyelesaian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riil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54075" lvl="2" indent="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Porsi</a:t>
            </a:r>
            <a:r>
              <a:rPr lang="en-US" dirty="0" smtClean="0"/>
              <a:t> Dana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</a:t>
            </a:r>
            <a:r>
              <a:rPr lang="en-US" dirty="0" err="1" smtClean="0"/>
              <a:t>Indeks</a:t>
            </a:r>
            <a:r>
              <a:rPr lang="en-US" dirty="0" smtClean="0"/>
              <a:t> Tunggal”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b="1" dirty="0" err="1" smtClean="0"/>
              <a:t>Pembuatan</a:t>
            </a:r>
            <a:r>
              <a:rPr lang="en-US" b="1" dirty="0" smtClean="0"/>
              <a:t> program bantu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program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/</a:t>
            </a:r>
            <a:r>
              <a:rPr lang="en-US" dirty="0" err="1" smtClean="0"/>
              <a:t>Algoritma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“Program Bantu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Brown-Gibson”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apotek</a:t>
            </a:r>
            <a:r>
              <a:rPr lang="en-US" dirty="0" smtClean="0"/>
              <a:t>,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 (Multi User).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basis data.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Tata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Perusahaan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Bank PD. BPR </a:t>
            </a:r>
            <a:r>
              <a:rPr lang="en-US" dirty="0" err="1" smtClean="0"/>
              <a:t>Bapas</a:t>
            </a:r>
            <a:r>
              <a:rPr lang="en-US" dirty="0" smtClean="0"/>
              <a:t> 69 </a:t>
            </a:r>
            <a:r>
              <a:rPr lang="en-US" dirty="0" err="1" smtClean="0"/>
              <a:t>Magelang</a:t>
            </a:r>
            <a:r>
              <a:rPr lang="en-US" dirty="0" smtClean="0"/>
              <a:t>)”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Pendukung</a:t>
            </a:r>
            <a:r>
              <a:rPr lang="en-US" b="1" dirty="0" smtClean="0"/>
              <a:t> </a:t>
            </a:r>
            <a:r>
              <a:rPr lang="en-US" b="1" dirty="0" err="1" smtClean="0"/>
              <a:t>Keputusan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 marL="860425" lvl="2" indent="-635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Berprestasi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STT Telkom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Promethee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b="1" dirty="0" err="1" smtClean="0"/>
              <a:t>Grafika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Pengolahan</a:t>
            </a:r>
            <a:r>
              <a:rPr lang="en-US" b="1" dirty="0" smtClean="0"/>
              <a:t> Citra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agar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Watermarking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Label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Citra </a:t>
            </a:r>
            <a:r>
              <a:rPr lang="en-US" dirty="0" err="1" smtClean="0"/>
              <a:t>Terkompresi</a:t>
            </a:r>
            <a:r>
              <a:rPr lang="en-US" dirty="0" smtClean="0"/>
              <a:t>”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b="1" dirty="0" err="1" smtClean="0"/>
              <a:t>Komputasi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 (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</a:t>
            </a:r>
            <a:r>
              <a:rPr lang="en-US" dirty="0" err="1" smtClean="0"/>
              <a:t>Graf,Riset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Kalkulus</a:t>
            </a:r>
            <a:r>
              <a:rPr lang="en-US" dirty="0" smtClean="0"/>
              <a:t>, </a:t>
            </a:r>
            <a:r>
              <a:rPr lang="en-US" dirty="0" err="1" smtClean="0"/>
              <a:t>Statistik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1371600" lvl="2" indent="-51435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Enumerasi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Knapsack”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 startAt="5"/>
            </a:pPr>
            <a:r>
              <a:rPr lang="en-US" b="1" dirty="0" err="1" smtClean="0"/>
              <a:t>Kompresi</a:t>
            </a:r>
            <a:r>
              <a:rPr lang="en-US" b="1" dirty="0" smtClean="0"/>
              <a:t> Data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Mengubah</a:t>
            </a:r>
            <a:r>
              <a:rPr lang="en-US" dirty="0" smtClean="0"/>
              <a:t> format data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(Audio, Video, Image, Text).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Kompresi</a:t>
            </a:r>
            <a:r>
              <a:rPr lang="en-US" dirty="0" smtClean="0"/>
              <a:t> Citra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Hadamard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4x4”</a:t>
            </a:r>
          </a:p>
          <a:p>
            <a:pPr marL="971550" lvl="1" indent="-514350">
              <a:buFont typeface="+mj-lt"/>
              <a:buAutoNum type="alphaLcPeriod" startAt="6"/>
            </a:pPr>
            <a:r>
              <a:rPr lang="en-US" b="1" dirty="0" err="1" smtClean="0"/>
              <a:t>Kriptografi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penyandian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data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kuncinya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1371600" lvl="2" indent="-51435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RC4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SMS”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makluk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“SKRIPSI”?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(TA)</a:t>
            </a:r>
          </a:p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“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”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Sarjana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 smtClean="0"/>
          </a:p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&amp; </a:t>
            </a:r>
            <a:r>
              <a:rPr lang="en-US" dirty="0" err="1" smtClean="0"/>
              <a:t>praktek</a:t>
            </a:r>
            <a:r>
              <a:rPr lang="en-US" dirty="0" smtClean="0"/>
              <a:t> (</a:t>
            </a:r>
            <a:r>
              <a:rPr lang="en-US" dirty="0" err="1" smtClean="0"/>
              <a:t>wajib+pilihan+KP</a:t>
            </a:r>
            <a:r>
              <a:rPr lang="en-US" dirty="0" smtClean="0"/>
              <a:t>)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“</a:t>
            </a:r>
            <a:r>
              <a:rPr lang="en-US" dirty="0" err="1" smtClean="0"/>
              <a:t>Mandiri</a:t>
            </a:r>
            <a:r>
              <a:rPr lang="en-US" dirty="0" smtClean="0"/>
              <a:t>”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didampingi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 startAt="7"/>
            </a:pP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Syaraf</a:t>
            </a:r>
            <a:r>
              <a:rPr lang="en-US" b="1" dirty="0" smtClean="0"/>
              <a:t>  </a:t>
            </a:r>
            <a:r>
              <a:rPr lang="en-US" b="1" dirty="0" err="1" smtClean="0"/>
              <a:t>Tiruan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model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kasus-kasus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Diagnosa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Penderita</a:t>
            </a:r>
            <a:r>
              <a:rPr lang="en-US" dirty="0" smtClean="0"/>
              <a:t> </a:t>
            </a:r>
            <a:r>
              <a:rPr lang="en-US" dirty="0" err="1" smtClean="0"/>
              <a:t>Autisme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Bidirectional Associative Memory”</a:t>
            </a:r>
          </a:p>
          <a:p>
            <a:pPr marL="971550" lvl="1" indent="-514350">
              <a:buFont typeface="+mj-lt"/>
              <a:buAutoNum type="alphaLcPeriod" startAt="7"/>
            </a:pPr>
            <a:r>
              <a:rPr lang="en-US" b="1" dirty="0" err="1" smtClean="0"/>
              <a:t>Kecerdasan</a:t>
            </a:r>
            <a:r>
              <a:rPr lang="en-US" b="1" dirty="0" smtClean="0"/>
              <a:t> </a:t>
            </a:r>
            <a:r>
              <a:rPr lang="en-US" b="1" dirty="0" err="1" smtClean="0"/>
              <a:t>Buatan</a:t>
            </a:r>
            <a:r>
              <a:rPr lang="en-US" b="1" dirty="0" smtClean="0"/>
              <a:t> &amp;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Heuristik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(depth first search, hill climbing, </a:t>
            </a:r>
            <a:r>
              <a:rPr lang="en-US" dirty="0" err="1" smtClean="0"/>
              <a:t>dll</a:t>
            </a:r>
            <a:r>
              <a:rPr lang="en-US" dirty="0" smtClean="0"/>
              <a:t>),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 (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, simulated annealing, ant colony,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riil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 </a:t>
            </a:r>
            <a:r>
              <a:rPr lang="en-US" dirty="0" err="1" smtClean="0"/>
              <a:t>Implementasi</a:t>
            </a:r>
            <a:r>
              <a:rPr lang="en-US" dirty="0" smtClean="0"/>
              <a:t> Fuzzy Set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 startAt="9"/>
            </a:pPr>
            <a:r>
              <a:rPr lang="en-US" b="1" dirty="0" smtClean="0"/>
              <a:t>Program Bantu (</a:t>
            </a:r>
            <a:r>
              <a:rPr lang="en-US" b="1" dirty="0" err="1" smtClean="0"/>
              <a:t>Aktif</a:t>
            </a:r>
            <a:r>
              <a:rPr lang="en-US" b="1" dirty="0" smtClean="0"/>
              <a:t>=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interaksi</a:t>
            </a:r>
            <a:r>
              <a:rPr lang="en-US" b="1" dirty="0" smtClean="0"/>
              <a:t> </a:t>
            </a:r>
            <a:r>
              <a:rPr lang="en-US" b="1" dirty="0" err="1" smtClean="0"/>
              <a:t>pengguna</a:t>
            </a:r>
            <a:r>
              <a:rPr lang="en-US" b="1" dirty="0" smtClean="0"/>
              <a:t>)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program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/</a:t>
            </a:r>
            <a:r>
              <a:rPr lang="en-US" dirty="0" err="1" smtClean="0"/>
              <a:t>Algoritma</a:t>
            </a:r>
            <a:r>
              <a:rPr lang="en-US" dirty="0" smtClean="0"/>
              <a:t>).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“Program Bantu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, </a:t>
            </a:r>
            <a:r>
              <a:rPr lang="en-US" dirty="0" err="1" smtClean="0"/>
              <a:t>Gigi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Gusi</a:t>
            </a:r>
            <a:r>
              <a:rPr lang="en-US" dirty="0" smtClean="0"/>
              <a:t>”</a:t>
            </a:r>
          </a:p>
          <a:p>
            <a:pPr marL="971550" lvl="1" indent="-514350">
              <a:buFont typeface="+mj-lt"/>
              <a:buAutoNum type="alphaLcPeriod" startAt="9"/>
            </a:pPr>
            <a:r>
              <a:rPr lang="en-US" b="1" dirty="0" err="1" smtClean="0"/>
              <a:t>Pembuatan</a:t>
            </a:r>
            <a:r>
              <a:rPr lang="en-US" b="1" dirty="0" smtClean="0"/>
              <a:t> Game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1371600" lvl="2" indent="-514350">
              <a:buNone/>
            </a:pPr>
            <a:r>
              <a:rPr lang="en-US" dirty="0" smtClean="0"/>
              <a:t>	</a:t>
            </a:r>
            <a:r>
              <a:rPr lang="en-US" b="1" dirty="0" smtClean="0"/>
              <a:t>Game </a:t>
            </a:r>
            <a:r>
              <a:rPr lang="en-US" b="1" dirty="0" err="1" smtClean="0"/>
              <a:t>Pasif</a:t>
            </a:r>
            <a:r>
              <a:rPr lang="en-US" dirty="0" smtClean="0"/>
              <a:t>: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Fasilitator</a:t>
            </a:r>
            <a:endParaRPr lang="en-US" dirty="0" smtClean="0"/>
          </a:p>
          <a:p>
            <a:pPr marL="1371600" lvl="2" indent="-514350">
              <a:buNone/>
            </a:pPr>
            <a:r>
              <a:rPr lang="en-US" dirty="0" smtClean="0"/>
              <a:t>	</a:t>
            </a:r>
            <a:r>
              <a:rPr lang="en-US" u="sng" dirty="0" err="1" smtClean="0"/>
              <a:t>Contoh</a:t>
            </a:r>
            <a:r>
              <a:rPr lang="en-US" dirty="0" smtClean="0"/>
              <a:t>: solitaire, hangman</a:t>
            </a:r>
          </a:p>
          <a:p>
            <a:pPr marL="1371600" lvl="2" indent="-514350">
              <a:buNone/>
            </a:pPr>
            <a:r>
              <a:rPr lang="en-US" dirty="0" smtClean="0"/>
              <a:t>	</a:t>
            </a:r>
            <a:r>
              <a:rPr lang="en-US" b="1" dirty="0" smtClean="0"/>
              <a:t>Game </a:t>
            </a:r>
            <a:r>
              <a:rPr lang="en-US" b="1" dirty="0" err="1" smtClean="0"/>
              <a:t>Aktif</a:t>
            </a:r>
            <a:r>
              <a:rPr lang="en-US" dirty="0" smtClean="0"/>
              <a:t>: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(NPC: Non-player </a:t>
            </a:r>
            <a:r>
              <a:rPr lang="en-US" dirty="0" err="1" smtClean="0"/>
              <a:t>Chracter</a:t>
            </a:r>
            <a:r>
              <a:rPr lang="en-US" dirty="0" smtClean="0"/>
              <a:t>)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Alpha Beta Pruning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Scrabble”</a:t>
            </a:r>
          </a:p>
          <a:p>
            <a:pPr marL="1371600" lvl="2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lphaLcPeriod" startAt="11"/>
            </a:pPr>
            <a:r>
              <a:rPr lang="en-US" b="1" dirty="0" smtClean="0"/>
              <a:t>Telekomunikasi</a:t>
            </a:r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Elektronis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Selular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Hashing Separate Chaining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”</a:t>
            </a:r>
          </a:p>
          <a:p>
            <a:pPr marL="971550" lvl="1" indent="-514350">
              <a:buFont typeface="+mj-lt"/>
              <a:buAutoNum type="alphaLcPeriod" startAt="12"/>
            </a:pP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1371600" lvl="2" indent="-514350">
              <a:buNone/>
            </a:pPr>
            <a:r>
              <a:rPr lang="en-US" dirty="0" err="1" smtClean="0"/>
              <a:t>Pemanfaatan</a:t>
            </a:r>
            <a:r>
              <a:rPr lang="en-US" dirty="0" smtClean="0"/>
              <a:t> PL/SQL Server Pages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LOB”</a:t>
            </a:r>
          </a:p>
          <a:p>
            <a:pPr marL="971550" lvl="1" indent="-514350">
              <a:buFont typeface="+mj-lt"/>
              <a:buAutoNum type="alphaLcPeriod" startAt="12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Skripsi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 startAt="13"/>
            </a:pP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Keras</a:t>
            </a:r>
            <a:endParaRPr lang="en-US" b="1" dirty="0" smtClean="0"/>
          </a:p>
          <a:p>
            <a:pPr marL="1371600" lvl="2" indent="-514350">
              <a:buFont typeface="Wingdings" pitchFamily="2" charset="2"/>
              <a:buChar char="ü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.</a:t>
            </a:r>
          </a:p>
          <a:p>
            <a:pPr marL="1371600" lvl="2" indent="-514350">
              <a:buNone/>
            </a:pPr>
            <a:r>
              <a:rPr lang="en-US" u="sng" dirty="0" err="1" smtClean="0"/>
              <a:t>Contoh</a:t>
            </a:r>
            <a:r>
              <a:rPr lang="en-US" u="sng" dirty="0" smtClean="0"/>
              <a:t>:</a:t>
            </a:r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Mikrokontroler</a:t>
            </a:r>
            <a:r>
              <a:rPr lang="en-US" dirty="0" smtClean="0"/>
              <a:t> AT89C51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Infra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Keyboard”</a:t>
            </a:r>
          </a:p>
          <a:p>
            <a:pPr marL="860425" lvl="2" indent="7938" algn="ctr">
              <a:buNone/>
            </a:pPr>
            <a:endParaRPr lang="en-US" dirty="0" smtClean="0"/>
          </a:p>
          <a:p>
            <a:pPr marL="860425" lvl="2" indent="7938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Pembuatan</a:t>
            </a:r>
            <a:r>
              <a:rPr lang="en-US" dirty="0" smtClean="0"/>
              <a:t> Thermometer Digital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8085”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GARUDA </a:t>
            </a:r>
            <a:r>
              <a:rPr lang="en-US" b="1" dirty="0" smtClean="0"/>
              <a:t> (</a:t>
            </a:r>
            <a:r>
              <a:rPr lang="en-US" b="1" dirty="0" err="1" smtClean="0"/>
              <a:t>Garba</a:t>
            </a:r>
            <a:r>
              <a:rPr lang="en-US" b="1" dirty="0" smtClean="0"/>
              <a:t> </a:t>
            </a:r>
            <a:r>
              <a:rPr lang="en-US" b="1" dirty="0" err="1" smtClean="0"/>
              <a:t>Rujukan</a:t>
            </a:r>
            <a:r>
              <a:rPr lang="en-US" b="1" dirty="0" smtClean="0"/>
              <a:t> Digital)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http://garuda.kemdiknas.go.id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233" t="6908" r="14010" b="3282"/>
          <a:stretch>
            <a:fillRect/>
          </a:stretch>
        </p:blipFill>
        <p:spPr bwMode="auto">
          <a:xfrm>
            <a:off x="838200" y="2743200"/>
            <a:ext cx="7315200" cy="392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Agnes Maria </a:t>
            </a:r>
            <a:r>
              <a:rPr lang="en-US" sz="2400" dirty="0" err="1" smtClean="0"/>
              <a:t>Polina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Jong</a:t>
            </a:r>
            <a:r>
              <a:rPr lang="en-US" sz="2400" dirty="0" smtClean="0"/>
              <a:t> </a:t>
            </a:r>
            <a:r>
              <a:rPr lang="en-US" sz="2400" dirty="0" err="1" smtClean="0"/>
              <a:t>Jek</a:t>
            </a:r>
            <a:r>
              <a:rPr lang="en-US" sz="2400" dirty="0" smtClean="0"/>
              <a:t> Siang, </a:t>
            </a:r>
            <a:r>
              <a:rPr lang="en-US" sz="2400" i="1" dirty="0" smtClean="0"/>
              <a:t>Cara </a:t>
            </a:r>
            <a:r>
              <a:rPr lang="en-US" sz="2400" i="1" dirty="0" err="1" smtClean="0"/>
              <a:t>cepat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menyusun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Skripsi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jurusan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Informatika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Komputer</a:t>
            </a:r>
            <a:r>
              <a:rPr lang="en-US" sz="2400" dirty="0" smtClean="0"/>
              <a:t>, </a:t>
            </a:r>
            <a:r>
              <a:rPr lang="en-US" sz="2400" dirty="0" err="1" smtClean="0"/>
              <a:t>Andi</a:t>
            </a:r>
            <a:r>
              <a:rPr lang="en-US" sz="2400" dirty="0" smtClean="0"/>
              <a:t> Offset, 2009.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Sumber</a:t>
            </a:r>
            <a:r>
              <a:rPr lang="en-US" smtClean="0"/>
              <a:t> </a:t>
            </a:r>
            <a:r>
              <a:rPr lang="en-US" err="1" smtClean="0"/>
              <a:t>Referensi</a:t>
            </a:r>
            <a:r>
              <a:rPr lang="en-US" smtClean="0"/>
              <a:t> (Gratis)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7926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http://scholar.google.com</a:t>
            </a:r>
          </a:p>
          <a:p>
            <a:r>
              <a:rPr lang="en-US" dirty="0" smtClean="0"/>
              <a:t>http://citeseer.ist.psu.edu</a:t>
            </a:r>
          </a:p>
          <a:p>
            <a:r>
              <a:rPr lang="en-US" dirty="0" smtClean="0"/>
              <a:t>http://www.doaj.org</a:t>
            </a:r>
          </a:p>
          <a:p>
            <a:r>
              <a:rPr lang="en-US" dirty="0" smtClean="0"/>
              <a:t>http://libra.msra.cn</a:t>
            </a:r>
          </a:p>
          <a:p>
            <a:r>
              <a:rPr lang="en-US" dirty="0" smtClean="0"/>
              <a:t>http://www.jstor.org</a:t>
            </a:r>
          </a:p>
          <a:p>
            <a:r>
              <a:rPr lang="en-US" dirty="0" smtClean="0"/>
              <a:t>http://ocw.mit.edu</a:t>
            </a:r>
          </a:p>
          <a:p>
            <a:r>
              <a:rPr lang="en-US" dirty="0" smtClean="0"/>
              <a:t>http://itunes.berkeley.edu</a:t>
            </a:r>
          </a:p>
          <a:p>
            <a:r>
              <a:rPr lang="en-US" dirty="0" smtClean="0"/>
              <a:t>http://highwire.stanford.edu</a:t>
            </a:r>
          </a:p>
          <a:p>
            <a:r>
              <a:rPr lang="en-US" dirty="0" smtClean="0"/>
              <a:t>http://flazx.com</a:t>
            </a:r>
          </a:p>
        </p:txBody>
      </p:sp>
    </p:spTree>
    <p:extLst>
      <p:ext uri="{BB962C8B-B14F-4D97-AF65-F5344CB8AC3E}">
        <p14:creationId xmlns:p14="http://schemas.microsoft.com/office/powerpoint/2010/main" val="19677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Sumber</a:t>
            </a:r>
            <a:r>
              <a:rPr lang="en-US" smtClean="0"/>
              <a:t> </a:t>
            </a:r>
            <a:r>
              <a:rPr lang="en-US" err="1" smtClean="0"/>
              <a:t>Referensi</a:t>
            </a:r>
            <a:r>
              <a:rPr lang="en-US" smtClean="0"/>
              <a:t> (</a:t>
            </a:r>
            <a:r>
              <a:rPr lang="en-US" err="1" smtClean="0"/>
              <a:t>Berbayar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3000"/>
            <a:ext cx="8553450" cy="5181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http://www.computer.org/portal/site/csdl/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http://portal.acm.org/dl.cfm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http://sciencedirect.com</a:t>
            </a:r>
          </a:p>
          <a:p>
            <a:r>
              <a:rPr lang="en-US" dirty="0" smtClean="0"/>
              <a:t>http://www.csa.com</a:t>
            </a:r>
          </a:p>
          <a:p>
            <a:r>
              <a:rPr lang="en-US" dirty="0"/>
              <a:t>http://www.elsevier.com</a:t>
            </a:r>
          </a:p>
          <a:p>
            <a:r>
              <a:rPr lang="en-US" dirty="0"/>
              <a:t>http://www.ebscohost.com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Gangguan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“SKRIPSI”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Faktor</a:t>
            </a:r>
            <a:r>
              <a:rPr lang="en-US" b="1" dirty="0" smtClean="0"/>
              <a:t> Internal (</a:t>
            </a:r>
            <a:r>
              <a:rPr lang="en-US" b="1" dirty="0" err="1" smtClean="0"/>
              <a:t>Mahasiswa</a:t>
            </a:r>
            <a:r>
              <a:rPr lang="en-US" b="1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niat</a:t>
            </a:r>
            <a:r>
              <a:rPr lang="en-US" dirty="0" smtClean="0"/>
              <a:t>/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</a:p>
          <a:p>
            <a:pPr marL="1262063" lvl="2" indent="-407988">
              <a:buFont typeface="Wingdings" pitchFamily="2" charset="2"/>
              <a:buChar char="ü"/>
            </a:pPr>
            <a:r>
              <a:rPr lang="en-US" sz="2600" dirty="0" err="1" smtClean="0"/>
              <a:t>Kurang</a:t>
            </a:r>
            <a:r>
              <a:rPr lang="en-US" sz="2600" dirty="0" smtClean="0"/>
              <a:t> </a:t>
            </a:r>
            <a:r>
              <a:rPr lang="en-US" sz="2600" dirty="0" err="1" smtClean="0"/>
              <a:t>belajar</a:t>
            </a:r>
            <a:r>
              <a:rPr lang="en-US" sz="2600" dirty="0" smtClean="0"/>
              <a:t> </a:t>
            </a:r>
            <a:r>
              <a:rPr lang="en-US" sz="2600" dirty="0" err="1" smtClean="0"/>
              <a:t>mandiri</a:t>
            </a:r>
            <a:r>
              <a:rPr lang="en-US" sz="2600" dirty="0" smtClean="0"/>
              <a:t> (</a:t>
            </a:r>
            <a:r>
              <a:rPr lang="en-US" sz="2600" dirty="0" err="1" smtClean="0"/>
              <a:t>terbiasa</a:t>
            </a:r>
            <a:r>
              <a:rPr lang="en-US" sz="2600" dirty="0" smtClean="0"/>
              <a:t> </a:t>
            </a:r>
            <a:r>
              <a:rPr lang="en-US" sz="2600" dirty="0" err="1" smtClean="0"/>
              <a:t>hanya</a:t>
            </a:r>
            <a:r>
              <a:rPr lang="en-US" sz="2600" dirty="0" smtClean="0"/>
              <a:t> </a:t>
            </a:r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pekerjaan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diperintah</a:t>
            </a:r>
            <a:r>
              <a:rPr lang="en-US" sz="2600" dirty="0" smtClean="0"/>
              <a:t> </a:t>
            </a:r>
            <a:r>
              <a:rPr lang="en-US" sz="2600" dirty="0" err="1" smtClean="0"/>
              <a:t>dosen</a:t>
            </a:r>
            <a:r>
              <a:rPr lang="en-US" sz="2600" dirty="0" smtClean="0"/>
              <a:t> </a:t>
            </a:r>
            <a:r>
              <a:rPr lang="en-US" sz="2600" dirty="0" err="1" smtClean="0"/>
              <a:t>saja</a:t>
            </a:r>
            <a:r>
              <a:rPr lang="en-US" sz="2600" dirty="0" smtClean="0"/>
              <a:t>).</a:t>
            </a:r>
          </a:p>
          <a:p>
            <a:pPr marL="1262063" lvl="2" indent="-407988">
              <a:buFont typeface="Wingdings" pitchFamily="2" charset="2"/>
              <a:buChar char="ü"/>
            </a:pPr>
            <a:r>
              <a:rPr lang="en-US" sz="2600" dirty="0" smtClean="0"/>
              <a:t>Saran-saran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pembimbing</a:t>
            </a:r>
            <a:r>
              <a:rPr lang="en-US" sz="2600" dirty="0" smtClean="0"/>
              <a:t> yang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mengikat</a:t>
            </a:r>
            <a:r>
              <a:rPr lang="en-US" sz="2600" dirty="0" smtClean="0"/>
              <a:t> </a:t>
            </a:r>
            <a:r>
              <a:rPr lang="en-US" sz="2600" dirty="0" err="1" smtClean="0"/>
              <a:t>membuat</a:t>
            </a:r>
            <a:r>
              <a:rPr lang="en-US" sz="2600" dirty="0" smtClean="0"/>
              <a:t> </a:t>
            </a:r>
            <a:r>
              <a:rPr lang="en-US" sz="2600" dirty="0" err="1" smtClean="0"/>
              <a:t>mahasiswa</a:t>
            </a:r>
            <a:r>
              <a:rPr lang="en-US" sz="2600" dirty="0" smtClean="0"/>
              <a:t> </a:t>
            </a:r>
            <a:r>
              <a:rPr lang="en-US" sz="2600" dirty="0" err="1" smtClean="0"/>
              <a:t>merasa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 smtClean="0"/>
              <a:t>segera</a:t>
            </a:r>
            <a:r>
              <a:rPr lang="en-US" sz="2600" dirty="0" smtClean="0"/>
              <a:t> </a:t>
            </a:r>
            <a:r>
              <a:rPr lang="en-US" sz="2600" dirty="0" err="1" smtClean="0"/>
              <a:t>mengerjakan</a:t>
            </a:r>
            <a:r>
              <a:rPr lang="en-US" sz="2600" dirty="0" smtClean="0"/>
              <a:t>.</a:t>
            </a:r>
          </a:p>
          <a:p>
            <a:pPr marL="1262063" lvl="2" indent="-407988">
              <a:buFont typeface="Wingdings" pitchFamily="2" charset="2"/>
              <a:buChar char="ü"/>
            </a:pPr>
            <a:r>
              <a:rPr lang="en-US" sz="2600" dirty="0" err="1" smtClean="0"/>
              <a:t>Anggapan</a:t>
            </a:r>
            <a:r>
              <a:rPr lang="en-US" sz="2600" dirty="0" smtClean="0"/>
              <a:t> </a:t>
            </a:r>
            <a:r>
              <a:rPr lang="en-US" sz="2600" dirty="0" err="1" smtClean="0"/>
              <a:t>bahwa</a:t>
            </a:r>
            <a:r>
              <a:rPr lang="en-US" sz="2600" dirty="0" smtClean="0"/>
              <a:t> </a:t>
            </a:r>
            <a:r>
              <a:rPr lang="en-US" sz="2600" dirty="0" err="1" smtClean="0"/>
              <a:t>pengerjaan</a:t>
            </a:r>
            <a:r>
              <a:rPr lang="en-US" sz="2600" dirty="0" smtClean="0"/>
              <a:t> </a:t>
            </a:r>
            <a:r>
              <a:rPr lang="en-US" sz="2600" dirty="0" err="1" smtClean="0"/>
              <a:t>Skripsi</a:t>
            </a:r>
            <a:r>
              <a:rPr lang="en-US" sz="2600" dirty="0" smtClean="0"/>
              <a:t>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dilakukan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sambil</a:t>
            </a:r>
            <a:r>
              <a:rPr lang="en-US" sz="2600" dirty="0" smtClean="0"/>
              <a:t> </a:t>
            </a:r>
            <a:r>
              <a:rPr lang="en-US" sz="2600" dirty="0" err="1" smtClean="0"/>
              <a:t>bekerja</a:t>
            </a:r>
            <a:r>
              <a:rPr lang="en-US" sz="2600" dirty="0" smtClean="0"/>
              <a:t> (</a:t>
            </a:r>
            <a:r>
              <a:rPr lang="en-US" sz="2600" dirty="0" err="1" smtClean="0"/>
              <a:t>sewaktu-waktu</a:t>
            </a:r>
            <a:r>
              <a:rPr lang="en-US" sz="2600" dirty="0" smtClean="0"/>
              <a:t>).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</a:p>
          <a:p>
            <a:pPr marL="1262063" lvl="2" indent="-407988">
              <a:buFont typeface="Wingdings" pitchFamily="2" charset="2"/>
              <a:buChar char="ü"/>
            </a:pPr>
            <a:r>
              <a:rPr lang="en-US" sz="2600" dirty="0" err="1" smtClean="0"/>
              <a:t>Mahasiswa</a:t>
            </a:r>
            <a:r>
              <a:rPr lang="en-US" sz="2600" dirty="0" smtClean="0"/>
              <a:t> </a:t>
            </a:r>
            <a:r>
              <a:rPr lang="en-US" sz="2600" dirty="0" err="1" smtClean="0"/>
              <a:t>lebih</a:t>
            </a:r>
            <a:r>
              <a:rPr lang="en-US" sz="2600" dirty="0" smtClean="0"/>
              <a:t> </a:t>
            </a:r>
            <a:r>
              <a:rPr lang="en-US" sz="2600" dirty="0" err="1" smtClean="0"/>
              <a:t>banyak</a:t>
            </a:r>
            <a:r>
              <a:rPr lang="en-US" sz="2600" dirty="0" smtClean="0"/>
              <a:t> </a:t>
            </a:r>
            <a:r>
              <a:rPr lang="en-US" sz="2600" dirty="0" err="1" smtClean="0"/>
              <a:t>dibantu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teman-temannya</a:t>
            </a:r>
            <a:r>
              <a:rPr lang="en-US" sz="2600" dirty="0" smtClean="0"/>
              <a:t> </a:t>
            </a:r>
            <a:r>
              <a:rPr lang="en-US" sz="2600" dirty="0" err="1" smtClean="0"/>
              <a:t>saat</a:t>
            </a:r>
            <a:r>
              <a:rPr lang="en-US" sz="2600" dirty="0" smtClean="0"/>
              <a:t> </a:t>
            </a:r>
            <a:r>
              <a:rPr lang="en-US" sz="2600" dirty="0" err="1" smtClean="0"/>
              <a:t>mengerjakan</a:t>
            </a:r>
            <a:r>
              <a:rPr lang="en-US" sz="2600" dirty="0" smtClean="0"/>
              <a:t> </a:t>
            </a:r>
            <a:r>
              <a:rPr lang="en-US" sz="2600" dirty="0" err="1" smtClean="0"/>
              <a:t>tugas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bahkan</a:t>
            </a:r>
            <a:r>
              <a:rPr lang="en-US" sz="2600" dirty="0" smtClean="0"/>
              <a:t> </a:t>
            </a:r>
            <a:r>
              <a:rPr lang="en-US" sz="2600" dirty="0" err="1" smtClean="0"/>
              <a:t>sewaktu</a:t>
            </a:r>
            <a:r>
              <a:rPr lang="en-US" sz="2600" dirty="0" smtClean="0"/>
              <a:t> </a:t>
            </a:r>
            <a:r>
              <a:rPr lang="en-US" sz="2600" dirty="0" err="1" smtClean="0"/>
              <a:t>ujian</a:t>
            </a:r>
            <a:r>
              <a:rPr lang="en-US" sz="2600" dirty="0" smtClean="0"/>
              <a:t> </a:t>
            </a:r>
            <a:r>
              <a:rPr lang="en-US" sz="2600" dirty="0" err="1" smtClean="0"/>
              <a:t>semasa</a:t>
            </a:r>
            <a:r>
              <a:rPr lang="en-US" sz="2600" dirty="0" smtClean="0"/>
              <a:t> </a:t>
            </a:r>
            <a:r>
              <a:rPr lang="en-US" sz="2600" dirty="0" err="1" smtClean="0"/>
              <a:t>Kuliah</a:t>
            </a:r>
            <a:r>
              <a:rPr lang="en-US" sz="2600" dirty="0" smtClean="0"/>
              <a:t>.</a:t>
            </a:r>
          </a:p>
          <a:p>
            <a:pPr marL="1262063" lvl="2" indent="-407988">
              <a:buFont typeface="Wingdings" pitchFamily="2" charset="2"/>
              <a:buChar char="ü"/>
            </a:pPr>
            <a:r>
              <a:rPr lang="en-US" sz="2600" dirty="0" err="1" smtClean="0"/>
              <a:t>Ketika</a:t>
            </a:r>
            <a:r>
              <a:rPr lang="en-US" sz="2600" dirty="0" smtClean="0"/>
              <a:t> </a:t>
            </a:r>
            <a:r>
              <a:rPr lang="en-US" sz="2600" dirty="0" err="1" smtClean="0"/>
              <a:t>Skripsi</a:t>
            </a:r>
            <a:r>
              <a:rPr lang="en-US" sz="2600" dirty="0" smtClean="0"/>
              <a:t>, </a:t>
            </a:r>
            <a:r>
              <a:rPr lang="en-US" sz="2600" dirty="0" err="1" smtClean="0"/>
              <a:t>bantuan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teman</a:t>
            </a:r>
            <a:r>
              <a:rPr lang="en-US" sz="2600" dirty="0" smtClean="0"/>
              <a:t> </a:t>
            </a:r>
            <a:r>
              <a:rPr lang="en-US" sz="2600" dirty="0" err="1" smtClean="0"/>
              <a:t>lebih</a:t>
            </a:r>
            <a:r>
              <a:rPr lang="en-US" sz="2600" dirty="0" smtClean="0"/>
              <a:t> </a:t>
            </a:r>
            <a:r>
              <a:rPr lang="en-US" sz="2600" dirty="0" err="1" smtClean="0"/>
              <a:t>sulit</a:t>
            </a:r>
            <a:r>
              <a:rPr lang="en-US" sz="2600" dirty="0" smtClean="0"/>
              <a:t> </a:t>
            </a:r>
            <a:r>
              <a:rPr lang="en-US" sz="2600" dirty="0" err="1" smtClean="0"/>
              <a:t>didapat</a:t>
            </a:r>
            <a:r>
              <a:rPr lang="en-US" dirty="0" smtClean="0"/>
              <a:t>.</a:t>
            </a:r>
            <a:endParaRPr lang="en-US" dirty="0"/>
          </a:p>
          <a:p>
            <a:pPr marL="0" lvl="1" indent="6350">
              <a:buNone/>
            </a:pPr>
            <a:r>
              <a:rPr lang="en-US" b="1" u="sng" dirty="0" err="1" smtClean="0"/>
              <a:t>Solusi</a:t>
            </a:r>
            <a:r>
              <a:rPr lang="en-US" b="1" u="sng" dirty="0" smtClean="0"/>
              <a:t>:</a:t>
            </a:r>
          </a:p>
          <a:p>
            <a:pPr marL="465138" lvl="1" indent="-465138">
              <a:buFont typeface="Wingdings" pitchFamily="2" charset="2"/>
              <a:buChar char="ü"/>
            </a:pPr>
            <a:r>
              <a:rPr lang="en-US" sz="2600" dirty="0" err="1" smtClean="0"/>
              <a:t>Kurang</a:t>
            </a:r>
            <a:r>
              <a:rPr lang="en-US" sz="2600" dirty="0" smtClean="0"/>
              <a:t> </a:t>
            </a:r>
            <a:r>
              <a:rPr lang="en-US" sz="2600" dirty="0" err="1" smtClean="0"/>
              <a:t>belajar</a:t>
            </a:r>
            <a:r>
              <a:rPr lang="en-US" sz="2600" dirty="0" smtClean="0"/>
              <a:t> </a:t>
            </a:r>
            <a:r>
              <a:rPr lang="en-US" sz="2600" dirty="0" err="1" smtClean="0"/>
              <a:t>mandiri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err="1" smtClean="0">
                <a:sym typeface="Wingdings" pitchFamily="2" charset="2"/>
              </a:rPr>
              <a:t>mulai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baca-baca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buku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dicontoh</a:t>
            </a:r>
            <a:r>
              <a:rPr lang="en-US" sz="2600" dirty="0" smtClean="0">
                <a:sym typeface="Wingdings" pitchFamily="2" charset="2"/>
              </a:rPr>
              <a:t> &amp; </a:t>
            </a:r>
            <a:r>
              <a:rPr lang="en-US" sz="2600" dirty="0" err="1" smtClean="0">
                <a:sym typeface="Wingdings" pitchFamily="2" charset="2"/>
              </a:rPr>
              <a:t>dikembangkan</a:t>
            </a:r>
            <a:r>
              <a:rPr lang="en-US" sz="2600" dirty="0" smtClean="0">
                <a:sym typeface="Wingdings" pitchFamily="2" charset="2"/>
              </a:rPr>
              <a:t>.</a:t>
            </a:r>
          </a:p>
          <a:p>
            <a:pPr marL="465138" lvl="1" indent="-465138">
              <a:buFont typeface="Wingdings" pitchFamily="2" charset="2"/>
              <a:buChar char="ü"/>
            </a:pPr>
            <a:r>
              <a:rPr lang="en-US" sz="2600" dirty="0" smtClean="0">
                <a:sym typeface="Wingdings" pitchFamily="2" charset="2"/>
              </a:rPr>
              <a:t>Saran </a:t>
            </a:r>
            <a:r>
              <a:rPr lang="en-US" sz="2600" dirty="0" err="1" smtClean="0">
                <a:sym typeface="Wingdings" pitchFamily="2" charset="2"/>
              </a:rPr>
              <a:t>dari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dosen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err="1" smtClean="0">
                <a:sym typeface="Wingdings" pitchFamily="2" charset="2"/>
              </a:rPr>
              <a:t>coba</a:t>
            </a:r>
            <a:r>
              <a:rPr lang="en-US" sz="2600" dirty="0" smtClean="0">
                <a:sym typeface="Wingdings" pitchFamily="2" charset="2"/>
              </a:rPr>
              <a:t> &amp; </a:t>
            </a:r>
            <a:r>
              <a:rPr lang="en-US" sz="2600" dirty="0" err="1" smtClean="0">
                <a:sym typeface="Wingdings" pitchFamily="2" charset="2"/>
              </a:rPr>
              <a:t>selesaikan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sesegera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mungkin</a:t>
            </a:r>
            <a:r>
              <a:rPr lang="en-US" sz="2600" dirty="0" smtClean="0">
                <a:sym typeface="Wingdings" pitchFamily="2" charset="2"/>
              </a:rPr>
              <a:t>.</a:t>
            </a:r>
          </a:p>
          <a:p>
            <a:pPr marL="465138" lvl="1" indent="-465138">
              <a:buFont typeface="Wingdings" pitchFamily="2" charset="2"/>
              <a:buChar char="ü"/>
            </a:pPr>
            <a:r>
              <a:rPr lang="en-US" sz="2600" dirty="0" err="1" smtClean="0">
                <a:sym typeface="Wingdings" pitchFamily="2" charset="2"/>
              </a:rPr>
              <a:t>Fokuslah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dalam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menyelesaikan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Skripsi</a:t>
            </a:r>
            <a:r>
              <a:rPr lang="en-US" sz="2600" dirty="0">
                <a:sym typeface="Wingdings" pitchFamily="2" charset="2"/>
              </a:rPr>
              <a:t>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Gangguan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“SKRIPSI”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Eksternal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Sulitnya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/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yang </a:t>
            </a:r>
            <a:r>
              <a:rPr lang="en-US" dirty="0" err="1" smtClean="0"/>
              <a:t>dikerjakan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Sulitnya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data.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Faktor</a:t>
            </a:r>
            <a:r>
              <a:rPr lang="en-US" dirty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  <a:p>
            <a:pPr marL="0" lvl="1" indent="6350">
              <a:buNone/>
            </a:pPr>
            <a:r>
              <a:rPr lang="en-US" b="1" u="sng" dirty="0" err="1" smtClean="0"/>
              <a:t>Solusi</a:t>
            </a:r>
            <a:r>
              <a:rPr lang="en-US" b="1" u="sng" dirty="0" smtClean="0"/>
              <a:t>:</a:t>
            </a:r>
          </a:p>
          <a:p>
            <a:pPr marL="465138" lvl="1" indent="-465138">
              <a:buFont typeface="Wingdings" pitchFamily="2" charset="2"/>
              <a:buChar char="ü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sulitnya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&amp;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konsultasi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pembimbing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465138" lvl="1" indent="-465138">
              <a:buFont typeface="Wingdings" pitchFamily="2" charset="2"/>
              <a:buChar char="ü"/>
            </a:pP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kesulitan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pembimbing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tukar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teman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Motivasi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“SKRIPSI”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tawaran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Sarjana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 </a:t>
            </a:r>
            <a:r>
              <a:rPr lang="en-US" dirty="0" err="1" smtClean="0"/>
              <a:t>Beasiswa</a:t>
            </a:r>
            <a:r>
              <a:rPr lang="en-US" dirty="0" smtClean="0"/>
              <a:t> S2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malu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/</a:t>
            </a:r>
            <a:r>
              <a:rPr lang="en-US" dirty="0" err="1" smtClean="0"/>
              <a:t>adik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diwisuda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/ </a:t>
            </a:r>
            <a:r>
              <a:rPr lang="en-US" dirty="0" err="1" smtClean="0"/>
              <a:t>pacar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Ancaman</a:t>
            </a:r>
            <a:r>
              <a:rPr lang="en-US" dirty="0" smtClean="0"/>
              <a:t> Drop Out (DO).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Persiapan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/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Tanyakan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 smtClean="0"/>
          </a:p>
          <a:p>
            <a:r>
              <a:rPr lang="en-US" b="1" dirty="0" err="1" smtClean="0"/>
              <a:t>Topik</a:t>
            </a:r>
            <a:r>
              <a:rPr lang="en-US" b="1" dirty="0" smtClean="0"/>
              <a:t> </a:t>
            </a:r>
            <a:r>
              <a:rPr lang="en-US" b="1" dirty="0" err="1" smtClean="0"/>
              <a:t>Skripsi</a:t>
            </a: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aplikatif</a:t>
            </a:r>
            <a:r>
              <a:rPr lang="en-US" dirty="0" smtClean="0"/>
              <a:t> (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/</a:t>
            </a:r>
            <a:r>
              <a:rPr lang="en-US" dirty="0" err="1" smtClean="0"/>
              <a:t>teori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: </a:t>
            </a:r>
            <a:r>
              <a:rPr lang="en-US" dirty="0" err="1" smtClean="0"/>
              <a:t>Perpustakaan</a:t>
            </a:r>
            <a:r>
              <a:rPr lang="en-US" dirty="0" smtClean="0"/>
              <a:t>, Internet,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Penggalian</a:t>
            </a:r>
            <a:r>
              <a:rPr lang="en-US" dirty="0" smtClean="0"/>
              <a:t> </a:t>
            </a:r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err="1" smtClean="0"/>
              <a:t>Skripsi</a:t>
            </a:r>
            <a:r>
              <a:rPr lang="en-US" b="1" dirty="0" smtClean="0"/>
              <a:t> yang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sebelumnya</a:t>
            </a:r>
            <a:endParaRPr lang="en-US" b="1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&amp;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sekilas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pula </a:t>
            </a:r>
            <a:r>
              <a:rPr lang="en-US" dirty="0" err="1" smtClean="0"/>
              <a:t>ide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JANGAN MENYALIN DARI SKRIPSI YANG SUDAH ADA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teman</a:t>
            </a:r>
            <a:endParaRPr lang="en-US" b="1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minati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/senior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Penggalian</a:t>
            </a:r>
            <a:r>
              <a:rPr lang="en-US" dirty="0" smtClean="0"/>
              <a:t> </a:t>
            </a:r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err="1" smtClean="0"/>
              <a:t>Pengembangan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kuliah</a:t>
            </a:r>
            <a:endParaRPr lang="en-US" b="1" dirty="0" smtClean="0"/>
          </a:p>
          <a:p>
            <a:pPr marL="682625" lvl="1" indent="-277813">
              <a:buFont typeface="Wingdings" pitchFamily="2" charset="2"/>
              <a:buChar char="ü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Data Mining,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,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Cari</a:t>
            </a:r>
            <a:r>
              <a:rPr lang="en-US" dirty="0" smtClean="0"/>
              <a:t> &amp; </a:t>
            </a:r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/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(Tutorial/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Searching &amp; Browsing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topik-topik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/paper).</a:t>
            </a:r>
            <a:endParaRPr lang="en-US" sz="6500" b="1" dirty="0" smtClean="0">
              <a:solidFill>
                <a:srgbClr val="FF0000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638800"/>
            <a:ext cx="52958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HINDARI PLAGIARISM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Computing Method/Teori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u="sng" dirty="0" smtClean="0"/>
              <a:t>Method/Teori itu makanan apa?</a:t>
            </a:r>
          </a:p>
          <a:p>
            <a:pPr>
              <a:defRPr/>
            </a:pPr>
            <a:r>
              <a:rPr lang="en-US" sz="2600" dirty="0" err="1">
                <a:solidFill>
                  <a:srgbClr val="C00000"/>
                </a:solidFill>
              </a:rPr>
              <a:t>Ingat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kembali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mata</a:t>
            </a:r>
            <a:r>
              <a:rPr lang="en-US" sz="2600" dirty="0"/>
              <a:t> </a:t>
            </a:r>
            <a:r>
              <a:rPr lang="en-US" sz="2600" dirty="0" err="1"/>
              <a:t>kuliah</a:t>
            </a:r>
            <a:r>
              <a:rPr lang="en-US" sz="2600" dirty="0"/>
              <a:t> yang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pelajari</a:t>
            </a:r>
            <a:r>
              <a:rPr lang="en-US" sz="2600" dirty="0"/>
              <a:t> di S1 </a:t>
            </a:r>
            <a:r>
              <a:rPr lang="en-US" sz="2600" dirty="0" err="1"/>
              <a:t>dan</a:t>
            </a:r>
            <a:r>
              <a:rPr lang="en-US" sz="2600" dirty="0"/>
              <a:t> S2:</a:t>
            </a:r>
          </a:p>
          <a:p>
            <a:pPr lvl="1">
              <a:defRPr/>
            </a:pPr>
            <a:r>
              <a:rPr lang="en-US" sz="2000" dirty="0"/>
              <a:t>information theory, </a:t>
            </a:r>
            <a:r>
              <a:rPr lang="en-US" sz="2000" dirty="0" err="1"/>
              <a:t>bahasa</a:t>
            </a:r>
            <a:r>
              <a:rPr lang="en-US" sz="2000" dirty="0"/>
              <a:t> formal </a:t>
            </a:r>
            <a:r>
              <a:rPr lang="en-US" sz="2000" dirty="0" err="1"/>
              <a:t>dan</a:t>
            </a:r>
            <a:r>
              <a:rPr lang="en-US" sz="2000" dirty="0"/>
              <a:t> automata</a:t>
            </a:r>
          </a:p>
          <a:p>
            <a:pPr lvl="1">
              <a:defRPr/>
            </a:pPr>
            <a:r>
              <a:rPr lang="en-US" sz="2000" dirty="0"/>
              <a:t>artificial intelligence, decision support system</a:t>
            </a:r>
          </a:p>
          <a:p>
            <a:pPr lvl="1">
              <a:defRPr/>
            </a:pPr>
            <a:r>
              <a:rPr lang="en-US" sz="2000" dirty="0"/>
              <a:t>software engineering, database</a:t>
            </a:r>
          </a:p>
          <a:p>
            <a:pPr lvl="1">
              <a:defRPr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endParaRPr lang="en-US" sz="2000" dirty="0"/>
          </a:p>
          <a:p>
            <a:pPr>
              <a:defRPr/>
            </a:pPr>
            <a:r>
              <a:rPr lang="en-US" sz="2600" dirty="0" err="1"/>
              <a:t>Bila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mata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kuliah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menunjukkan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bidang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ilmu</a:t>
            </a:r>
            <a:r>
              <a:rPr lang="en-US" sz="2600" dirty="0">
                <a:solidFill>
                  <a:srgbClr val="C00000"/>
                </a:solidFill>
              </a:rPr>
              <a:t> (field) </a:t>
            </a:r>
            <a:r>
              <a:rPr lang="en-US" sz="2600" dirty="0"/>
              <a:t>computing</a:t>
            </a:r>
          </a:p>
          <a:p>
            <a:pPr>
              <a:defRPr/>
            </a:pP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comput</a:t>
            </a:r>
            <a:r>
              <a:rPr lang="id-ID" sz="2600" dirty="0"/>
              <a:t>i</a:t>
            </a:r>
            <a:r>
              <a:rPr lang="en-US" sz="2600" dirty="0" err="1"/>
              <a:t>ng</a:t>
            </a:r>
            <a:r>
              <a:rPr lang="en-US" sz="2600" dirty="0"/>
              <a:t> methods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teori</a:t>
            </a:r>
            <a:r>
              <a:rPr lang="en-US" sz="2600" dirty="0">
                <a:solidFill>
                  <a:srgbClr val="C00000"/>
                </a:solidFill>
              </a:rPr>
              <a:t>, model,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id-ID" sz="2600" dirty="0">
                <a:solidFill>
                  <a:srgbClr val="C00000"/>
                </a:solidFill>
              </a:rPr>
              <a:t>metode</a:t>
            </a:r>
            <a:r>
              <a:rPr lang="en-US" sz="2600" dirty="0"/>
              <a:t> yang </a:t>
            </a:r>
            <a:r>
              <a:rPr lang="en-US" sz="2600" dirty="0" err="1"/>
              <a:t>terdapat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mata</a:t>
            </a:r>
            <a:r>
              <a:rPr lang="en-US" sz="2600" dirty="0"/>
              <a:t> </a:t>
            </a:r>
            <a:r>
              <a:rPr lang="en-US" sz="2600" dirty="0" err="1"/>
              <a:t>kuliah</a:t>
            </a:r>
            <a:endParaRPr lang="en-US" sz="2600" dirty="0"/>
          </a:p>
          <a:p>
            <a:pPr>
              <a:defRPr/>
            </a:pPr>
            <a:r>
              <a:rPr lang="en-US" sz="2600" dirty="0"/>
              <a:t>Computing methods </a:t>
            </a:r>
            <a:r>
              <a:rPr lang="en-US" sz="2600" dirty="0" err="1"/>
              <a:t>berisi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tahapan</a:t>
            </a:r>
            <a:r>
              <a:rPr lang="en-US" sz="2600" dirty="0">
                <a:solidFill>
                  <a:srgbClr val="C00000"/>
                </a:solidFill>
              </a:rPr>
              <a:t>/</a:t>
            </a:r>
            <a:r>
              <a:rPr lang="en-US" sz="2600" dirty="0" err="1">
                <a:solidFill>
                  <a:srgbClr val="C00000"/>
                </a:solidFill>
              </a:rPr>
              <a:t>urutan</a:t>
            </a:r>
            <a:r>
              <a:rPr lang="en-US" sz="2600" dirty="0">
                <a:solidFill>
                  <a:srgbClr val="C00000"/>
                </a:solidFill>
              </a:rPr>
              <a:t> yang </a:t>
            </a:r>
            <a:r>
              <a:rPr lang="en-US" sz="2600" dirty="0" err="1">
                <a:solidFill>
                  <a:srgbClr val="C00000"/>
                </a:solidFill>
              </a:rPr>
              <a:t>sistematis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untuk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menyelesaikan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masalah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(</a:t>
            </a:r>
            <a:r>
              <a:rPr lang="en-US" sz="2600" dirty="0" err="1"/>
              <a:t>algoritmik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50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1455</Words>
  <Application>Microsoft Office PowerPoint</Application>
  <PresentationFormat>On-screen Show 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Ngobrol tentang “SKRIPSI”</vt:lpstr>
      <vt:lpstr>Apa itu makluk yang bernama “SKRIPSI”?</vt:lpstr>
      <vt:lpstr>Gangguan yang timbul saat mengerjakan “SKRIPSI”</vt:lpstr>
      <vt:lpstr>Gangguan yang timbul saat mengerjakan “SKRIPSI”</vt:lpstr>
      <vt:lpstr>Motivasi yang timbul saat mengerjakan “SKRIPSI”</vt:lpstr>
      <vt:lpstr>Persiapan Skripsi</vt:lpstr>
      <vt:lpstr>Penggalian Ide Topik Skripsi</vt:lpstr>
      <vt:lpstr>Penggalian Ide Topik Skripsi</vt:lpstr>
      <vt:lpstr>Computing Method/Teori</vt:lpstr>
      <vt:lpstr>Computing Method/Theory</vt:lpstr>
      <vt:lpstr>Computing Method/Teori - Data Mining -</vt:lpstr>
      <vt:lpstr>Computing Method/Teori - Soft Computing -</vt:lpstr>
      <vt:lpstr>Computing Method/Teori - Image Processing -</vt:lpstr>
      <vt:lpstr>Computing Method/Teori - Software Engineering -</vt:lpstr>
      <vt:lpstr>Jenis-jenis Judul Skripsi</vt:lpstr>
      <vt:lpstr>Jenis-jenis Judul Skripsi</vt:lpstr>
      <vt:lpstr>Jenis-jenis Judul Skripsi</vt:lpstr>
      <vt:lpstr>Jenis-jenis Judul Skripsi</vt:lpstr>
      <vt:lpstr>Jenis-jenis Judul Skripsi</vt:lpstr>
      <vt:lpstr>Jenis-jenis Judul Skripsi</vt:lpstr>
      <vt:lpstr>Jenis-jenis Judul Skripsi</vt:lpstr>
      <vt:lpstr>Jenis-jenis Judul Skripsi</vt:lpstr>
      <vt:lpstr>Jenis-jenis Judul Skripsi</vt:lpstr>
      <vt:lpstr>E-Library</vt:lpstr>
      <vt:lpstr>Referensi</vt:lpstr>
      <vt:lpstr>Sumber Referensi (Gratis)</vt:lpstr>
      <vt:lpstr>Sumber Referensi (Berbayar)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Ngobrol tentang “SKRIPSI”</dc:title>
  <dc:creator>very</dc:creator>
  <cp:lastModifiedBy>Bernard Very</cp:lastModifiedBy>
  <cp:revision>172</cp:revision>
  <dcterms:created xsi:type="dcterms:W3CDTF">2011-04-17T03:14:02Z</dcterms:created>
  <dcterms:modified xsi:type="dcterms:W3CDTF">2013-09-24T13:42:50Z</dcterms:modified>
</cp:coreProperties>
</file>