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FE93D-B3BA-4353-9A92-14D194E958F2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645D-763C-4D0D-A0CC-45B1785EC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46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FE93D-B3BA-4353-9A92-14D194E958F2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645D-763C-4D0D-A0CC-45B1785EC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63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FE93D-B3BA-4353-9A92-14D194E958F2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645D-763C-4D0D-A0CC-45B1785EC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95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FE93D-B3BA-4353-9A92-14D194E958F2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645D-763C-4D0D-A0CC-45B1785EC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468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FE93D-B3BA-4353-9A92-14D194E958F2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645D-763C-4D0D-A0CC-45B1785EC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12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FE93D-B3BA-4353-9A92-14D194E958F2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645D-763C-4D0D-A0CC-45B1785EC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08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FE93D-B3BA-4353-9A92-14D194E958F2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645D-763C-4D0D-A0CC-45B1785EC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3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FE93D-B3BA-4353-9A92-14D194E958F2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645D-763C-4D0D-A0CC-45B1785EC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46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FE93D-B3BA-4353-9A92-14D194E958F2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645D-763C-4D0D-A0CC-45B1785EC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53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FE93D-B3BA-4353-9A92-14D194E958F2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645D-763C-4D0D-A0CC-45B1785EC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69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FE93D-B3BA-4353-9A92-14D194E958F2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645D-763C-4D0D-A0CC-45B1785EC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FE93D-B3BA-4353-9A92-14D194E958F2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7645D-763C-4D0D-A0CC-45B1785EC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32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 smtClean="0"/>
              <a:t>Pustaka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2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CATATAN:</a:t>
            </a:r>
            <a:br>
              <a:rPr lang="en-US" b="1" dirty="0" smtClean="0"/>
            </a:br>
            <a:r>
              <a:rPr lang="fi-FI" b="1" dirty="0" smtClean="0"/>
              <a:t>Nama penulis lebih dari satu kata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penulis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2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,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/>
              <a:t>penulisannya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nn-NO" dirty="0" smtClean="0"/>
              <a:t>keluarga </a:t>
            </a:r>
            <a:r>
              <a:rPr lang="nn-NO" dirty="0"/>
              <a:t>atau nama utama diikuti dengan koma dan singkatan nama-nama lainnya </a:t>
            </a:r>
            <a:r>
              <a:rPr lang="nn-NO" dirty="0" smtClean="0"/>
              <a:t>masing masing </a:t>
            </a:r>
            <a:r>
              <a:rPr lang="en-US" dirty="0" err="1" smtClean="0"/>
              <a:t>diikuti</a:t>
            </a:r>
            <a:endParaRPr lang="en-US" dirty="0"/>
          </a:p>
          <a:p>
            <a:pPr marL="0" indent="0" algn="just">
              <a:buNone/>
            </a:pPr>
            <a:r>
              <a:rPr lang="en-US" dirty="0" err="1" smtClean="0"/>
              <a:t>titik</a:t>
            </a:r>
            <a:r>
              <a:rPr lang="en-US" dirty="0" smtClean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/>
              <a:t>: </a:t>
            </a:r>
            <a:endParaRPr lang="en-US" dirty="0" smtClean="0"/>
          </a:p>
          <a:p>
            <a:pPr marL="339725" indent="0">
              <a:buNone/>
            </a:pPr>
            <a:r>
              <a:rPr lang="en-US" dirty="0" err="1" smtClean="0"/>
              <a:t>Soeparna</a:t>
            </a:r>
            <a:r>
              <a:rPr lang="en-US" dirty="0" smtClean="0"/>
              <a:t> </a:t>
            </a:r>
            <a:r>
              <a:rPr lang="en-US" dirty="0" err="1"/>
              <a:t>Darmawijaya</a:t>
            </a:r>
            <a:r>
              <a:rPr lang="en-US" dirty="0"/>
              <a:t> </a:t>
            </a:r>
            <a:r>
              <a:rPr lang="en-US" dirty="0" err="1"/>
              <a:t>ditulis</a:t>
            </a:r>
            <a:r>
              <a:rPr lang="en-US" dirty="0"/>
              <a:t> : </a:t>
            </a:r>
            <a:r>
              <a:rPr lang="en-US" dirty="0" err="1"/>
              <a:t>Darmawijaya</a:t>
            </a:r>
            <a:r>
              <a:rPr lang="en-US" dirty="0"/>
              <a:t>, S.</a:t>
            </a:r>
          </a:p>
          <a:p>
            <a:pPr marL="339725" indent="0">
              <a:buNone/>
            </a:pPr>
            <a:r>
              <a:rPr lang="en-US" dirty="0" err="1"/>
              <a:t>Shepley</a:t>
            </a:r>
            <a:r>
              <a:rPr lang="en-US" dirty="0"/>
              <a:t> L. Ross </a:t>
            </a:r>
            <a:r>
              <a:rPr lang="en-US" dirty="0" err="1"/>
              <a:t>ditulis</a:t>
            </a:r>
            <a:r>
              <a:rPr lang="en-US" dirty="0"/>
              <a:t> : Ross, S. L. </a:t>
            </a:r>
          </a:p>
        </p:txBody>
      </p:sp>
    </p:spTree>
    <p:extLst>
      <p:ext uri="{BB962C8B-B14F-4D97-AF65-F5344CB8AC3E}">
        <p14:creationId xmlns:p14="http://schemas.microsoft.com/office/powerpoint/2010/main" val="444352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CATATAN:</a:t>
            </a:r>
            <a:br>
              <a:rPr lang="en-US" b="1" dirty="0" smtClean="0"/>
            </a:br>
            <a:r>
              <a:rPr lang="nn-NO" b="1" dirty="0"/>
              <a:t>Nama yang diikuti dengan singkatan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n-NO" dirty="0" smtClean="0"/>
              <a:t>Nama </a:t>
            </a:r>
            <a:r>
              <a:rPr lang="nn-NO" dirty="0"/>
              <a:t>utama atau nama keluarga yang diikuti dengan singkatan, ditulis sebagai nama </a:t>
            </a:r>
            <a:r>
              <a:rPr lang="nn-NO" dirty="0" smtClean="0"/>
              <a:t>yang </a:t>
            </a:r>
            <a:r>
              <a:rPr lang="en-US" dirty="0" err="1" smtClean="0"/>
              <a:t>menyatu</a:t>
            </a:r>
            <a:r>
              <a:rPr lang="en-US" dirty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/>
              <a:t>: 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Mawardi</a:t>
            </a:r>
            <a:r>
              <a:rPr lang="en-US" dirty="0" smtClean="0"/>
              <a:t> </a:t>
            </a:r>
            <a:r>
              <a:rPr lang="en-US" dirty="0"/>
              <a:t>A.I. </a:t>
            </a:r>
            <a:r>
              <a:rPr lang="en-US" dirty="0" err="1"/>
              <a:t>ditulis</a:t>
            </a:r>
            <a:r>
              <a:rPr lang="en-US" dirty="0"/>
              <a:t> : </a:t>
            </a:r>
            <a:r>
              <a:rPr lang="en-US" dirty="0" err="1"/>
              <a:t>Mawardi</a:t>
            </a:r>
            <a:r>
              <a:rPr lang="en-US" dirty="0"/>
              <a:t>, A.I.</a:t>
            </a:r>
          </a:p>
          <a:p>
            <a:pPr marL="0" indent="0">
              <a:buNone/>
            </a:pPr>
            <a:r>
              <a:rPr lang="en-US" dirty="0"/>
              <a:t>William D. Ross Jr., </a:t>
            </a:r>
            <a:r>
              <a:rPr lang="en-US" dirty="0" err="1"/>
              <a:t>ditulis</a:t>
            </a:r>
            <a:r>
              <a:rPr lang="en-US" dirty="0"/>
              <a:t> Ross Jr., W.D.</a:t>
            </a:r>
          </a:p>
        </p:txBody>
      </p:sp>
    </p:spTree>
    <p:extLst>
      <p:ext uri="{BB962C8B-B14F-4D97-AF65-F5344CB8AC3E}">
        <p14:creationId xmlns:p14="http://schemas.microsoft.com/office/powerpoint/2010/main" val="2680893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CATATAN:</a:t>
            </a:r>
            <a:br>
              <a:rPr lang="en-US" b="1" dirty="0" smtClean="0"/>
            </a:br>
            <a:r>
              <a:rPr lang="en-US" b="1" dirty="0" err="1"/>
              <a:t>Nama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garis</a:t>
            </a:r>
            <a:r>
              <a:rPr lang="en-US" b="1" dirty="0"/>
              <a:t> </a:t>
            </a:r>
            <a:r>
              <a:rPr lang="en-US" b="1" dirty="0" err="1"/>
              <a:t>penghubung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Nama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kata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kesatuan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dipisahkan</a:t>
            </a:r>
            <a:r>
              <a:rPr lang="en-US" dirty="0"/>
              <a:t> </a:t>
            </a:r>
            <a:r>
              <a:rPr lang="en-US" dirty="0" err="1" smtClean="0"/>
              <a:t>dirangkai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 smtClean="0"/>
              <a:t>penghubung</a:t>
            </a:r>
            <a:r>
              <a:rPr lang="en-US" dirty="0" smtClean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/>
              <a:t>: 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Ronnie </a:t>
            </a:r>
            <a:r>
              <a:rPr lang="en-US" dirty="0" err="1"/>
              <a:t>McDouglas</a:t>
            </a:r>
            <a:r>
              <a:rPr lang="en-US" dirty="0"/>
              <a:t> </a:t>
            </a:r>
            <a:r>
              <a:rPr lang="en-US" dirty="0" err="1"/>
              <a:t>ditulis</a:t>
            </a:r>
            <a:r>
              <a:rPr lang="en-US" dirty="0"/>
              <a:t>: </a:t>
            </a:r>
            <a:r>
              <a:rPr lang="en-US" dirty="0" err="1"/>
              <a:t>McDouglas</a:t>
            </a:r>
            <a:r>
              <a:rPr lang="en-US" dirty="0"/>
              <a:t>, R. </a:t>
            </a:r>
          </a:p>
          <a:p>
            <a:pPr marL="0" indent="0">
              <a:buNone/>
            </a:pPr>
            <a:r>
              <a:rPr lang="es-ES" dirty="0"/>
              <a:t>Hassan El-</a:t>
            </a:r>
            <a:r>
              <a:rPr lang="es-ES" dirty="0" err="1"/>
              <a:t>Bayanu</a:t>
            </a:r>
            <a:r>
              <a:rPr lang="es-ES" dirty="0"/>
              <a:t> </a:t>
            </a:r>
            <a:r>
              <a:rPr lang="es-ES" dirty="0" err="1"/>
              <a:t>ditulis</a:t>
            </a:r>
            <a:r>
              <a:rPr lang="es-ES" dirty="0"/>
              <a:t>: El-</a:t>
            </a:r>
            <a:r>
              <a:rPr lang="es-ES" dirty="0" err="1"/>
              <a:t>Bayanu</a:t>
            </a:r>
            <a:r>
              <a:rPr lang="es-ES" dirty="0"/>
              <a:t>, H.</a:t>
            </a:r>
          </a:p>
          <a:p>
            <a:pPr marL="0" indent="0">
              <a:buNone/>
            </a:pPr>
            <a:r>
              <a:rPr lang="nl-NL" dirty="0"/>
              <a:t>Edwin van de Sart ditulis: van de Sart, 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13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CATATAN:</a:t>
            </a:r>
            <a:br>
              <a:rPr lang="en-US" b="1" dirty="0" smtClean="0"/>
            </a:br>
            <a:r>
              <a:rPr lang="en-US" b="1" dirty="0" err="1"/>
              <a:t>Penulisan</a:t>
            </a:r>
            <a:r>
              <a:rPr lang="en-US" b="1" dirty="0"/>
              <a:t> </a:t>
            </a:r>
            <a:r>
              <a:rPr lang="en-US" b="1" dirty="0" err="1"/>
              <a:t>gelar</a:t>
            </a:r>
            <a:r>
              <a:rPr lang="en-US" b="1" dirty="0"/>
              <a:t> </a:t>
            </a:r>
            <a:r>
              <a:rPr lang="en-US" b="1" dirty="0" err="1" smtClean="0"/>
              <a:t>kesarjanaan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Gelar kesarjanaan dan gelar lainnya tidak boleh dicantumkan dalam penulisan nama, kecuali </a:t>
            </a:r>
            <a:r>
              <a:rPr lang="fi-FI" dirty="0" smtClean="0"/>
              <a:t>dalam </a:t>
            </a:r>
            <a:r>
              <a:rPr lang="fi-FI" dirty="0"/>
              <a:t>ucapan terima kasih atau prakata.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72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CATATAN: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istilah</a:t>
            </a:r>
            <a:r>
              <a:rPr lang="en-US" dirty="0"/>
              <a:t> “</a:t>
            </a:r>
            <a:r>
              <a:rPr lang="en-US" dirty="0" err="1"/>
              <a:t>anonim</a:t>
            </a:r>
            <a:r>
              <a:rPr lang="en-US" dirty="0"/>
              <a:t>”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referensi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penulis</a:t>
            </a:r>
            <a:endParaRPr lang="en-US" dirty="0"/>
          </a:p>
          <a:p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pustaka</a:t>
            </a:r>
            <a:r>
              <a:rPr lang="en-US" dirty="0"/>
              <a:t>,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penulis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dicantumkan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dkk</a:t>
            </a:r>
            <a:r>
              <a:rPr lang="en-US" dirty="0"/>
              <a:t>.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i="1" dirty="0"/>
              <a:t>et 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319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en-US" b="1" dirty="0" err="1" smtClean="0"/>
              <a:t>Pustaka</a:t>
            </a:r>
            <a:r>
              <a:rPr lang="en-US" b="1" dirty="0" smtClean="0"/>
              <a:t> </a:t>
            </a:r>
            <a:r>
              <a:rPr lang="en-US" b="1" dirty="0" err="1" smtClean="0"/>
              <a:t>dalam</a:t>
            </a:r>
            <a:r>
              <a:rPr lang="en-US" b="1" dirty="0" smtClean="0"/>
              <a:t> </a:t>
            </a:r>
            <a:r>
              <a:rPr lang="en-US" b="1" dirty="0" err="1" smtClean="0"/>
              <a:t>bentuk</a:t>
            </a:r>
            <a:r>
              <a:rPr lang="en-US" b="1" dirty="0" smtClean="0"/>
              <a:t> </a:t>
            </a:r>
            <a:r>
              <a:rPr lang="en-US" b="1" dirty="0" err="1" smtClean="0"/>
              <a:t>Buku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Buku</a:t>
            </a:r>
            <a:r>
              <a:rPr lang="en-US" b="1" dirty="0" smtClean="0"/>
              <a:t> </a:t>
            </a:r>
            <a:r>
              <a:rPr lang="en-US" b="1" dirty="0" err="1" smtClean="0"/>
              <a:t>Terjemahan</a:t>
            </a:r>
            <a:r>
              <a:rPr lang="en-US" b="1" dirty="0" smtClean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800" b="1" dirty="0"/>
          </a:p>
          <a:p>
            <a:r>
              <a:rPr lang="en-US" sz="1800" b="1" dirty="0" err="1" smtClean="0"/>
              <a:t>Buku</a:t>
            </a:r>
            <a:r>
              <a:rPr lang="en-US" sz="1800" b="1" dirty="0" smtClean="0"/>
              <a:t> </a:t>
            </a:r>
            <a:r>
              <a:rPr lang="en-US" sz="1800" b="1" dirty="0"/>
              <a:t>: </a:t>
            </a:r>
            <a:endParaRPr lang="en-US" sz="1800" b="1" dirty="0" smtClean="0"/>
          </a:p>
          <a:p>
            <a:pPr marL="0" indent="0">
              <a:buNone/>
            </a:pPr>
            <a:r>
              <a:rPr lang="en-US" sz="1800" dirty="0" err="1" smtClean="0"/>
              <a:t>Penulis</a:t>
            </a:r>
            <a:r>
              <a:rPr lang="en-US" sz="1800" dirty="0"/>
              <a:t>, </a:t>
            </a:r>
            <a:r>
              <a:rPr lang="en-US" sz="1800" dirty="0" err="1"/>
              <a:t>tahun</a:t>
            </a:r>
            <a:r>
              <a:rPr lang="en-US" sz="1800" dirty="0"/>
              <a:t>, </a:t>
            </a:r>
            <a:r>
              <a:rPr lang="en-US" sz="1800" i="1" dirty="0" err="1"/>
              <a:t>judul</a:t>
            </a:r>
            <a:r>
              <a:rPr lang="en-US" sz="1800" i="1" dirty="0"/>
              <a:t> </a:t>
            </a:r>
            <a:r>
              <a:rPr lang="en-US" sz="1800" i="1" dirty="0" err="1"/>
              <a:t>buku</a:t>
            </a:r>
            <a:r>
              <a:rPr lang="en-US" sz="1800" i="1" dirty="0"/>
              <a:t> (</a:t>
            </a:r>
            <a:r>
              <a:rPr lang="en-US" sz="1800" i="1" dirty="0" err="1"/>
              <a:t>harus</a:t>
            </a:r>
            <a:r>
              <a:rPr lang="en-US" sz="1800" i="1" dirty="0"/>
              <a:t> </a:t>
            </a:r>
            <a:r>
              <a:rPr lang="en-US" sz="1800" i="1" dirty="0" err="1"/>
              <a:t>ditulis</a:t>
            </a:r>
            <a:r>
              <a:rPr lang="en-US" sz="1800" i="1" dirty="0"/>
              <a:t> miring) volume (</a:t>
            </a:r>
            <a:r>
              <a:rPr lang="en-US" sz="1800" i="1" dirty="0" err="1"/>
              <a:t>jika</a:t>
            </a:r>
            <a:r>
              <a:rPr lang="en-US" sz="1800" i="1" dirty="0"/>
              <a:t> </a:t>
            </a:r>
            <a:r>
              <a:rPr lang="en-US" sz="1800" i="1" dirty="0" err="1"/>
              <a:t>ada</a:t>
            </a:r>
            <a:r>
              <a:rPr lang="en-US" sz="1800" i="1" dirty="0"/>
              <a:t>), </a:t>
            </a:r>
            <a:r>
              <a:rPr lang="en-US" sz="1800" i="1" dirty="0" err="1"/>
              <a:t>edisi</a:t>
            </a:r>
            <a:r>
              <a:rPr lang="en-US" sz="1800" i="1" dirty="0"/>
              <a:t> (</a:t>
            </a:r>
            <a:r>
              <a:rPr lang="en-US" sz="1800" i="1" dirty="0" err="1"/>
              <a:t>jika</a:t>
            </a:r>
            <a:r>
              <a:rPr lang="en-US" sz="1800" i="1" dirty="0"/>
              <a:t> </a:t>
            </a:r>
            <a:r>
              <a:rPr lang="en-US" sz="1800" i="1" dirty="0" err="1"/>
              <a:t>ada</a:t>
            </a:r>
            <a:r>
              <a:rPr lang="en-US" sz="1800" i="1" dirty="0"/>
              <a:t>), </a:t>
            </a:r>
          </a:p>
          <a:p>
            <a:pPr marL="0" indent="0">
              <a:buNone/>
            </a:pPr>
            <a:r>
              <a:rPr lang="en-US" sz="1800" dirty="0" err="1"/>
              <a:t>nama</a:t>
            </a:r>
            <a:r>
              <a:rPr lang="en-US" sz="1800" dirty="0"/>
              <a:t> </a:t>
            </a:r>
            <a:r>
              <a:rPr lang="en-US" sz="1800" dirty="0" err="1"/>
              <a:t>penerbit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kota</a:t>
            </a:r>
            <a:r>
              <a:rPr lang="en-US" sz="1800" dirty="0"/>
              <a:t> </a:t>
            </a:r>
            <a:r>
              <a:rPr lang="en-US" sz="1800" dirty="0" err="1"/>
              <a:t>penerbit</a:t>
            </a:r>
            <a:r>
              <a:rPr lang="en-US" sz="1800" dirty="0"/>
              <a:t> 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b="1" dirty="0" err="1" smtClean="0"/>
              <a:t>Buku</a:t>
            </a:r>
            <a:r>
              <a:rPr lang="en-US" sz="1800" b="1" dirty="0" smtClean="0"/>
              <a:t> </a:t>
            </a:r>
            <a:r>
              <a:rPr lang="en-US" sz="1800" b="1" dirty="0" err="1"/>
              <a:t>Terjemahan</a:t>
            </a:r>
            <a:r>
              <a:rPr lang="en-US" sz="1800" b="1" dirty="0"/>
              <a:t> :  </a:t>
            </a:r>
            <a:endParaRPr lang="en-US" sz="1800" b="1" dirty="0" smtClean="0"/>
          </a:p>
          <a:p>
            <a:pPr marL="0" indent="0">
              <a:buNone/>
            </a:pPr>
            <a:r>
              <a:rPr lang="en-US" sz="1800" dirty="0" err="1" smtClean="0"/>
              <a:t>Penulis</a:t>
            </a:r>
            <a:r>
              <a:rPr lang="en-US" sz="1800" dirty="0" smtClean="0"/>
              <a:t> </a:t>
            </a:r>
            <a:r>
              <a:rPr lang="en-US" sz="1800" dirty="0" err="1"/>
              <a:t>asli</a:t>
            </a:r>
            <a:r>
              <a:rPr lang="en-US" sz="1800" dirty="0"/>
              <a:t>, </a:t>
            </a:r>
            <a:r>
              <a:rPr lang="en-US" sz="1800" dirty="0" err="1"/>
              <a:t>tahun</a:t>
            </a:r>
            <a:r>
              <a:rPr lang="en-US" sz="1800" dirty="0"/>
              <a:t> </a:t>
            </a:r>
            <a:r>
              <a:rPr lang="en-US" sz="1800" dirty="0" err="1"/>
              <a:t>buku</a:t>
            </a:r>
            <a:r>
              <a:rPr lang="en-US" sz="1800" dirty="0"/>
              <a:t> </a:t>
            </a:r>
            <a:r>
              <a:rPr lang="en-US" sz="1800" dirty="0" err="1"/>
              <a:t>terjemahan</a:t>
            </a:r>
            <a:r>
              <a:rPr lang="en-US" sz="1800" dirty="0"/>
              <a:t>, </a:t>
            </a:r>
            <a:r>
              <a:rPr lang="en-US" sz="1800" i="1" dirty="0" err="1"/>
              <a:t>judul</a:t>
            </a:r>
            <a:r>
              <a:rPr lang="en-US" sz="1800" i="1" dirty="0"/>
              <a:t> </a:t>
            </a:r>
            <a:r>
              <a:rPr lang="en-US" sz="1800" i="1" dirty="0" err="1"/>
              <a:t>buku</a:t>
            </a:r>
            <a:r>
              <a:rPr lang="en-US" sz="1800" i="1" dirty="0"/>
              <a:t> </a:t>
            </a:r>
            <a:r>
              <a:rPr lang="en-US" sz="1800" i="1" dirty="0" err="1"/>
              <a:t>terjemahan</a:t>
            </a:r>
            <a:r>
              <a:rPr lang="en-US" sz="1800" i="1" dirty="0"/>
              <a:t> (</a:t>
            </a:r>
            <a:r>
              <a:rPr lang="en-US" sz="1800" i="1" dirty="0" err="1"/>
              <a:t>harus</a:t>
            </a:r>
            <a:r>
              <a:rPr lang="en-US" sz="1800" i="1" dirty="0"/>
              <a:t> </a:t>
            </a:r>
            <a:r>
              <a:rPr lang="en-US" sz="1800" i="1" dirty="0" err="1"/>
              <a:t>ditulis</a:t>
            </a:r>
            <a:r>
              <a:rPr lang="en-US" sz="1800" i="1" dirty="0"/>
              <a:t> miring),</a:t>
            </a:r>
          </a:p>
          <a:p>
            <a:pPr marL="0" indent="0">
              <a:buNone/>
            </a:pPr>
            <a:r>
              <a:rPr lang="en-US" sz="1800" dirty="0"/>
              <a:t>volume (</a:t>
            </a:r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dirty="0" err="1"/>
              <a:t>ada</a:t>
            </a:r>
            <a:r>
              <a:rPr lang="en-US" sz="1800" dirty="0"/>
              <a:t>), </a:t>
            </a:r>
            <a:r>
              <a:rPr lang="en-US" sz="1800" dirty="0" err="1"/>
              <a:t>edisi</a:t>
            </a:r>
            <a:r>
              <a:rPr lang="en-US" sz="1800" dirty="0"/>
              <a:t> (</a:t>
            </a:r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dirty="0" err="1"/>
              <a:t>ada</a:t>
            </a:r>
            <a:r>
              <a:rPr lang="en-US" sz="1800" dirty="0"/>
              <a:t>), (</a:t>
            </a:r>
            <a:r>
              <a:rPr lang="en-US" sz="1800" dirty="0" err="1"/>
              <a:t>diterjemahkan</a:t>
            </a:r>
            <a:r>
              <a:rPr lang="en-US" sz="1800" dirty="0"/>
              <a:t> </a:t>
            </a:r>
            <a:r>
              <a:rPr lang="en-US" sz="1800" dirty="0" err="1"/>
              <a:t>oleh</a:t>
            </a:r>
            <a:r>
              <a:rPr lang="en-US" sz="1800" dirty="0"/>
              <a:t> : </a:t>
            </a:r>
            <a:r>
              <a:rPr lang="en-US" sz="1800" dirty="0" err="1"/>
              <a:t>nama</a:t>
            </a:r>
            <a:r>
              <a:rPr lang="en-US" sz="1800" dirty="0"/>
              <a:t> </a:t>
            </a:r>
            <a:r>
              <a:rPr lang="en-US" sz="1800" dirty="0" err="1"/>
              <a:t>penerjemah</a:t>
            </a:r>
            <a:r>
              <a:rPr lang="en-US" sz="1800" dirty="0"/>
              <a:t>), </a:t>
            </a:r>
            <a:r>
              <a:rPr lang="en-US" sz="1800" dirty="0" err="1"/>
              <a:t>nama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penerbit</a:t>
            </a:r>
            <a:r>
              <a:rPr lang="en-US" sz="1800" dirty="0"/>
              <a:t> </a:t>
            </a:r>
            <a:r>
              <a:rPr lang="en-US" sz="1800" dirty="0" err="1"/>
              <a:t>terjemahan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kota</a:t>
            </a:r>
            <a:r>
              <a:rPr lang="en-US" sz="1800" dirty="0"/>
              <a:t> </a:t>
            </a:r>
            <a:r>
              <a:rPr lang="en-US" sz="1800" dirty="0" err="1"/>
              <a:t>penerbit</a:t>
            </a:r>
            <a:r>
              <a:rPr lang="en-US" sz="1800" dirty="0"/>
              <a:t> </a:t>
            </a:r>
            <a:r>
              <a:rPr lang="en-US" sz="1800" dirty="0" err="1"/>
              <a:t>terjemahan</a:t>
            </a:r>
            <a:r>
              <a:rPr lang="en-US" sz="1800" dirty="0"/>
              <a:t>. 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b="1" dirty="0" err="1" smtClean="0"/>
              <a:t>Artikel</a:t>
            </a:r>
            <a:r>
              <a:rPr lang="en-US" sz="1800" b="1" dirty="0" smtClean="0"/>
              <a:t> </a:t>
            </a:r>
            <a:r>
              <a:rPr lang="en-US" sz="1800" b="1" dirty="0" err="1"/>
              <a:t>dalam</a:t>
            </a:r>
            <a:r>
              <a:rPr lang="en-US" sz="1800" b="1" dirty="0"/>
              <a:t> </a:t>
            </a:r>
            <a:r>
              <a:rPr lang="en-US" sz="1800" b="1" dirty="0" err="1"/>
              <a:t>Buku</a:t>
            </a:r>
            <a:r>
              <a:rPr lang="en-US" sz="1800" b="1" dirty="0"/>
              <a:t> : </a:t>
            </a:r>
          </a:p>
          <a:p>
            <a:pPr marL="0" indent="0">
              <a:buNone/>
            </a:pPr>
            <a:r>
              <a:rPr lang="en-US" sz="1800" dirty="0" err="1" smtClean="0"/>
              <a:t>Penulis</a:t>
            </a:r>
            <a:r>
              <a:rPr lang="en-US" sz="1800" dirty="0" smtClean="0"/>
              <a:t> </a:t>
            </a:r>
            <a:r>
              <a:rPr lang="en-US" sz="1800" dirty="0" err="1"/>
              <a:t>artikel</a:t>
            </a:r>
            <a:r>
              <a:rPr lang="en-US" sz="1800" dirty="0"/>
              <a:t>, </a:t>
            </a:r>
            <a:r>
              <a:rPr lang="en-US" sz="1800" dirty="0" err="1"/>
              <a:t>tahun</a:t>
            </a:r>
            <a:r>
              <a:rPr lang="en-US" sz="1800" dirty="0"/>
              <a:t>, </a:t>
            </a:r>
            <a:r>
              <a:rPr lang="en-US" sz="1800" i="1" dirty="0" err="1"/>
              <a:t>judul</a:t>
            </a:r>
            <a:r>
              <a:rPr lang="en-US" sz="1800" i="1" dirty="0"/>
              <a:t> </a:t>
            </a:r>
            <a:r>
              <a:rPr lang="en-US" sz="1800" i="1" dirty="0" err="1"/>
              <a:t>artikel</a:t>
            </a:r>
            <a:r>
              <a:rPr lang="en-US" sz="1800" i="1" dirty="0"/>
              <a:t> (</a:t>
            </a:r>
            <a:r>
              <a:rPr lang="en-US" sz="1800" i="1" dirty="0" err="1"/>
              <a:t>harus</a:t>
            </a:r>
            <a:r>
              <a:rPr lang="en-US" sz="1800" i="1" dirty="0"/>
              <a:t> </a:t>
            </a:r>
            <a:r>
              <a:rPr lang="en-US" sz="1800" i="1" dirty="0" err="1"/>
              <a:t>ditulis</a:t>
            </a:r>
            <a:r>
              <a:rPr lang="en-US" sz="1800" i="1" dirty="0"/>
              <a:t> miring), </a:t>
            </a:r>
            <a:r>
              <a:rPr lang="en-US" sz="1800" i="1" dirty="0" err="1"/>
              <a:t>nama</a:t>
            </a:r>
            <a:r>
              <a:rPr lang="en-US" sz="1800" i="1" dirty="0"/>
              <a:t> editor, </a:t>
            </a:r>
            <a:r>
              <a:rPr lang="en-US" sz="1800" i="1" dirty="0" err="1"/>
              <a:t>judul</a:t>
            </a:r>
            <a:r>
              <a:rPr lang="en-US" sz="1800" i="1" dirty="0"/>
              <a:t> </a:t>
            </a:r>
            <a:r>
              <a:rPr lang="en-US" sz="1800" i="1" dirty="0" err="1"/>
              <a:t>buku</a:t>
            </a:r>
            <a:r>
              <a:rPr lang="en-US" sz="1800" i="1" dirty="0"/>
              <a:t> </a:t>
            </a:r>
          </a:p>
          <a:p>
            <a:pPr marL="0" indent="0">
              <a:buNone/>
            </a:pPr>
            <a:r>
              <a:rPr lang="en-US" sz="1800" dirty="0"/>
              <a:t>(</a:t>
            </a:r>
            <a:r>
              <a:rPr lang="en-US" sz="1800" dirty="0" err="1"/>
              <a:t>harus</a:t>
            </a:r>
            <a:r>
              <a:rPr lang="en-US" sz="1800" dirty="0"/>
              <a:t> </a:t>
            </a:r>
            <a:r>
              <a:rPr lang="en-US" sz="1800" dirty="0" err="1"/>
              <a:t>ditulis</a:t>
            </a:r>
            <a:r>
              <a:rPr lang="en-US" sz="1800" dirty="0"/>
              <a:t> miring)</a:t>
            </a:r>
            <a:r>
              <a:rPr lang="en-US" sz="1800" i="1" dirty="0"/>
              <a:t>, volume (</a:t>
            </a:r>
            <a:r>
              <a:rPr lang="en-US" sz="1800" i="1" dirty="0" err="1"/>
              <a:t>jika</a:t>
            </a:r>
            <a:r>
              <a:rPr lang="en-US" sz="1800" i="1" dirty="0"/>
              <a:t> </a:t>
            </a:r>
            <a:r>
              <a:rPr lang="en-US" sz="1800" i="1" dirty="0" err="1"/>
              <a:t>ada</a:t>
            </a:r>
            <a:r>
              <a:rPr lang="en-US" sz="1800" i="1" dirty="0"/>
              <a:t>), </a:t>
            </a:r>
            <a:r>
              <a:rPr lang="en-US" sz="1800" i="1" dirty="0" err="1"/>
              <a:t>edisi</a:t>
            </a:r>
            <a:r>
              <a:rPr lang="en-US" sz="1800" i="1" dirty="0"/>
              <a:t> (</a:t>
            </a:r>
            <a:r>
              <a:rPr lang="en-US" sz="1800" i="1" dirty="0" err="1"/>
              <a:t>jika</a:t>
            </a:r>
            <a:r>
              <a:rPr lang="en-US" sz="1800" i="1" dirty="0"/>
              <a:t> </a:t>
            </a:r>
            <a:r>
              <a:rPr lang="en-US" sz="1800" i="1" dirty="0" err="1"/>
              <a:t>ada</a:t>
            </a:r>
            <a:r>
              <a:rPr lang="en-US" sz="1800" i="1" dirty="0"/>
              <a:t>), </a:t>
            </a:r>
            <a:r>
              <a:rPr lang="en-US" sz="1800" i="1" dirty="0" err="1"/>
              <a:t>nama</a:t>
            </a:r>
            <a:r>
              <a:rPr lang="en-US" sz="1800" i="1" dirty="0"/>
              <a:t> </a:t>
            </a:r>
            <a:r>
              <a:rPr lang="en-US" sz="1800" i="1" dirty="0" err="1"/>
              <a:t>penerbit</a:t>
            </a:r>
            <a:r>
              <a:rPr lang="en-US" sz="1800" i="1" dirty="0"/>
              <a:t> </a:t>
            </a:r>
            <a:r>
              <a:rPr lang="en-US" sz="1800" i="1" dirty="0" err="1"/>
              <a:t>dan</a:t>
            </a:r>
            <a:r>
              <a:rPr lang="en-US" sz="1800" i="1" dirty="0"/>
              <a:t> </a:t>
            </a:r>
            <a:r>
              <a:rPr lang="en-US" sz="1800" i="1" dirty="0" err="1"/>
              <a:t>kota</a:t>
            </a:r>
            <a:r>
              <a:rPr lang="en-US" sz="1800" i="1" dirty="0"/>
              <a:t> </a:t>
            </a:r>
          </a:p>
          <a:p>
            <a:pPr marL="0" indent="0">
              <a:buNone/>
            </a:pPr>
            <a:r>
              <a:rPr lang="en-US" sz="1800" dirty="0" err="1"/>
              <a:t>penerbit</a:t>
            </a:r>
            <a:r>
              <a:rPr lang="en-US" sz="1800" dirty="0"/>
              <a:t>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8633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Pustaka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bentuk</a:t>
            </a:r>
            <a:r>
              <a:rPr lang="en-US" b="1" dirty="0"/>
              <a:t> </a:t>
            </a:r>
            <a:r>
              <a:rPr lang="en-US" b="1" dirty="0" err="1"/>
              <a:t>artikel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majalah</a:t>
            </a:r>
            <a:r>
              <a:rPr lang="en-US" b="1" dirty="0"/>
              <a:t> </a:t>
            </a:r>
            <a:r>
              <a:rPr lang="en-US" b="1" dirty="0" err="1" smtClean="0"/>
              <a:t>ilmiah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Penulis</a:t>
            </a:r>
            <a:r>
              <a:rPr lang="en-US" dirty="0"/>
              <a:t>, </a:t>
            </a:r>
            <a:r>
              <a:rPr lang="en-US" dirty="0" err="1"/>
              <a:t>tahun</a:t>
            </a:r>
            <a:r>
              <a:rPr lang="en-US" dirty="0"/>
              <a:t>, </a:t>
            </a:r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artikel</a:t>
            </a:r>
            <a:r>
              <a:rPr lang="en-US" dirty="0"/>
              <a:t>, </a:t>
            </a:r>
            <a:r>
              <a:rPr lang="en-US" i="1" dirty="0" err="1"/>
              <a:t>nama</a:t>
            </a:r>
            <a:r>
              <a:rPr lang="en-US" i="1" dirty="0"/>
              <a:t> </a:t>
            </a:r>
            <a:r>
              <a:rPr lang="en-US" i="1" dirty="0" err="1"/>
              <a:t>majalah</a:t>
            </a:r>
            <a:r>
              <a:rPr lang="en-US" i="1" dirty="0"/>
              <a:t> (</a:t>
            </a:r>
            <a:r>
              <a:rPr lang="en-US" i="1" dirty="0" err="1"/>
              <a:t>harus</a:t>
            </a:r>
            <a:r>
              <a:rPr lang="en-US" i="1" dirty="0"/>
              <a:t> </a:t>
            </a:r>
            <a:r>
              <a:rPr lang="en-US" i="1" dirty="0" err="1"/>
              <a:t>ditulis</a:t>
            </a:r>
            <a:r>
              <a:rPr lang="en-US" i="1" dirty="0"/>
              <a:t> miring </a:t>
            </a:r>
            <a:r>
              <a:rPr lang="en-US" i="1" dirty="0" err="1"/>
              <a:t>sebagai</a:t>
            </a:r>
            <a:r>
              <a:rPr lang="en-US" i="1" dirty="0"/>
              <a:t> </a:t>
            </a:r>
            <a:r>
              <a:rPr lang="en-US" i="1" dirty="0" err="1" smtClean="0"/>
              <a:t>singkatan</a:t>
            </a:r>
            <a:r>
              <a:rPr lang="en-US" i="1" dirty="0" smtClean="0"/>
              <a:t> </a:t>
            </a:r>
            <a:r>
              <a:rPr lang="nl-NL" dirty="0" smtClean="0"/>
              <a:t>resminya</a:t>
            </a:r>
            <a:r>
              <a:rPr lang="nl-NL" dirty="0"/>
              <a:t>), nomor, volume dan halaman.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947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b="1" dirty="0"/>
              <a:t>Pustaka dalam bentuk artikel dalam seminar ilmiah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/>
              <a:t>Artikel</a:t>
            </a:r>
            <a:r>
              <a:rPr lang="en-US" b="1" dirty="0" smtClean="0"/>
              <a:t>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prosiding</a:t>
            </a:r>
            <a:r>
              <a:rPr lang="en-US" b="1" dirty="0"/>
              <a:t> seminar: </a:t>
            </a:r>
            <a:endParaRPr lang="en-US" b="1" dirty="0" smtClean="0"/>
          </a:p>
          <a:p>
            <a:pPr marL="0" indent="0">
              <a:buNone/>
            </a:pPr>
            <a:r>
              <a:rPr lang="en-US" dirty="0" err="1" smtClean="0"/>
              <a:t>Penulis</a:t>
            </a:r>
            <a:r>
              <a:rPr lang="en-US" dirty="0"/>
              <a:t>, </a:t>
            </a:r>
            <a:r>
              <a:rPr lang="en-US" dirty="0" err="1"/>
              <a:t>tahun</a:t>
            </a:r>
            <a:r>
              <a:rPr lang="en-US" dirty="0"/>
              <a:t>, </a:t>
            </a:r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artikel</a:t>
            </a:r>
            <a:r>
              <a:rPr lang="en-US" dirty="0"/>
              <a:t>, </a:t>
            </a:r>
            <a:r>
              <a:rPr lang="en-US" i="1" dirty="0" err="1"/>
              <a:t>Judul</a:t>
            </a:r>
            <a:r>
              <a:rPr lang="en-US" i="1" dirty="0"/>
              <a:t> </a:t>
            </a:r>
            <a:r>
              <a:rPr lang="en-US" i="1" dirty="0" err="1"/>
              <a:t>prosiding</a:t>
            </a:r>
            <a:r>
              <a:rPr lang="en-US" i="1" dirty="0"/>
              <a:t> Seminar (</a:t>
            </a:r>
            <a:r>
              <a:rPr lang="en-US" i="1" dirty="0" err="1"/>
              <a:t>harus</a:t>
            </a:r>
            <a:r>
              <a:rPr lang="en-US" i="1" dirty="0"/>
              <a:t> </a:t>
            </a:r>
            <a:r>
              <a:rPr lang="en-US" i="1" dirty="0" err="1"/>
              <a:t>ditulis</a:t>
            </a:r>
            <a:r>
              <a:rPr lang="en-US" i="1" dirty="0"/>
              <a:t> miring), </a:t>
            </a:r>
            <a:r>
              <a:rPr lang="en-US" i="1" dirty="0" err="1"/>
              <a:t>kota</a:t>
            </a:r>
            <a:r>
              <a:rPr lang="en-US" i="1" dirty="0"/>
              <a:t> </a:t>
            </a:r>
            <a:r>
              <a:rPr lang="en-US" dirty="0" smtClean="0"/>
              <a:t>seminar.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err="1" smtClean="0"/>
              <a:t>Artikel</a:t>
            </a:r>
            <a:r>
              <a:rPr lang="en-US" b="1" dirty="0" smtClean="0"/>
              <a:t> </a:t>
            </a:r>
            <a:r>
              <a:rPr lang="en-US" b="1" dirty="0" err="1"/>
              <a:t>lepas</a:t>
            </a:r>
            <a:r>
              <a:rPr lang="en-US" b="1" dirty="0"/>
              <a:t>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dimuat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prosiding</a:t>
            </a:r>
            <a:r>
              <a:rPr lang="en-US" b="1" dirty="0"/>
              <a:t> seminar: </a:t>
            </a:r>
            <a:endParaRPr lang="en-US" b="1" dirty="0" smtClean="0"/>
          </a:p>
          <a:p>
            <a:pPr marL="0" indent="0">
              <a:buNone/>
            </a:pPr>
            <a:r>
              <a:rPr lang="en-US" dirty="0" err="1" smtClean="0"/>
              <a:t>Penulis</a:t>
            </a:r>
            <a:r>
              <a:rPr lang="en-US" dirty="0"/>
              <a:t>, </a:t>
            </a:r>
            <a:r>
              <a:rPr lang="en-US" dirty="0" err="1"/>
              <a:t>tahun</a:t>
            </a:r>
            <a:r>
              <a:rPr lang="en-US" dirty="0"/>
              <a:t>, </a:t>
            </a:r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artikel</a:t>
            </a:r>
            <a:r>
              <a:rPr lang="en-US" dirty="0"/>
              <a:t>, </a:t>
            </a:r>
            <a:r>
              <a:rPr lang="en-US" i="1" dirty="0" err="1"/>
              <a:t>Judul</a:t>
            </a:r>
            <a:r>
              <a:rPr lang="en-US" i="1" dirty="0"/>
              <a:t> </a:t>
            </a:r>
            <a:r>
              <a:rPr lang="en-US" i="1" dirty="0" err="1"/>
              <a:t>prosiding</a:t>
            </a:r>
            <a:r>
              <a:rPr lang="en-US" i="1" dirty="0"/>
              <a:t> Seminar (</a:t>
            </a:r>
            <a:r>
              <a:rPr lang="en-US" i="1" dirty="0" err="1"/>
              <a:t>harus</a:t>
            </a:r>
            <a:r>
              <a:rPr lang="en-US" i="1" dirty="0"/>
              <a:t> </a:t>
            </a:r>
            <a:r>
              <a:rPr lang="en-US" i="1" dirty="0" err="1"/>
              <a:t>ditulis</a:t>
            </a:r>
            <a:r>
              <a:rPr lang="en-US" i="1" dirty="0"/>
              <a:t> miring), </a:t>
            </a:r>
            <a:r>
              <a:rPr lang="en-US" i="1" dirty="0" err="1"/>
              <a:t>kota</a:t>
            </a:r>
            <a:r>
              <a:rPr lang="en-US" i="1" dirty="0"/>
              <a:t> </a:t>
            </a:r>
            <a:r>
              <a:rPr lang="en-US" i="1" dirty="0" smtClean="0"/>
              <a:t> </a:t>
            </a:r>
            <a:r>
              <a:rPr lang="en-US" dirty="0" smtClean="0"/>
              <a:t>seminar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seminar.</a:t>
            </a:r>
          </a:p>
        </p:txBody>
      </p:sp>
    </p:spTree>
    <p:extLst>
      <p:ext uri="{BB962C8B-B14F-4D97-AF65-F5344CB8AC3E}">
        <p14:creationId xmlns:p14="http://schemas.microsoft.com/office/powerpoint/2010/main" val="199728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Pustaka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bentuk</a:t>
            </a:r>
            <a:r>
              <a:rPr lang="en-US" b="1" dirty="0"/>
              <a:t> </a:t>
            </a:r>
            <a:r>
              <a:rPr lang="en-US" b="1" dirty="0" err="1" smtClean="0"/>
              <a:t>Skripsi</a:t>
            </a:r>
            <a:r>
              <a:rPr lang="en-US" b="1" dirty="0" smtClean="0"/>
              <a:t>/</a:t>
            </a:r>
            <a:r>
              <a:rPr lang="en-US" b="1" dirty="0" err="1" smtClean="0"/>
              <a:t>tesis</a:t>
            </a:r>
            <a:r>
              <a:rPr lang="en-US" b="1" dirty="0" smtClean="0"/>
              <a:t>/</a:t>
            </a:r>
            <a:r>
              <a:rPr lang="en-US" b="1" dirty="0" err="1" smtClean="0"/>
              <a:t>disertasi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Penulis</a:t>
            </a:r>
            <a:r>
              <a:rPr lang="en-US" dirty="0"/>
              <a:t>, </a:t>
            </a:r>
            <a:r>
              <a:rPr lang="en-US" dirty="0" err="1"/>
              <a:t>tahun</a:t>
            </a:r>
            <a:r>
              <a:rPr lang="en-US" dirty="0"/>
              <a:t>, </a:t>
            </a:r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skripsi</a:t>
            </a:r>
            <a:r>
              <a:rPr lang="en-US" dirty="0"/>
              <a:t>,</a:t>
            </a:r>
            <a:r>
              <a:rPr lang="en-US" i="1" dirty="0"/>
              <a:t> </a:t>
            </a:r>
            <a:r>
              <a:rPr lang="en-US" i="1" dirty="0" err="1"/>
              <a:t>Skripsi</a:t>
            </a:r>
            <a:r>
              <a:rPr lang="en-US" i="1" dirty="0"/>
              <a:t>/</a:t>
            </a:r>
            <a:r>
              <a:rPr lang="en-US" i="1" dirty="0" err="1"/>
              <a:t>tesis</a:t>
            </a:r>
            <a:r>
              <a:rPr lang="en-US" i="1" dirty="0"/>
              <a:t>/</a:t>
            </a:r>
            <a:r>
              <a:rPr lang="en-US" i="1" dirty="0" err="1"/>
              <a:t>Disertasi</a:t>
            </a:r>
            <a:r>
              <a:rPr lang="en-US" i="1" dirty="0"/>
              <a:t> (</a:t>
            </a:r>
            <a:r>
              <a:rPr lang="en-US" i="1" dirty="0" err="1"/>
              <a:t>harus</a:t>
            </a:r>
            <a:r>
              <a:rPr lang="en-US" i="1" dirty="0"/>
              <a:t> </a:t>
            </a:r>
            <a:r>
              <a:rPr lang="en-US" i="1" dirty="0" err="1"/>
              <a:t>ditulis</a:t>
            </a:r>
            <a:r>
              <a:rPr lang="en-US" i="1" dirty="0"/>
              <a:t> miring), </a:t>
            </a:r>
            <a:r>
              <a:rPr lang="en-US" i="1" dirty="0" err="1"/>
              <a:t>nama</a:t>
            </a:r>
            <a:r>
              <a:rPr lang="en-US" i="1" dirty="0"/>
              <a:t> </a:t>
            </a:r>
            <a:r>
              <a:rPr lang="en-US" i="1" dirty="0" err="1" smtClean="0"/>
              <a:t>fakultas</a:t>
            </a:r>
            <a:r>
              <a:rPr lang="en-US" i="1" dirty="0" smtClean="0"/>
              <a:t>/</a:t>
            </a:r>
            <a:r>
              <a:rPr lang="pt-BR" dirty="0" smtClean="0"/>
              <a:t>program </a:t>
            </a:r>
            <a:r>
              <a:rPr lang="pt-BR" dirty="0"/>
              <a:t>pasca sarjana, universitas, </a:t>
            </a:r>
            <a:r>
              <a:rPr lang="pt-BR" i="1" dirty="0"/>
              <a:t> dan kota.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08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Pustaka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bentuk</a:t>
            </a:r>
            <a:r>
              <a:rPr lang="en-US" b="1" dirty="0"/>
              <a:t> </a:t>
            </a:r>
            <a:r>
              <a:rPr lang="en-US" b="1" dirty="0" err="1"/>
              <a:t>Laporan</a:t>
            </a:r>
            <a:r>
              <a:rPr lang="en-US" b="1" dirty="0"/>
              <a:t> </a:t>
            </a:r>
            <a:r>
              <a:rPr lang="en-US" b="1" dirty="0" err="1" smtClean="0"/>
              <a:t>penelitian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Peneliti, tahun, judul laporan penelitian,</a:t>
            </a:r>
            <a:r>
              <a:rPr lang="fi-FI" i="1" dirty="0" smtClean="0"/>
              <a:t> nama laporan penelitian (harus ditulis miring),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,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institusi</a:t>
            </a:r>
            <a:r>
              <a:rPr lang="en-US" dirty="0" smtClean="0"/>
              <a:t>,</a:t>
            </a:r>
            <a:r>
              <a:rPr lang="en-US" i="1" dirty="0" smtClean="0"/>
              <a:t> </a:t>
            </a:r>
            <a:r>
              <a:rPr lang="en-US" i="1" dirty="0" err="1" smtClean="0"/>
              <a:t>dan</a:t>
            </a:r>
            <a:r>
              <a:rPr lang="en-US" i="1" dirty="0" smtClean="0"/>
              <a:t> </a:t>
            </a:r>
            <a:r>
              <a:rPr lang="en-US" i="1" dirty="0" err="1" smtClean="0"/>
              <a:t>kota</a:t>
            </a:r>
            <a:r>
              <a:rPr lang="en-US" i="1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793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b="1" dirty="0"/>
              <a:t>Pustaka dalam bentuk artikel dalam surat kabar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Penulis</a:t>
            </a:r>
            <a:r>
              <a:rPr lang="en-US" dirty="0"/>
              <a:t>, </a:t>
            </a:r>
            <a:r>
              <a:rPr lang="en-US" dirty="0" err="1"/>
              <a:t>tahun</a:t>
            </a:r>
            <a:r>
              <a:rPr lang="en-US" dirty="0"/>
              <a:t>, </a:t>
            </a:r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artikel</a:t>
            </a:r>
            <a:r>
              <a:rPr lang="en-US" dirty="0"/>
              <a:t>,</a:t>
            </a:r>
            <a:r>
              <a:rPr lang="en-US" i="1" dirty="0"/>
              <a:t> </a:t>
            </a:r>
            <a:r>
              <a:rPr lang="en-US" i="1" dirty="0" err="1"/>
              <a:t>nama</a:t>
            </a:r>
            <a:r>
              <a:rPr lang="en-US" i="1" dirty="0"/>
              <a:t> </a:t>
            </a:r>
            <a:r>
              <a:rPr lang="en-US" i="1" dirty="0" err="1"/>
              <a:t>surat</a:t>
            </a:r>
            <a:r>
              <a:rPr lang="en-US" i="1" dirty="0"/>
              <a:t> </a:t>
            </a:r>
            <a:r>
              <a:rPr lang="en-US" i="1" dirty="0" err="1"/>
              <a:t>kabar</a:t>
            </a:r>
            <a:r>
              <a:rPr lang="en-US" i="1" dirty="0"/>
              <a:t> (</a:t>
            </a:r>
            <a:r>
              <a:rPr lang="en-US" i="1" dirty="0" err="1"/>
              <a:t>harus</a:t>
            </a:r>
            <a:r>
              <a:rPr lang="en-US" i="1" dirty="0"/>
              <a:t> </a:t>
            </a:r>
            <a:r>
              <a:rPr lang="en-US" i="1" dirty="0" err="1"/>
              <a:t>ditulis</a:t>
            </a:r>
            <a:r>
              <a:rPr lang="en-US" i="1" dirty="0"/>
              <a:t> miring), </a:t>
            </a:r>
            <a:r>
              <a:rPr lang="en-US" i="1" dirty="0" err="1"/>
              <a:t>nama</a:t>
            </a:r>
            <a:r>
              <a:rPr lang="en-US" i="1" dirty="0"/>
              <a:t> </a:t>
            </a:r>
            <a:r>
              <a:rPr lang="en-US" i="1" dirty="0" err="1"/>
              <a:t>surat</a:t>
            </a:r>
            <a:r>
              <a:rPr lang="en-US" i="1" dirty="0"/>
              <a:t> </a:t>
            </a:r>
            <a:r>
              <a:rPr lang="en-US" i="1" dirty="0" err="1" smtClean="0"/>
              <a:t>kabar</a:t>
            </a:r>
            <a:r>
              <a:rPr lang="en-US" i="1" dirty="0" smtClean="0"/>
              <a:t>, </a:t>
            </a:r>
            <a:r>
              <a:rPr lang="en-US" dirty="0" err="1" smtClean="0"/>
              <a:t>tanggal</a:t>
            </a:r>
            <a:r>
              <a:rPr lang="en-US" dirty="0" smtClean="0"/>
              <a:t> </a:t>
            </a:r>
            <a:r>
              <a:rPr lang="en-US" dirty="0" err="1"/>
              <a:t>terbit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296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b="1" dirty="0"/>
              <a:t>Pustaka dalam bentuk Dokumen paten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Penemu, tahun, </a:t>
            </a:r>
            <a:r>
              <a:rPr lang="sv-SE" i="1" dirty="0"/>
              <a:t>judul paten (harus ditulis miring), paten negara, Nomor</a:t>
            </a:r>
            <a:r>
              <a:rPr lang="sv-SE" i="1" dirty="0" smtClean="0"/>
              <a:t>.</a:t>
            </a:r>
            <a:endParaRPr lang="sv-SE" i="1" dirty="0"/>
          </a:p>
        </p:txBody>
      </p:sp>
    </p:spTree>
    <p:extLst>
      <p:ext uri="{BB962C8B-B14F-4D97-AF65-F5344CB8AC3E}">
        <p14:creationId xmlns:p14="http://schemas.microsoft.com/office/powerpoint/2010/main" val="1727605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06562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Pustaka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bentuk</a:t>
            </a:r>
            <a:r>
              <a:rPr lang="en-US" b="1" dirty="0"/>
              <a:t> </a:t>
            </a:r>
            <a:r>
              <a:rPr lang="en-US" b="1" dirty="0" err="1"/>
              <a:t>artikel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smtClean="0"/>
              <a:t>internet</a:t>
            </a:r>
            <a:br>
              <a:rPr lang="en-US" b="1" dirty="0" smtClean="0"/>
            </a:br>
            <a:r>
              <a:rPr lang="en-US" sz="2200" dirty="0" smtClean="0"/>
              <a:t>(</a:t>
            </a:r>
            <a:r>
              <a:rPr lang="en-US" sz="2200" dirty="0" err="1" smtClean="0"/>
              <a:t>tidak</a:t>
            </a:r>
            <a:r>
              <a:rPr lang="en-US" sz="2200" dirty="0" smtClean="0"/>
              <a:t> </a:t>
            </a:r>
            <a:r>
              <a:rPr lang="en-US" sz="2200" dirty="0" err="1" smtClean="0"/>
              <a:t>diperkenankan</a:t>
            </a:r>
            <a:r>
              <a:rPr lang="en-US" sz="2200" dirty="0" smtClean="0"/>
              <a:t> </a:t>
            </a:r>
            <a:r>
              <a:rPr lang="en-US" sz="2200" dirty="0" err="1" smtClean="0"/>
              <a:t>melakukan</a:t>
            </a:r>
            <a:r>
              <a:rPr lang="en-US" sz="2200" dirty="0" smtClean="0"/>
              <a:t> </a:t>
            </a:r>
            <a:r>
              <a:rPr lang="en-US" sz="2200" dirty="0" err="1" smtClean="0"/>
              <a:t>sitasi</a:t>
            </a:r>
            <a:r>
              <a:rPr lang="en-US" sz="2200" dirty="0" smtClean="0"/>
              <a:t> </a:t>
            </a:r>
            <a:r>
              <a:rPr lang="sv-SE" sz="2200" dirty="0" smtClean="0"/>
              <a:t>artikel dari internet yang tidak ada nama penulisnya)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42672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err="1" smtClean="0"/>
              <a:t>Artikel</a:t>
            </a:r>
            <a:r>
              <a:rPr lang="en-US" b="1" dirty="0" smtClean="0"/>
              <a:t> </a:t>
            </a:r>
            <a:r>
              <a:rPr lang="en-US" b="1" dirty="0" err="1"/>
              <a:t>majalah</a:t>
            </a:r>
            <a:r>
              <a:rPr lang="en-US" b="1" dirty="0"/>
              <a:t> </a:t>
            </a:r>
            <a:r>
              <a:rPr lang="en-US" b="1" dirty="0" err="1"/>
              <a:t>ilmiah</a:t>
            </a:r>
            <a:r>
              <a:rPr lang="en-US" b="1" dirty="0"/>
              <a:t> </a:t>
            </a:r>
            <a:r>
              <a:rPr lang="en-US" b="1" dirty="0" err="1"/>
              <a:t>versi</a:t>
            </a:r>
            <a:r>
              <a:rPr lang="en-US" b="1" dirty="0"/>
              <a:t> </a:t>
            </a:r>
            <a:r>
              <a:rPr lang="en-US" b="1" dirty="0" err="1"/>
              <a:t>cetakan</a:t>
            </a:r>
            <a:r>
              <a:rPr lang="en-US" b="1" dirty="0"/>
              <a:t> 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dirty="0" err="1" smtClean="0"/>
              <a:t>Penulis</a:t>
            </a:r>
            <a:r>
              <a:rPr lang="en-US" dirty="0"/>
              <a:t>, </a:t>
            </a:r>
            <a:r>
              <a:rPr lang="en-US" dirty="0" err="1"/>
              <a:t>tahun</a:t>
            </a:r>
            <a:r>
              <a:rPr lang="en-US" dirty="0"/>
              <a:t>, </a:t>
            </a:r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artikel</a:t>
            </a:r>
            <a:r>
              <a:rPr lang="en-US" dirty="0"/>
              <a:t>, </a:t>
            </a:r>
            <a:r>
              <a:rPr lang="en-US" i="1" dirty="0" err="1"/>
              <a:t>nama</a:t>
            </a:r>
            <a:r>
              <a:rPr lang="en-US" i="1" dirty="0"/>
              <a:t> </a:t>
            </a:r>
            <a:r>
              <a:rPr lang="en-US" i="1" dirty="0" err="1"/>
              <a:t>majalah</a:t>
            </a:r>
            <a:r>
              <a:rPr lang="en-US" i="1" dirty="0"/>
              <a:t> (</a:t>
            </a:r>
            <a:r>
              <a:rPr lang="en-US" i="1" dirty="0" err="1"/>
              <a:t>harus</a:t>
            </a:r>
            <a:r>
              <a:rPr lang="en-US" i="1" dirty="0"/>
              <a:t> </a:t>
            </a:r>
            <a:r>
              <a:rPr lang="en-US" i="1" dirty="0" err="1"/>
              <a:t>ditulis</a:t>
            </a:r>
            <a:r>
              <a:rPr lang="en-US" i="1" dirty="0"/>
              <a:t> miring </a:t>
            </a:r>
            <a:r>
              <a:rPr lang="en-US" i="1" dirty="0" err="1"/>
              <a:t>sebagai</a:t>
            </a:r>
            <a:r>
              <a:rPr lang="en-US" i="1" dirty="0"/>
              <a:t> </a:t>
            </a:r>
            <a:r>
              <a:rPr lang="en-US" i="1" dirty="0" err="1"/>
              <a:t>singkatan</a:t>
            </a:r>
            <a:r>
              <a:rPr lang="en-US" i="1" dirty="0"/>
              <a:t> </a:t>
            </a:r>
            <a:r>
              <a:rPr lang="nl-NL" dirty="0" smtClean="0"/>
              <a:t>resminya</a:t>
            </a:r>
            <a:r>
              <a:rPr lang="nl-NL" dirty="0"/>
              <a:t>), nomor, volume dan halaman.</a:t>
            </a:r>
          </a:p>
          <a:p>
            <a:r>
              <a:rPr lang="fi-FI" b="1" dirty="0" smtClean="0"/>
              <a:t>Artikel </a:t>
            </a:r>
            <a:r>
              <a:rPr lang="fi-FI" b="1" dirty="0"/>
              <a:t>majalah ilmiah versi </a:t>
            </a:r>
            <a:r>
              <a:rPr lang="fi-FI" b="1" i="1" dirty="0"/>
              <a:t>online</a:t>
            </a:r>
          </a:p>
          <a:p>
            <a:pPr marL="0" indent="0">
              <a:buNone/>
            </a:pPr>
            <a:r>
              <a:rPr lang="en-US" dirty="0" err="1" smtClean="0"/>
              <a:t>Penulis</a:t>
            </a:r>
            <a:r>
              <a:rPr lang="en-US" dirty="0"/>
              <a:t>, </a:t>
            </a:r>
            <a:r>
              <a:rPr lang="en-US" dirty="0" err="1"/>
              <a:t>tahun</a:t>
            </a:r>
            <a:r>
              <a:rPr lang="en-US" dirty="0"/>
              <a:t>, </a:t>
            </a:r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artikel</a:t>
            </a:r>
            <a:r>
              <a:rPr lang="en-US" dirty="0"/>
              <a:t>, </a:t>
            </a:r>
            <a:r>
              <a:rPr lang="en-US" i="1" dirty="0" err="1"/>
              <a:t>nama</a:t>
            </a:r>
            <a:r>
              <a:rPr lang="en-US" i="1" dirty="0"/>
              <a:t> </a:t>
            </a:r>
            <a:r>
              <a:rPr lang="en-US" i="1" dirty="0" err="1"/>
              <a:t>majalah</a:t>
            </a:r>
            <a:r>
              <a:rPr lang="en-US" i="1" dirty="0"/>
              <a:t> </a:t>
            </a:r>
            <a:r>
              <a:rPr lang="en-US" i="1" dirty="0" smtClean="0"/>
              <a:t>(</a:t>
            </a:r>
            <a:r>
              <a:rPr lang="en-US" i="1" dirty="0" err="1"/>
              <a:t>harus</a:t>
            </a:r>
            <a:r>
              <a:rPr lang="en-US" i="1" dirty="0"/>
              <a:t> </a:t>
            </a:r>
            <a:r>
              <a:rPr lang="en-US" i="1" dirty="0" err="1"/>
              <a:t>ditulis</a:t>
            </a:r>
            <a:r>
              <a:rPr lang="en-US" i="1" dirty="0"/>
              <a:t> miring </a:t>
            </a:r>
            <a:r>
              <a:rPr lang="en-US" i="1" dirty="0" err="1"/>
              <a:t>sebagai</a:t>
            </a:r>
            <a:r>
              <a:rPr lang="en-US" i="1" dirty="0"/>
              <a:t> </a:t>
            </a:r>
            <a:r>
              <a:rPr lang="en-US" i="1" dirty="0" err="1"/>
              <a:t>singkatan</a:t>
            </a:r>
            <a:r>
              <a:rPr lang="en-US" i="1" dirty="0"/>
              <a:t> </a:t>
            </a:r>
            <a:r>
              <a:rPr lang="en-US" dirty="0" err="1" smtClean="0"/>
              <a:t>resminya</a:t>
            </a:r>
            <a:r>
              <a:rPr lang="en-US" dirty="0"/>
              <a:t>), </a:t>
            </a:r>
            <a:r>
              <a:rPr lang="en-US" dirty="0" err="1"/>
              <a:t>nomor</a:t>
            </a:r>
            <a:r>
              <a:rPr lang="en-US" dirty="0"/>
              <a:t>, volume,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website.</a:t>
            </a:r>
          </a:p>
          <a:p>
            <a:r>
              <a:rPr lang="en-US" b="1" dirty="0" err="1" smtClean="0"/>
              <a:t>Artikel</a:t>
            </a:r>
            <a:r>
              <a:rPr lang="en-US" b="1" dirty="0" smtClean="0"/>
              <a:t> </a:t>
            </a:r>
            <a:r>
              <a:rPr lang="en-US" b="1" dirty="0" err="1"/>
              <a:t>umum</a:t>
            </a:r>
            <a:r>
              <a:rPr lang="en-US" b="1" dirty="0"/>
              <a:t>  </a:t>
            </a:r>
            <a:endParaRPr lang="en-US" b="1" dirty="0" smtClean="0"/>
          </a:p>
          <a:p>
            <a:pPr marL="0" indent="0">
              <a:buNone/>
            </a:pPr>
            <a:r>
              <a:rPr lang="en-US" dirty="0" err="1" smtClean="0"/>
              <a:t>Penulis</a:t>
            </a:r>
            <a:r>
              <a:rPr lang="en-US" dirty="0"/>
              <a:t>, </a:t>
            </a:r>
            <a:r>
              <a:rPr lang="en-US" dirty="0" err="1"/>
              <a:t>tahun</a:t>
            </a:r>
            <a:r>
              <a:rPr lang="en-US" dirty="0"/>
              <a:t>, </a:t>
            </a:r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artikel</a:t>
            </a:r>
            <a:r>
              <a:rPr lang="en-US" dirty="0"/>
              <a:t>, </a:t>
            </a:r>
            <a:r>
              <a:rPr lang="en-US" i="1" dirty="0" err="1"/>
              <a:t>alamat</a:t>
            </a:r>
            <a:r>
              <a:rPr lang="en-US" i="1" dirty="0"/>
              <a:t> website (</a:t>
            </a:r>
            <a:r>
              <a:rPr lang="en-US" i="1" dirty="0" err="1"/>
              <a:t>harus</a:t>
            </a:r>
            <a:r>
              <a:rPr lang="en-US" i="1" dirty="0"/>
              <a:t> </a:t>
            </a:r>
            <a:r>
              <a:rPr lang="en-US" i="1" dirty="0" err="1"/>
              <a:t>ditulis</a:t>
            </a:r>
            <a:r>
              <a:rPr lang="en-US" i="1" dirty="0"/>
              <a:t> miring), </a:t>
            </a:r>
            <a:r>
              <a:rPr lang="en-US" i="1" dirty="0" err="1"/>
              <a:t>diakses</a:t>
            </a:r>
            <a:r>
              <a:rPr lang="en-US" i="1" dirty="0"/>
              <a:t> </a:t>
            </a:r>
            <a:r>
              <a:rPr lang="en-US" i="1" dirty="0" err="1"/>
              <a:t>tanggal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535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605</Words>
  <Application>Microsoft Office PowerPoint</Application>
  <PresentationFormat>On-screen Show (4:3)</PresentationFormat>
  <Paragraphs>60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Penulisan Pustaka</vt:lpstr>
      <vt:lpstr>Pustaka dalam bentuk Buku dan Buku Terjemahan </vt:lpstr>
      <vt:lpstr>Pustaka dalam bentuk artikel dalam majalah ilmiah</vt:lpstr>
      <vt:lpstr>Pustaka dalam bentuk artikel dalam seminar ilmiah</vt:lpstr>
      <vt:lpstr>Pustaka dalam bentuk Skripsi/tesis/disertasi</vt:lpstr>
      <vt:lpstr>Pustaka dalam bentuk Laporan penelitian</vt:lpstr>
      <vt:lpstr>Pustaka dalam bentuk artikel dalam surat kabar</vt:lpstr>
      <vt:lpstr>Pustaka dalam bentuk Dokumen paten</vt:lpstr>
      <vt:lpstr>Pustaka dalam bentuk artikel dalam internet (tidak diperkenankan melakukan sitasi artikel dari internet yang tidak ada nama penulisnya)</vt:lpstr>
      <vt:lpstr>CATATAN: Nama penulis lebih dari satu kata</vt:lpstr>
      <vt:lpstr>CATATAN: Nama yang diikuti dengan singkatan</vt:lpstr>
      <vt:lpstr>CATATAN: Nama dengan garis penghubung</vt:lpstr>
      <vt:lpstr>CATATAN: Penulisan gelar kesarjanaan</vt:lpstr>
      <vt:lpstr>CATATAN: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Penulisan Pustaka</dc:title>
  <dc:creator>lenovo</dc:creator>
  <cp:lastModifiedBy>lenovo</cp:lastModifiedBy>
  <cp:revision>20</cp:revision>
  <dcterms:created xsi:type="dcterms:W3CDTF">2014-03-06T04:09:32Z</dcterms:created>
  <dcterms:modified xsi:type="dcterms:W3CDTF">2014-03-14T02:25:41Z</dcterms:modified>
</cp:coreProperties>
</file>