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70" r:id="rId4"/>
    <p:sldId id="276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9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3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B2F9-4461-4301-ABDC-51EB55A2EEB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D9D5-B6FE-422A-87D0-1DF3C545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67345"/>
            <a:ext cx="6858000" cy="1542618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48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Ozzi Suria S.T., M.T.</a:t>
            </a:r>
          </a:p>
        </p:txBody>
      </p:sp>
    </p:spTree>
    <p:extLst>
      <p:ext uri="{BB962C8B-B14F-4D97-AF65-F5344CB8AC3E}">
        <p14:creationId xmlns:p14="http://schemas.microsoft.com/office/powerpoint/2010/main" val="191483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Sampling</a:t>
            </a:r>
          </a:p>
          <a:p>
            <a:pPr lvl="1"/>
            <a:r>
              <a:rPr lang="en-US" altLang="en-US" sz="2900" dirty="0" err="1"/>
              <a:t>Sampel</a:t>
            </a:r>
            <a:r>
              <a:rPr lang="en-US" altLang="en-US" sz="2900" dirty="0"/>
              <a:t> yang </a:t>
            </a:r>
            <a:r>
              <a:rPr lang="en-US" altLang="en-US" sz="2900" dirty="0" err="1"/>
              <a:t>diambil</a:t>
            </a:r>
            <a:r>
              <a:rPr lang="en-US" altLang="en-US" sz="2900" dirty="0"/>
              <a:t> </a:t>
            </a:r>
            <a:r>
              <a:rPr lang="en-US" altLang="en-US" sz="2900" dirty="0" err="1"/>
              <a:t>harus</a:t>
            </a:r>
            <a:r>
              <a:rPr lang="en-US" altLang="en-US" sz="2900" dirty="0"/>
              <a:t> </a:t>
            </a:r>
            <a:r>
              <a:rPr lang="en-US" altLang="en-US" sz="2900" dirty="0" err="1"/>
              <a:t>dapat</a:t>
            </a:r>
            <a:r>
              <a:rPr lang="en-US" altLang="en-US" sz="2900" dirty="0"/>
              <a:t> </a:t>
            </a:r>
            <a:r>
              <a:rPr lang="en-US" altLang="en-US" sz="2900" dirty="0" err="1"/>
              <a:t>mewakili</a:t>
            </a:r>
            <a:r>
              <a:rPr lang="en-US" altLang="en-US" sz="2900" dirty="0"/>
              <a:t> </a:t>
            </a:r>
            <a:r>
              <a:rPr lang="en-US" altLang="en-US" sz="3200" dirty="0" err="1"/>
              <a:t>populasi</a:t>
            </a:r>
            <a:endParaRPr lang="en-US" altLang="en-US" sz="3200" dirty="0"/>
          </a:p>
          <a:p>
            <a:pPr lvl="1"/>
            <a:r>
              <a:rPr lang="en-US" altLang="en-US" sz="3200" dirty="0" err="1"/>
              <a:t>Teknik</a:t>
            </a:r>
            <a:r>
              <a:rPr lang="en-US" altLang="en-US" sz="3200" dirty="0"/>
              <a:t> sampling </a:t>
            </a:r>
            <a:r>
              <a:rPr lang="en-US" altLang="en-US" sz="3200" dirty="0" err="1"/>
              <a:t>dibagi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menjadi</a:t>
            </a:r>
            <a:r>
              <a:rPr lang="en-US" altLang="en-US" sz="3200" dirty="0"/>
              <a:t> 2 :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altLang="en-US" sz="2900" dirty="0" err="1"/>
              <a:t>nonprobablity</a:t>
            </a:r>
            <a:r>
              <a:rPr lang="en-US" altLang="en-US" sz="2900" dirty="0"/>
              <a:t> sample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altLang="en-US" sz="3200" dirty="0"/>
              <a:t>probability sample</a:t>
            </a:r>
          </a:p>
          <a:p>
            <a:pPr>
              <a:buNone/>
            </a:pPr>
            <a:r>
              <a:rPr lang="en-US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24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Sampling </a:t>
            </a:r>
            <a:r>
              <a:rPr lang="en-US" altLang="en-US" sz="3200" b="1" dirty="0">
                <a:sym typeface="Wingdings" panose="05000000000000000000" pitchFamily="2" charset="2"/>
              </a:rPr>
              <a:t> </a:t>
            </a:r>
            <a:r>
              <a:rPr lang="en-US" altLang="en-US" sz="3200" b="1" dirty="0"/>
              <a:t>Nonprobability Sample</a:t>
            </a:r>
            <a:r>
              <a:rPr lang="en-US" altLang="en-US" sz="3200" dirty="0"/>
              <a:t> 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en-US" sz="2900" dirty="0"/>
              <a:t>Judgement sample : </a:t>
            </a:r>
            <a:r>
              <a:rPr lang="en-US" altLang="en-US" sz="2900" dirty="0" err="1"/>
              <a:t>sampel</a:t>
            </a:r>
            <a:r>
              <a:rPr lang="en-US" altLang="en-US" sz="2900" dirty="0"/>
              <a:t> </a:t>
            </a:r>
            <a:r>
              <a:rPr lang="en-US" altLang="en-US" sz="2900" dirty="0" err="1"/>
              <a:t>ditentukan</a:t>
            </a:r>
            <a:r>
              <a:rPr lang="en-US" altLang="en-US" sz="2900" dirty="0"/>
              <a:t> </a:t>
            </a:r>
            <a:r>
              <a:rPr lang="en-US" altLang="en-US" sz="2900" dirty="0" err="1"/>
              <a:t>seorang</a:t>
            </a:r>
            <a:r>
              <a:rPr lang="en-US" altLang="en-US" sz="2900" dirty="0"/>
              <a:t> </a:t>
            </a:r>
            <a:r>
              <a:rPr lang="en-US" altLang="en-US" sz="2900" dirty="0" err="1"/>
              <a:t>ekspert</a:t>
            </a:r>
            <a:endParaRPr lang="en-US" altLang="en-US" sz="2900" dirty="0"/>
          </a:p>
          <a:p>
            <a:pPr marL="857250" lvl="1" indent="-514350">
              <a:buFont typeface="+mj-lt"/>
              <a:buAutoNum type="arabicPeriod"/>
            </a:pPr>
            <a:r>
              <a:rPr lang="en-US" altLang="en-US" sz="3200" dirty="0"/>
              <a:t>Voluntary sample : </a:t>
            </a:r>
            <a:r>
              <a:rPr lang="en-US" altLang="en-US" sz="3200" dirty="0" err="1"/>
              <a:t>sampel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hanya</a:t>
            </a:r>
            <a:r>
              <a:rPr lang="en-US" altLang="en-US" sz="3200" dirty="0"/>
              <a:t> orang yang </a:t>
            </a:r>
            <a:r>
              <a:rPr lang="en-US" altLang="en-US" sz="3200" dirty="0" err="1"/>
              <a:t>tertarik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subyek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tersebut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sukarela</a:t>
            </a:r>
            <a:r>
              <a:rPr lang="en-US" altLang="en-US" sz="3200" dirty="0"/>
              <a:t> )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en-US" sz="3200" dirty="0"/>
              <a:t>Convenience sample : </a:t>
            </a:r>
            <a:r>
              <a:rPr lang="en-US" altLang="en-US" sz="3200" dirty="0" err="1"/>
              <a:t>sampel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mudah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diambil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416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b="1" dirty="0"/>
              <a:t>Sampling </a:t>
            </a:r>
            <a:r>
              <a:rPr lang="en-US" altLang="en-US" sz="3200" b="1" dirty="0">
                <a:sym typeface="Wingdings" panose="05000000000000000000" pitchFamily="2" charset="2"/>
              </a:rPr>
              <a:t> </a:t>
            </a:r>
            <a:r>
              <a:rPr lang="en-US" altLang="en-US" sz="3200" b="1" dirty="0"/>
              <a:t>Probability Sample</a:t>
            </a:r>
            <a:r>
              <a:rPr lang="en-US" altLang="en-US" sz="3200" dirty="0"/>
              <a:t> </a:t>
            </a:r>
          </a:p>
          <a:p>
            <a:pPr lvl="1"/>
            <a:r>
              <a:rPr lang="en-US" sz="3300" dirty="0" err="1"/>
              <a:t>Sampel</a:t>
            </a:r>
            <a:r>
              <a:rPr lang="en-US" sz="3300" dirty="0"/>
              <a:t> </a:t>
            </a:r>
            <a:r>
              <a:rPr lang="en-US" sz="3300" dirty="0" err="1"/>
              <a:t>dimana</a:t>
            </a:r>
            <a:r>
              <a:rPr lang="en-US" sz="3300" dirty="0"/>
              <a:t> </a:t>
            </a:r>
            <a:r>
              <a:rPr lang="en-US" sz="3600" dirty="0" err="1"/>
              <a:t>kesempatan</a:t>
            </a:r>
            <a:r>
              <a:rPr lang="en-US" sz="3600" dirty="0"/>
              <a:t> </a:t>
            </a:r>
            <a:r>
              <a:rPr lang="en-US" sz="3600" dirty="0" err="1"/>
              <a:t>pemilihan</a:t>
            </a:r>
            <a:r>
              <a:rPr lang="en-US" sz="3600" dirty="0"/>
              <a:t> </a:t>
            </a: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dirty="0" err="1"/>
              <a:t>obyek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populasi</a:t>
            </a:r>
            <a:r>
              <a:rPr lang="en-US" sz="3600" dirty="0"/>
              <a:t> </a:t>
            </a:r>
            <a:r>
              <a:rPr lang="en-US" sz="3600" dirty="0" err="1"/>
              <a:t>diketahui</a:t>
            </a:r>
            <a:r>
              <a:rPr lang="en-US" sz="3600" dirty="0"/>
              <a:t> </a:t>
            </a:r>
            <a:r>
              <a:rPr lang="en-US" sz="3600" dirty="0" err="1"/>
              <a:t>terlebih</a:t>
            </a:r>
            <a:r>
              <a:rPr lang="en-US" sz="3600" dirty="0"/>
              <a:t> </a:t>
            </a:r>
            <a:r>
              <a:rPr lang="en-US" sz="3600" dirty="0" err="1"/>
              <a:t>dahulu</a:t>
            </a:r>
            <a:r>
              <a:rPr lang="en-US" sz="3600" dirty="0"/>
              <a:t> </a:t>
            </a:r>
            <a:r>
              <a:rPr lang="en-US" sz="3600" dirty="0" err="1"/>
              <a:t>sebelum</a:t>
            </a:r>
            <a:r>
              <a:rPr lang="en-US" sz="3600" dirty="0"/>
              <a:t> </a:t>
            </a:r>
            <a:r>
              <a:rPr lang="en-US" sz="3600" dirty="0" err="1"/>
              <a:t>sampel</a:t>
            </a:r>
            <a:r>
              <a:rPr lang="en-US" sz="3600" dirty="0"/>
              <a:t> </a:t>
            </a:r>
            <a:r>
              <a:rPr lang="en-US" sz="3600" dirty="0" err="1"/>
              <a:t>diambil</a:t>
            </a:r>
            <a:r>
              <a:rPr lang="en-US" sz="3600" dirty="0"/>
              <a:t>.</a:t>
            </a:r>
          </a:p>
          <a:p>
            <a:pPr lvl="1"/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probabily</a:t>
            </a:r>
            <a:r>
              <a:rPr lang="en-US" sz="3600" dirty="0"/>
              <a:t> sample, </a:t>
            </a:r>
            <a:r>
              <a:rPr lang="en-US" sz="3600" dirty="0" err="1"/>
              <a:t>yaitu</a:t>
            </a:r>
            <a:r>
              <a:rPr lang="en-US" sz="3600" dirty="0"/>
              <a:t> :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300" dirty="0"/>
              <a:t>Simple random sample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 err="1"/>
              <a:t>Sistematic</a:t>
            </a:r>
            <a:r>
              <a:rPr lang="en-US" sz="3600" dirty="0"/>
              <a:t> sample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/>
              <a:t>Stratified Sample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/>
              <a:t>Cluster sample</a:t>
            </a:r>
          </a:p>
          <a:p>
            <a:pPr>
              <a:buNone/>
              <a:defRPr/>
            </a:pPr>
            <a:endParaRPr lang="en-US" sz="3600" dirty="0"/>
          </a:p>
          <a:p>
            <a:pPr>
              <a:buNone/>
              <a:defRPr/>
            </a:pPr>
            <a:endParaRPr lang="en-US" dirty="0"/>
          </a:p>
          <a:p>
            <a:pPr marL="342900" lvl="1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885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500" b="1" dirty="0"/>
              <a:t>Simple random sample</a:t>
            </a:r>
          </a:p>
          <a:p>
            <a:pPr marL="0" lvl="2" indent="0">
              <a:buNone/>
            </a:pPr>
            <a:r>
              <a:rPr lang="en-US" sz="3000" dirty="0" err="1"/>
              <a:t>Setiap</a:t>
            </a:r>
            <a:r>
              <a:rPr lang="en-US" sz="3000" dirty="0"/>
              <a:t> </a:t>
            </a:r>
            <a:r>
              <a:rPr lang="en-US" sz="3000" dirty="0" err="1"/>
              <a:t>anggota</a:t>
            </a:r>
            <a:r>
              <a:rPr lang="en-US" sz="3000" dirty="0"/>
              <a:t> </a:t>
            </a:r>
            <a:r>
              <a:rPr lang="en-US" sz="3000" dirty="0" err="1"/>
              <a:t>populasi</a:t>
            </a:r>
            <a:r>
              <a:rPr lang="en-US" sz="3000" dirty="0"/>
              <a:t>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peluang</a:t>
            </a:r>
            <a:r>
              <a:rPr lang="en-US" sz="3000" dirty="0"/>
              <a:t> yang </a:t>
            </a:r>
            <a:r>
              <a:rPr lang="en-US" sz="3000" dirty="0" err="1"/>
              <a:t>sama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diambil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500" b="1" dirty="0" err="1"/>
              <a:t>Sistematic</a:t>
            </a:r>
            <a:r>
              <a:rPr lang="en-US" sz="3500" b="1" dirty="0"/>
              <a:t> sample</a:t>
            </a:r>
          </a:p>
          <a:p>
            <a:pPr marL="0" lvl="2" indent="0">
              <a:buNone/>
            </a:pPr>
            <a:r>
              <a:rPr lang="en-US" sz="3000" dirty="0" err="1"/>
              <a:t>Sampel</a:t>
            </a:r>
            <a:r>
              <a:rPr lang="en-US" sz="3000" dirty="0"/>
              <a:t> </a:t>
            </a:r>
            <a:r>
              <a:rPr lang="en-US" sz="3000" dirty="0" err="1"/>
              <a:t>diambil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sistematika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500" b="1" dirty="0"/>
              <a:t>Stratified Sample</a:t>
            </a:r>
          </a:p>
          <a:p>
            <a:pPr marL="0" lvl="2" indent="0">
              <a:buNone/>
            </a:pPr>
            <a:r>
              <a:rPr lang="en-US" sz="3000" dirty="0" err="1"/>
              <a:t>Populasi</a:t>
            </a:r>
            <a:r>
              <a:rPr lang="en-US" sz="3000" dirty="0"/>
              <a:t> </a:t>
            </a:r>
            <a:r>
              <a:rPr lang="en-US" sz="3000" dirty="0" err="1"/>
              <a:t>dibagi</a:t>
            </a:r>
            <a:r>
              <a:rPr lang="en-US" sz="3000" dirty="0"/>
              <a:t> </a:t>
            </a:r>
            <a:r>
              <a:rPr lang="en-US" sz="3000" dirty="0" err="1"/>
              <a:t>menjadi</a:t>
            </a:r>
            <a:r>
              <a:rPr lang="en-US" sz="3000" dirty="0"/>
              <a:t> </a:t>
            </a:r>
            <a:r>
              <a:rPr lang="en-US" sz="3000" dirty="0" err="1"/>
              <a:t>kelompok-kelompok</a:t>
            </a:r>
            <a:r>
              <a:rPr lang="en-US" sz="3000" dirty="0"/>
              <a:t> yang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kesamaan</a:t>
            </a:r>
            <a:r>
              <a:rPr lang="en-US" sz="3000" dirty="0"/>
              <a:t> (</a:t>
            </a:r>
            <a:r>
              <a:rPr lang="en-US" sz="3000" dirty="0" err="1"/>
              <a:t>homogen</a:t>
            </a:r>
            <a:r>
              <a:rPr lang="en-US" sz="3000" dirty="0"/>
              <a:t>)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sampel</a:t>
            </a:r>
            <a:r>
              <a:rPr lang="en-US" sz="3000" dirty="0"/>
              <a:t> </a:t>
            </a:r>
            <a:r>
              <a:rPr lang="en-US" sz="3000" dirty="0" err="1"/>
              <a:t>diambil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setiap</a:t>
            </a:r>
            <a:r>
              <a:rPr lang="en-US" sz="3000" dirty="0"/>
              <a:t> </a:t>
            </a:r>
            <a:r>
              <a:rPr lang="en-US" sz="3000" dirty="0" err="1"/>
              <a:t>kelompok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/>
              <a:t>Cluster sample</a:t>
            </a:r>
          </a:p>
          <a:p>
            <a:pPr marL="0" lvl="2" indent="0">
              <a:buNone/>
            </a:pPr>
            <a:r>
              <a:rPr lang="en-US" sz="3000" dirty="0" err="1"/>
              <a:t>Sampel</a:t>
            </a:r>
            <a:r>
              <a:rPr lang="en-US" sz="3000" dirty="0"/>
              <a:t> </a:t>
            </a:r>
            <a:r>
              <a:rPr lang="en-US" sz="3000" dirty="0" err="1"/>
              <a:t>berupa</a:t>
            </a:r>
            <a:r>
              <a:rPr lang="en-US" sz="3000" dirty="0"/>
              <a:t> </a:t>
            </a:r>
            <a:r>
              <a:rPr lang="en-US" sz="3000" dirty="0" err="1"/>
              <a:t>kelompok-kelompok</a:t>
            </a:r>
            <a:endParaRPr lang="en-US" sz="3000" dirty="0"/>
          </a:p>
          <a:p>
            <a:pPr marL="457200" indent="-457200">
              <a:buNone/>
              <a:defRPr/>
            </a:pPr>
            <a:endParaRPr lang="en-US" sz="3600" dirty="0"/>
          </a:p>
          <a:p>
            <a:pPr marL="457200" indent="-457200">
              <a:buNone/>
              <a:defRPr/>
            </a:pPr>
            <a:endParaRPr lang="en-US" dirty="0"/>
          </a:p>
          <a:p>
            <a:pPr marL="457200" lvl="1" indent="-45720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211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Classifying &amp; 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altLang="en-US" sz="3200" dirty="0"/>
              <a:t>Classifying: </a:t>
            </a:r>
            <a:r>
              <a:rPr lang="en-US" altLang="en-US" sz="3200" dirty="0" err="1"/>
              <a:t>mengidentifikasi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menyusun</a:t>
            </a:r>
            <a:r>
              <a:rPr lang="en-US" altLang="en-US" sz="3200" dirty="0"/>
              <a:t> data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kelas-kelas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kelompok</a:t>
            </a:r>
            <a:endParaRPr lang="en-US" altLang="en-US" sz="3200" dirty="0"/>
          </a:p>
          <a:p>
            <a:pPr marL="457200" lvl="1" indent="-457200"/>
            <a:r>
              <a:rPr lang="en-US" altLang="en-US" sz="3200" dirty="0" err="1"/>
              <a:t>Setelah</a:t>
            </a:r>
            <a:r>
              <a:rPr lang="en-US" altLang="en-US" sz="3200" dirty="0"/>
              <a:t> data </a:t>
            </a:r>
            <a:r>
              <a:rPr lang="en-US" altLang="en-US" sz="3200" dirty="0" err="1"/>
              <a:t>diklasifikasi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maka</a:t>
            </a:r>
            <a:r>
              <a:rPr lang="en-US" altLang="en-US" sz="3200" dirty="0"/>
              <a:t> summary </a:t>
            </a:r>
            <a:r>
              <a:rPr lang="en-US" altLang="en-US" sz="3200" dirty="0" err="1"/>
              <a:t>dapat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dibuat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menggunakan</a:t>
            </a:r>
            <a:r>
              <a:rPr lang="en-US" altLang="en-US" sz="3200" dirty="0"/>
              <a:t> tools </a:t>
            </a:r>
            <a:r>
              <a:rPr lang="en-US" altLang="en-US" sz="3200" dirty="0" err="1"/>
              <a:t>seperti</a:t>
            </a:r>
            <a:r>
              <a:rPr lang="en-US" altLang="en-US" sz="3200" dirty="0"/>
              <a:t>: </a:t>
            </a:r>
            <a:r>
              <a:rPr lang="en-US" altLang="en-US" sz="3200" dirty="0" err="1"/>
              <a:t>tabel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grafik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ukuran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pemusatan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penyebaran</a:t>
            </a:r>
            <a:r>
              <a:rPr lang="en-US" altLang="en-US" sz="32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78723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&amp;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Analisa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altLang="en-US" sz="3200" dirty="0"/>
              <a:t>Data </a:t>
            </a:r>
            <a:r>
              <a:rPr lang="en-US" altLang="en-US" sz="3200" dirty="0" err="1"/>
              <a:t>ditampilkan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hasil</a:t>
            </a:r>
            <a:r>
              <a:rPr lang="en-US" altLang="en-US" sz="3200" dirty="0"/>
              <a:t> summary </a:t>
            </a:r>
            <a:r>
              <a:rPr lang="en-US" altLang="en-US" sz="3200" dirty="0" err="1"/>
              <a:t>menggunakan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tabel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grafik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ukuran-ukuran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pemusatan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penyebaran</a:t>
            </a:r>
            <a:r>
              <a:rPr lang="en-US" altLang="en-US" sz="3200" dirty="0"/>
              <a:t> data</a:t>
            </a:r>
          </a:p>
          <a:p>
            <a:pPr marL="457200" lvl="1" indent="-457200"/>
            <a:r>
              <a:rPr lang="en-US" altLang="en-US" sz="3200" dirty="0" err="1"/>
              <a:t>Analisa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dilakukan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data </a:t>
            </a:r>
            <a:r>
              <a:rPr lang="en-US" altLang="en-US" sz="3200" dirty="0" err="1"/>
              <a:t>hasil</a:t>
            </a:r>
            <a:r>
              <a:rPr lang="en-US" altLang="en-US" sz="3200" dirty="0"/>
              <a:t> summary </a:t>
            </a:r>
            <a:r>
              <a:rPr lang="en-US" altLang="en-US" sz="3200" dirty="0" err="1"/>
              <a:t>tersebut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052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Pembuatan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Keputusan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altLang="en-US" sz="3200" dirty="0" err="1"/>
              <a:t>Peneliti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menentukan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keputusan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hasil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analisa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diperoleh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450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Purwanto</a:t>
            </a:r>
            <a:r>
              <a:rPr lang="en-US" dirty="0"/>
              <a:t>, 2010,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.</a:t>
            </a:r>
          </a:p>
          <a:p>
            <a:r>
              <a:rPr lang="en-US" dirty="0" err="1"/>
              <a:t>Suhardjo</a:t>
            </a:r>
            <a:r>
              <a:rPr lang="en-US" dirty="0"/>
              <a:t>, Imam, 2015,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,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Mercu</a:t>
            </a:r>
            <a:r>
              <a:rPr lang="en-US" dirty="0"/>
              <a:t> </a:t>
            </a:r>
            <a:r>
              <a:rPr lang="en-US" dirty="0" err="1"/>
              <a:t>Buana</a:t>
            </a:r>
            <a:r>
              <a:rPr lang="en-US" dirty="0"/>
              <a:t> Yogyakarta.</a:t>
            </a:r>
          </a:p>
          <a:p>
            <a:pPr lvl="0"/>
            <a:r>
              <a:rPr lang="en-US" dirty="0" err="1"/>
              <a:t>Ernawati</a:t>
            </a:r>
            <a:r>
              <a:rPr lang="en-US" dirty="0"/>
              <a:t>, 2011,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,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Atma</a:t>
            </a:r>
            <a:r>
              <a:rPr lang="en-US" dirty="0"/>
              <a:t> Jaya Yogyakarta.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3673"/>
            <a:ext cx="7886700" cy="707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Referensi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04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gadget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15000 </a:t>
            </a:r>
            <a:r>
              <a:rPr lang="en-US" sz="2000" dirty="0" err="1"/>
              <a:t>mahasiswa</a:t>
            </a:r>
            <a:r>
              <a:rPr lang="en-US" sz="2000" dirty="0"/>
              <a:t> di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perguruan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 </a:t>
            </a:r>
            <a:r>
              <a:rPr lang="en-US" sz="2000" dirty="0" err="1"/>
              <a:t>Kemudian</a:t>
            </a:r>
            <a:r>
              <a:rPr lang="en-US" sz="2000" dirty="0"/>
              <a:t>,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random </a:t>
            </a:r>
            <a:r>
              <a:rPr lang="en-US" sz="2000" dirty="0" err="1"/>
              <a:t>sebanyak</a:t>
            </a:r>
            <a:r>
              <a:rPr lang="en-US" sz="2000" dirty="0"/>
              <a:t> 150 </a:t>
            </a:r>
            <a:r>
              <a:rPr lang="en-US" sz="2000" dirty="0" err="1"/>
              <a:t>mahasiswa</a:t>
            </a:r>
            <a:r>
              <a:rPr lang="en-US" sz="2000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(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):</a:t>
            </a:r>
          </a:p>
          <a:p>
            <a:pPr lvl="2"/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dikelompokkan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program </a:t>
            </a:r>
            <a:r>
              <a:rPr lang="en-US" sz="1800" dirty="0" err="1"/>
              <a:t>studinya</a:t>
            </a:r>
            <a:r>
              <a:rPr lang="en-US" sz="1800" dirty="0"/>
              <a:t>,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program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sampel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proporsional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dikelompokkan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platform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gadget yang </a:t>
            </a:r>
            <a:r>
              <a:rPr lang="en-US" sz="1800" dirty="0" err="1"/>
              <a:t>digunakan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2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mobile.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sampel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1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15000,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random 150 </a:t>
            </a:r>
            <a:r>
              <a:rPr lang="en-US" sz="1800" dirty="0" err="1"/>
              <a:t>nomor</a:t>
            </a:r>
            <a:r>
              <a:rPr lang="en-US" sz="1800" dirty="0"/>
              <a:t> yang </a:t>
            </a:r>
            <a:r>
              <a:rPr lang="en-US" sz="1800" dirty="0" err="1"/>
              <a:t>merepresentasikan</a:t>
            </a:r>
            <a:r>
              <a:rPr lang="en-US" sz="1800" dirty="0"/>
              <a:t> </a:t>
            </a:r>
            <a:r>
              <a:rPr lang="en-US" sz="1800" dirty="0" err="1"/>
              <a:t>mahasiwa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sampel</a:t>
            </a:r>
            <a:r>
              <a:rPr lang="en-US" sz="1800" dirty="0"/>
              <a:t>.</a:t>
            </a:r>
            <a:endParaRPr lang="en-US" sz="1400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3673"/>
            <a:ext cx="7886700" cy="707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Latihan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3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Pemecahan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Masalah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Statistik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/>
              <a:t>Langkah-langkah</a:t>
            </a:r>
            <a:r>
              <a:rPr lang="en-US" sz="2800" dirty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1.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endParaRPr lang="en-US" sz="2800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2.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pengumpulan</a:t>
            </a:r>
            <a:r>
              <a:rPr lang="en-US" sz="2800" dirty="0"/>
              <a:t> data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3. </a:t>
            </a:r>
            <a:r>
              <a:rPr lang="en-US" sz="2800" dirty="0" err="1"/>
              <a:t>Pengumpulan</a:t>
            </a:r>
            <a:r>
              <a:rPr lang="en-US" sz="2800" dirty="0"/>
              <a:t> data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4. Classifying </a:t>
            </a:r>
            <a:r>
              <a:rPr lang="en-US" sz="2800" dirty="0" err="1"/>
              <a:t>dan</a:t>
            </a:r>
            <a:r>
              <a:rPr lang="en-US" sz="2800" dirty="0"/>
              <a:t> Summarizing data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5.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analisa</a:t>
            </a:r>
            <a:r>
              <a:rPr lang="en-US" sz="2800" dirty="0"/>
              <a:t> data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6.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7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Identifikasi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Masalah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Peneliti</a:t>
            </a:r>
            <a:r>
              <a:rPr lang="en-GB" sz="3200" dirty="0"/>
              <a:t> </a:t>
            </a:r>
            <a:r>
              <a:rPr lang="en-GB" sz="3200" dirty="0" err="1"/>
              <a:t>perlu</a:t>
            </a:r>
            <a:r>
              <a:rPr lang="en-GB" sz="3200" dirty="0"/>
              <a:t> </a:t>
            </a:r>
            <a:r>
              <a:rPr lang="en-GB" sz="3200" dirty="0" err="1"/>
              <a:t>memahami</a:t>
            </a:r>
            <a:r>
              <a:rPr lang="en-GB" sz="3200" dirty="0"/>
              <a:t> </a:t>
            </a:r>
            <a:r>
              <a:rPr lang="en-GB" sz="3200" dirty="0" err="1"/>
              <a:t>sesuatu</a:t>
            </a:r>
            <a:r>
              <a:rPr lang="en-GB" sz="3200" dirty="0"/>
              <a:t> yang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dirty="0" err="1"/>
              <a:t>diteliti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dirty="0" err="1"/>
              <a:t>mendefinisikan</a:t>
            </a:r>
            <a:r>
              <a:rPr lang="en-GB" sz="3200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tepat</a:t>
            </a:r>
            <a:r>
              <a:rPr lang="en-GB" sz="3200" dirty="0"/>
              <a:t> </a:t>
            </a:r>
            <a:r>
              <a:rPr lang="en-GB" sz="3200" dirty="0" err="1"/>
              <a:t>masalah</a:t>
            </a:r>
            <a:r>
              <a:rPr lang="en-GB" sz="3200" dirty="0"/>
              <a:t> yang </a:t>
            </a:r>
            <a:r>
              <a:rPr lang="en-GB" sz="3200" dirty="0" err="1"/>
              <a:t>dihadapi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dirty="0" err="1"/>
              <a:t>studi</a:t>
            </a:r>
            <a:r>
              <a:rPr lang="en-GB" sz="3200" dirty="0"/>
              <a:t> yang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dirty="0" err="1"/>
              <a:t>dilakukan</a:t>
            </a:r>
            <a:r>
              <a:rPr lang="en-GB" sz="3200" dirty="0"/>
              <a:t>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2063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Identifikasi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Masalah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Peneliti</a:t>
            </a:r>
            <a:r>
              <a:rPr lang="en-GB" sz="3200" dirty="0"/>
              <a:t> </a:t>
            </a:r>
            <a:r>
              <a:rPr lang="en-GB" sz="3200" dirty="0" err="1"/>
              <a:t>perlu</a:t>
            </a:r>
            <a:r>
              <a:rPr lang="en-GB" sz="3200" dirty="0"/>
              <a:t> </a:t>
            </a:r>
            <a:r>
              <a:rPr lang="en-GB" sz="3200" dirty="0" err="1"/>
              <a:t>memahami</a:t>
            </a:r>
            <a:r>
              <a:rPr lang="en-GB" sz="3200" dirty="0"/>
              <a:t> </a:t>
            </a:r>
            <a:r>
              <a:rPr lang="en-GB" sz="3200" dirty="0" err="1"/>
              <a:t>sesuatu</a:t>
            </a:r>
            <a:r>
              <a:rPr lang="en-GB" sz="3200" dirty="0"/>
              <a:t> yang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dirty="0" err="1"/>
              <a:t>diteliti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dirty="0" err="1"/>
              <a:t>mendefinisikan</a:t>
            </a:r>
            <a:r>
              <a:rPr lang="en-GB" sz="3200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tepat</a:t>
            </a:r>
            <a:r>
              <a:rPr lang="en-GB" sz="3200" dirty="0"/>
              <a:t> </a:t>
            </a:r>
            <a:r>
              <a:rPr lang="en-GB" sz="3200" dirty="0" err="1"/>
              <a:t>masalah</a:t>
            </a:r>
            <a:r>
              <a:rPr lang="en-GB" sz="3200" dirty="0"/>
              <a:t> yang </a:t>
            </a:r>
            <a:r>
              <a:rPr lang="en-GB" sz="3200" dirty="0" err="1"/>
              <a:t>dihadapi</a:t>
            </a:r>
            <a:r>
              <a:rPr lang="en-GB" sz="3200" dirty="0"/>
              <a:t> </a:t>
            </a:r>
            <a:r>
              <a:rPr lang="en-GB" sz="3200" dirty="0" err="1"/>
              <a:t>dan</a:t>
            </a:r>
            <a:r>
              <a:rPr lang="en-GB" sz="3200" dirty="0"/>
              <a:t> </a:t>
            </a:r>
            <a:r>
              <a:rPr lang="en-GB" sz="3200" dirty="0" err="1"/>
              <a:t>studi</a:t>
            </a:r>
            <a:r>
              <a:rPr lang="en-GB" sz="3200" dirty="0"/>
              <a:t> yang </a:t>
            </a:r>
            <a:r>
              <a:rPr lang="en-GB" sz="3200" dirty="0" err="1"/>
              <a:t>akan</a:t>
            </a:r>
            <a:r>
              <a:rPr lang="en-GB" sz="3200" dirty="0"/>
              <a:t> </a:t>
            </a:r>
            <a:r>
              <a:rPr lang="en-GB" sz="3200" dirty="0" err="1"/>
              <a:t>dilakukan</a:t>
            </a:r>
            <a:r>
              <a:rPr lang="en-GB" sz="3200" dirty="0"/>
              <a:t>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887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Ada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mengumpulkan</a:t>
            </a:r>
            <a:r>
              <a:rPr lang="en-US" sz="3200" dirty="0"/>
              <a:t>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Observasi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Eksperimen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Menggunakan</a:t>
            </a:r>
            <a:r>
              <a:rPr lang="en-US" sz="3200" dirty="0"/>
              <a:t> data yang </a:t>
            </a:r>
            <a:r>
              <a:rPr lang="en-US" sz="3200" dirty="0" err="1"/>
              <a:t>dikumpulkan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pihak</a:t>
            </a:r>
            <a:r>
              <a:rPr lang="en-US" sz="3200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6986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Observasi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Peneliti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i="1" dirty="0"/>
              <a:t>treatment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  <a:p>
            <a:r>
              <a:rPr lang="en-US" sz="3200" dirty="0" err="1"/>
              <a:t>Observasi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:</a:t>
            </a:r>
          </a:p>
          <a:p>
            <a:pPr lvl="1"/>
            <a:r>
              <a:rPr lang="en-US" sz="2900" dirty="0" err="1"/>
              <a:t>Kuesioner</a:t>
            </a:r>
            <a:r>
              <a:rPr lang="en-US" sz="2900" dirty="0"/>
              <a:t> </a:t>
            </a:r>
            <a:r>
              <a:rPr lang="en-US" sz="2900" dirty="0" err="1"/>
              <a:t>terbuka</a:t>
            </a:r>
            <a:r>
              <a:rPr lang="en-US" sz="2900" dirty="0"/>
              <a:t> &amp; </a:t>
            </a:r>
            <a:r>
              <a:rPr lang="en-US" sz="2900" dirty="0" err="1"/>
              <a:t>tertutup</a:t>
            </a:r>
            <a:endParaRPr lang="en-US" sz="2900" dirty="0"/>
          </a:p>
          <a:p>
            <a:pPr lvl="1"/>
            <a:r>
              <a:rPr lang="en-US" sz="2900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243945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Eksperimen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Peneliti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i="1" dirty="0"/>
              <a:t>treatment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93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dari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Pihak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  <a:r>
              <a:rPr lang="en-US" sz="3200" dirty="0" err="1"/>
              <a:t>dibedakan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2 </a:t>
            </a:r>
            <a:r>
              <a:rPr lang="en-US" sz="3200" dirty="0" err="1"/>
              <a:t>macam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:</a:t>
            </a:r>
          </a:p>
          <a:p>
            <a:pPr lvl="1"/>
            <a:r>
              <a:rPr lang="en-US" sz="2600" dirty="0"/>
              <a:t>Internal	: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organisasi</a:t>
            </a:r>
            <a:endParaRPr lang="en-US" sz="2600" dirty="0"/>
          </a:p>
          <a:p>
            <a:pPr lvl="1"/>
            <a:r>
              <a:rPr lang="en-US" sz="2600" dirty="0" err="1"/>
              <a:t>Eksternal</a:t>
            </a:r>
            <a:r>
              <a:rPr lang="en-US" sz="2600" dirty="0"/>
              <a:t>	: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luar</a:t>
            </a:r>
            <a:r>
              <a:rPr lang="en-US" sz="2600" dirty="0"/>
              <a:t> </a:t>
            </a:r>
            <a:r>
              <a:rPr lang="en-US" sz="2600" dirty="0" err="1"/>
              <a:t>departemen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organisasi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9906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673"/>
            <a:ext cx="7886700" cy="7070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Sensus</a:t>
            </a:r>
            <a:endParaRPr lang="en-GB" sz="3200" b="1" dirty="0"/>
          </a:p>
          <a:p>
            <a:pPr lvl="1"/>
            <a:r>
              <a:rPr lang="en-GB" sz="2900" dirty="0" err="1"/>
              <a:t>Kekurangan</a:t>
            </a:r>
            <a:r>
              <a:rPr lang="en-GB" sz="2900" dirty="0"/>
              <a:t>:</a:t>
            </a:r>
          </a:p>
          <a:p>
            <a:pPr lvl="2"/>
            <a:r>
              <a:rPr lang="en-GB" sz="2600" dirty="0" err="1"/>
              <a:t>Ukuran</a:t>
            </a:r>
            <a:r>
              <a:rPr lang="en-GB" sz="2600" dirty="0"/>
              <a:t> </a:t>
            </a:r>
            <a:r>
              <a:rPr lang="en-GB" sz="2600" dirty="0" err="1"/>
              <a:t>populasi</a:t>
            </a:r>
            <a:r>
              <a:rPr lang="en-GB" sz="2600" dirty="0"/>
              <a:t> </a:t>
            </a:r>
            <a:r>
              <a:rPr lang="en-GB" sz="2600" dirty="0" err="1"/>
              <a:t>besar</a:t>
            </a:r>
            <a:endParaRPr lang="en-GB" sz="2600" dirty="0"/>
          </a:p>
          <a:p>
            <a:pPr lvl="2"/>
            <a:r>
              <a:rPr lang="en-GB" sz="2600" dirty="0" err="1"/>
              <a:t>Biaya</a:t>
            </a:r>
            <a:r>
              <a:rPr lang="en-GB" sz="2600" dirty="0"/>
              <a:t> </a:t>
            </a:r>
            <a:r>
              <a:rPr lang="en-GB" sz="2600" dirty="0" err="1"/>
              <a:t>tinggi</a:t>
            </a:r>
            <a:endParaRPr lang="en-GB" sz="2600" dirty="0"/>
          </a:p>
          <a:p>
            <a:pPr lvl="2"/>
            <a:r>
              <a:rPr lang="en-GB" sz="2600" dirty="0" err="1"/>
              <a:t>Waktu</a:t>
            </a:r>
            <a:r>
              <a:rPr lang="en-GB" sz="2600" dirty="0"/>
              <a:t> lama</a:t>
            </a:r>
          </a:p>
          <a:p>
            <a:pPr lvl="2"/>
            <a:r>
              <a:rPr lang="en-GB" sz="2600" dirty="0" err="1"/>
              <a:t>Tidak</a:t>
            </a:r>
            <a:r>
              <a:rPr lang="en-GB" sz="2600" dirty="0"/>
              <a:t> </a:t>
            </a:r>
            <a:r>
              <a:rPr lang="en-GB" sz="2600" dirty="0" err="1"/>
              <a:t>cocok</a:t>
            </a:r>
            <a:r>
              <a:rPr lang="en-GB" sz="2600" dirty="0"/>
              <a:t> </a:t>
            </a:r>
            <a:r>
              <a:rPr lang="en-GB" sz="2600" dirty="0" err="1"/>
              <a:t>untuk</a:t>
            </a:r>
            <a:r>
              <a:rPr lang="en-GB" sz="2600" dirty="0"/>
              <a:t> </a:t>
            </a:r>
            <a:r>
              <a:rPr lang="en-GB" sz="2600" dirty="0" err="1"/>
              <a:t>eksperimen</a:t>
            </a:r>
            <a:r>
              <a:rPr lang="en-GB" sz="2600" dirty="0"/>
              <a:t> yang </a:t>
            </a:r>
            <a:r>
              <a:rPr lang="en-GB" sz="2600" dirty="0" err="1"/>
              <a:t>bersifat</a:t>
            </a:r>
            <a:r>
              <a:rPr lang="en-GB" sz="2600" dirty="0"/>
              <a:t> </a:t>
            </a:r>
            <a:r>
              <a:rPr lang="en-GB" sz="2600" dirty="0" err="1"/>
              <a:t>merusak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6124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498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Fan Heiti Std B</vt:lpstr>
      <vt:lpstr>Arial</vt:lpstr>
      <vt:lpstr>Calibri</vt:lpstr>
      <vt:lpstr>Calibri Light</vt:lpstr>
      <vt:lpstr>Wingdings</vt:lpstr>
      <vt:lpstr>Office Theme</vt:lpstr>
      <vt:lpstr>Metode Pengumpulan Data</vt:lpstr>
      <vt:lpstr>Pemecahan Masalah Statistik</vt:lpstr>
      <vt:lpstr>Identifikasi Masalah</vt:lpstr>
      <vt:lpstr>Identifikasi Masalah</vt:lpstr>
      <vt:lpstr>Metode Pengumpulan Data</vt:lpstr>
      <vt:lpstr>Observasi</vt:lpstr>
      <vt:lpstr>Eksperimen</vt:lpstr>
      <vt:lpstr>Data dari Pihak Lain</vt:lpstr>
      <vt:lpstr>Pengumpulan Data</vt:lpstr>
      <vt:lpstr>Pengumpulan Data</vt:lpstr>
      <vt:lpstr>Pengumpulan Data</vt:lpstr>
      <vt:lpstr>Pengumpulan Data</vt:lpstr>
      <vt:lpstr>Pengumpulan Data</vt:lpstr>
      <vt:lpstr>Classifying &amp; Summarizing Data</vt:lpstr>
      <vt:lpstr>Menampilkan &amp; Analisa Data</vt:lpstr>
      <vt:lpstr>Pembuatan Keputusan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</dc:title>
  <dc:creator>Ozzi Suria</dc:creator>
  <cp:lastModifiedBy>Ozzi Suria</cp:lastModifiedBy>
  <cp:revision>72</cp:revision>
  <dcterms:created xsi:type="dcterms:W3CDTF">2016-03-14T02:40:16Z</dcterms:created>
  <dcterms:modified xsi:type="dcterms:W3CDTF">2016-03-23T04:26:21Z</dcterms:modified>
</cp:coreProperties>
</file>