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C186F6-4D6A-4FB9-9F23-E975DE65FEF5}"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402419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186F6-4D6A-4FB9-9F23-E975DE65FEF5}"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413246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186F6-4D6A-4FB9-9F23-E975DE65FEF5}"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313131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186F6-4D6A-4FB9-9F23-E975DE65FEF5}"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1105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186F6-4D6A-4FB9-9F23-E975DE65FEF5}" type="datetimeFigureOut">
              <a:rPr lang="en-US" smtClean="0"/>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119572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C186F6-4D6A-4FB9-9F23-E975DE65FEF5}" type="datetimeFigureOut">
              <a:rPr lang="en-US" smtClean="0"/>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222057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C186F6-4D6A-4FB9-9F23-E975DE65FEF5}" type="datetimeFigureOut">
              <a:rPr lang="en-US" smtClean="0"/>
              <a:t>11/27/2014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273625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C186F6-4D6A-4FB9-9F23-E975DE65FEF5}" type="datetimeFigureOut">
              <a:rPr lang="en-US" smtClean="0"/>
              <a:t>11/27/2014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217260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186F6-4D6A-4FB9-9F23-E975DE65FEF5}" type="datetimeFigureOut">
              <a:rPr lang="en-US" smtClean="0"/>
              <a:t>11/27/2014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65166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C186F6-4D6A-4FB9-9F23-E975DE65FEF5}" type="datetimeFigureOut">
              <a:rPr lang="en-US" smtClean="0"/>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34874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C186F6-4D6A-4FB9-9F23-E975DE65FEF5}" type="datetimeFigureOut">
              <a:rPr lang="en-US" smtClean="0"/>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F6181-26F6-4377-91C5-E1611BA6DBC1}" type="slidenum">
              <a:rPr lang="en-US" smtClean="0"/>
              <a:t>‹#›</a:t>
            </a:fld>
            <a:endParaRPr lang="en-US"/>
          </a:p>
        </p:txBody>
      </p:sp>
    </p:spTree>
    <p:extLst>
      <p:ext uri="{BB962C8B-B14F-4D97-AF65-F5344CB8AC3E}">
        <p14:creationId xmlns:p14="http://schemas.microsoft.com/office/powerpoint/2010/main" val="167073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186F6-4D6A-4FB9-9F23-E975DE65FEF5}" type="datetimeFigureOut">
              <a:rPr lang="en-US" smtClean="0"/>
              <a:t>11/27/2014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F6181-26F6-4377-91C5-E1611BA6DBC1}" type="slidenum">
              <a:rPr lang="en-US" smtClean="0"/>
              <a:t>‹#›</a:t>
            </a:fld>
            <a:endParaRPr lang="en-US"/>
          </a:p>
        </p:txBody>
      </p:sp>
    </p:spTree>
    <p:extLst>
      <p:ext uri="{BB962C8B-B14F-4D97-AF65-F5344CB8AC3E}">
        <p14:creationId xmlns:p14="http://schemas.microsoft.com/office/powerpoint/2010/main" val="796271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Mengutip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355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jenis</a:t>
            </a:r>
            <a:r>
              <a:rPr lang="en-US" dirty="0" smtClean="0"/>
              <a:t> </a:t>
            </a:r>
            <a:r>
              <a:rPr lang="en-US" dirty="0" err="1" smtClean="0"/>
              <a:t>kutipan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Kutipan</a:t>
            </a:r>
            <a:r>
              <a:rPr lang="en-US" dirty="0" smtClean="0"/>
              <a:t> </a:t>
            </a:r>
            <a:r>
              <a:rPr lang="en-US" dirty="0" err="1" smtClean="0"/>
              <a:t>langsung</a:t>
            </a:r>
            <a:endParaRPr lang="en-US" dirty="0" smtClean="0"/>
          </a:p>
          <a:p>
            <a:pPr marL="514350" indent="-514350">
              <a:buFont typeface="+mj-lt"/>
              <a:buAutoNum type="arabicPeriod"/>
            </a:pPr>
            <a:r>
              <a:rPr lang="en-US" dirty="0" err="1" smtClean="0"/>
              <a:t>Kutipan</a:t>
            </a:r>
            <a:r>
              <a:rPr lang="en-US" dirty="0" smtClean="0"/>
              <a:t> </a:t>
            </a:r>
            <a:r>
              <a:rPr lang="en-US" dirty="0" err="1" smtClean="0"/>
              <a:t>tak</a:t>
            </a:r>
            <a:r>
              <a:rPr lang="en-US" dirty="0" smtClean="0"/>
              <a:t> </a:t>
            </a:r>
            <a:r>
              <a:rPr lang="en-US" dirty="0" err="1" smtClean="0"/>
              <a:t>langsung</a:t>
            </a:r>
            <a:endParaRPr lang="en-US" dirty="0" smtClean="0"/>
          </a:p>
          <a:p>
            <a:pPr marL="514350" indent="-514350">
              <a:buFont typeface="+mj-lt"/>
              <a:buAutoNum type="arabicPeriod"/>
            </a:pPr>
            <a:r>
              <a:rPr lang="en-US" dirty="0" err="1" smtClean="0"/>
              <a:t>Kutipan</a:t>
            </a:r>
            <a:r>
              <a:rPr lang="en-US" dirty="0" smtClean="0"/>
              <a:t> </a:t>
            </a:r>
            <a:r>
              <a:rPr lang="en-US" dirty="0" err="1" smtClean="0"/>
              <a:t>dari</a:t>
            </a:r>
            <a:r>
              <a:rPr lang="en-US" dirty="0" smtClean="0"/>
              <a:t> </a:t>
            </a:r>
            <a:r>
              <a:rPr lang="en-US" dirty="0" err="1" smtClean="0"/>
              <a:t>hasil</a:t>
            </a:r>
            <a:r>
              <a:rPr lang="en-US" dirty="0" smtClean="0"/>
              <a:t> </a:t>
            </a:r>
            <a:r>
              <a:rPr lang="en-US" dirty="0" err="1" smtClean="0"/>
              <a:t>mengutip</a:t>
            </a:r>
            <a:r>
              <a:rPr lang="en-US" dirty="0" smtClean="0"/>
              <a:t> </a:t>
            </a:r>
            <a:r>
              <a:rPr lang="en-US" dirty="0" err="1" smtClean="0"/>
              <a:t>sumber</a:t>
            </a:r>
            <a:r>
              <a:rPr lang="en-US" dirty="0" smtClean="0"/>
              <a:t> lain</a:t>
            </a:r>
            <a:endParaRPr lang="en-US" dirty="0"/>
          </a:p>
        </p:txBody>
      </p:sp>
    </p:spTree>
    <p:extLst>
      <p:ext uri="{BB962C8B-B14F-4D97-AF65-F5344CB8AC3E}">
        <p14:creationId xmlns:p14="http://schemas.microsoft.com/office/powerpoint/2010/main" val="187361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Kutipan</a:t>
            </a:r>
            <a:r>
              <a:rPr lang="en-US" dirty="0" smtClean="0"/>
              <a:t> </a:t>
            </a:r>
            <a:r>
              <a:rPr lang="en-US" dirty="0" err="1" smtClean="0"/>
              <a:t>Langsung</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err="1" smtClean="0"/>
              <a:t>Kutipan</a:t>
            </a:r>
            <a:r>
              <a:rPr lang="en-US" dirty="0"/>
              <a:t> </a:t>
            </a:r>
            <a:r>
              <a:rPr lang="id-ID" dirty="0" smtClean="0"/>
              <a:t>kurang </a:t>
            </a:r>
            <a:r>
              <a:rPr lang="id-ID" dirty="0"/>
              <a:t>dari 4 </a:t>
            </a:r>
            <a:r>
              <a:rPr lang="id-ID" dirty="0" smtClean="0"/>
              <a:t>baris</a:t>
            </a:r>
            <a:endParaRPr lang="en-US" dirty="0" smtClean="0"/>
          </a:p>
          <a:p>
            <a:pPr marL="400050" lvl="1" indent="0">
              <a:buNone/>
            </a:pPr>
            <a:r>
              <a:rPr lang="id-ID" sz="3400" dirty="0"/>
              <a:t>Kutipan yang berisi kurang dari 4 baris di tulis di antara tanda kutip (“.....”) sebagai </a:t>
            </a:r>
            <a:r>
              <a:rPr lang="id-ID" sz="3400" dirty="0" smtClean="0"/>
              <a:t>bagi</a:t>
            </a:r>
            <a:r>
              <a:rPr lang="en-US" sz="3400" dirty="0" smtClean="0"/>
              <a:t>a</a:t>
            </a:r>
            <a:r>
              <a:rPr lang="id-ID" sz="3400" dirty="0" smtClean="0"/>
              <a:t>n </a:t>
            </a:r>
            <a:r>
              <a:rPr lang="id-ID" sz="3400" dirty="0"/>
              <a:t>yang terpadu dalam teks utama, diketik dengan </a:t>
            </a:r>
            <a:r>
              <a:rPr lang="id-ID" sz="3400" dirty="0" smtClean="0"/>
              <a:t>spasi </a:t>
            </a:r>
            <a:r>
              <a:rPr lang="id-ID" sz="3400" dirty="0"/>
              <a:t>ganda, dan nomor halaman sumber yang di kutip harus disebutkan. Nama pengarang dapat ditulis secara terpadu dalam teks atau menjadi satu dengan tahun dan nomor halaman di dalam kurung</a:t>
            </a:r>
            <a:r>
              <a:rPr lang="id-ID" sz="3400" dirty="0" smtClean="0"/>
              <a:t>.</a:t>
            </a:r>
            <a:endParaRPr lang="en-US" sz="3400" dirty="0" smtClean="0"/>
          </a:p>
          <a:p>
            <a:pPr marL="400050" lvl="1" indent="0">
              <a:buNone/>
            </a:pPr>
            <a:endParaRPr lang="en-US" sz="2200" u="sng" dirty="0" smtClean="0"/>
          </a:p>
          <a:p>
            <a:pPr marL="400050" lvl="1" indent="0" algn="just">
              <a:buNone/>
            </a:pPr>
            <a:r>
              <a:rPr lang="en-US" sz="2600" u="sng" dirty="0" err="1" smtClean="0"/>
              <a:t>Contoh</a:t>
            </a:r>
            <a:r>
              <a:rPr lang="en-US" sz="2600" dirty="0" smtClean="0"/>
              <a:t>:</a:t>
            </a:r>
          </a:p>
          <a:p>
            <a:pPr marL="400050" lvl="1" indent="0" algn="just">
              <a:buNone/>
            </a:pPr>
            <a:r>
              <a:rPr lang="id-ID" sz="2600" dirty="0"/>
              <a:t>Soebroto (1990: 123) menyimpulkan “ada hubungan yang erat antar faktor sosial ekonomi dengan kemajuan belajar</a:t>
            </a:r>
            <a:r>
              <a:rPr lang="id-ID" sz="2600" dirty="0" smtClean="0"/>
              <a:t>”.</a:t>
            </a:r>
            <a:endParaRPr lang="en-US" sz="2600" dirty="0" smtClean="0"/>
          </a:p>
          <a:p>
            <a:pPr marL="400050" lvl="1" indent="0" algn="just">
              <a:buNone/>
            </a:pPr>
            <a:endParaRPr lang="en-US" sz="2600" dirty="0" smtClean="0"/>
          </a:p>
          <a:p>
            <a:pPr marL="400050" lvl="1" indent="0" algn="just">
              <a:buNone/>
            </a:pPr>
            <a:r>
              <a:rPr lang="id-ID" sz="2600" dirty="0"/>
              <a:t>Kesimpulan dari penelitian tersebut adalah “ada hubungan yang erat antar faktor sosial ekonomi dengan kemajuan belajar” (Soebroto, 1990: 123). </a:t>
            </a:r>
            <a:endParaRPr lang="en-US" sz="2600" dirty="0" smtClean="0"/>
          </a:p>
          <a:p>
            <a:pPr marL="400050" lvl="1" indent="0" algn="just">
              <a:buNone/>
            </a:pPr>
            <a:endParaRPr lang="en-US" sz="2600" dirty="0" smtClean="0"/>
          </a:p>
          <a:p>
            <a:pPr marL="400050" lvl="1" indent="0" algn="just">
              <a:buNone/>
            </a:pPr>
            <a:r>
              <a:rPr lang="id-ID" sz="2600" dirty="0" smtClean="0"/>
              <a:t>Kesimpulan </a:t>
            </a:r>
            <a:r>
              <a:rPr lang="id-ID" sz="2600" dirty="0"/>
              <a:t>dari penelitian tersebut adalah “ terdapat kecendrungan semakin banyak ‘campur tangan’ pimpinan perusahaan semakin rendah tingkat partisipasi karyawan didaerah perkotaan” (suwignyo, 1990: </a:t>
            </a:r>
            <a:r>
              <a:rPr lang="id-ID" sz="2600" dirty="0" smtClean="0"/>
              <a:t>101</a:t>
            </a:r>
            <a:r>
              <a:rPr lang="en-US" sz="1900" dirty="0"/>
              <a:t>)</a:t>
            </a:r>
          </a:p>
        </p:txBody>
      </p:sp>
    </p:spTree>
    <p:extLst>
      <p:ext uri="{BB962C8B-B14F-4D97-AF65-F5344CB8AC3E}">
        <p14:creationId xmlns:p14="http://schemas.microsoft.com/office/powerpoint/2010/main" val="57634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Kutipan</a:t>
            </a:r>
            <a:r>
              <a:rPr lang="en-US" dirty="0" smtClean="0"/>
              <a:t> </a:t>
            </a:r>
            <a:r>
              <a:rPr lang="en-US" dirty="0" err="1" smtClean="0"/>
              <a:t>Langsung</a:t>
            </a:r>
            <a:r>
              <a:rPr lang="en-US" dirty="0" smtClean="0"/>
              <a:t> (</a:t>
            </a:r>
            <a:r>
              <a:rPr lang="en-US" dirty="0" err="1" smtClean="0"/>
              <a:t>lanjut</a:t>
            </a:r>
            <a:r>
              <a:rPr lang="en-US" dirty="0" smtClean="0"/>
              <a:t>..)</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id-ID" dirty="0"/>
              <a:t>Kutipan 4 baris atau </a:t>
            </a:r>
            <a:r>
              <a:rPr lang="id-ID" dirty="0" smtClean="0"/>
              <a:t>lebih</a:t>
            </a:r>
            <a:endParaRPr lang="en-US" dirty="0" smtClean="0"/>
          </a:p>
          <a:p>
            <a:pPr marL="400050" lvl="1" indent="0">
              <a:buNone/>
            </a:pPr>
            <a:r>
              <a:rPr lang="id-ID" dirty="0"/>
              <a:t>Kutipan yang berisi empat baris atau lebih ditulis tanpa tanda kutip secara terpisah dari teks yang mendahului, dimulai setelah ketukan ke-7 dari garis tepi sebelah kiri, dan diketik dengan sepasi tunggal</a:t>
            </a:r>
            <a:r>
              <a:rPr lang="id-ID" dirty="0" smtClean="0"/>
              <a:t>.</a:t>
            </a:r>
            <a:endParaRPr lang="en-US" dirty="0" smtClean="0"/>
          </a:p>
          <a:p>
            <a:pPr marL="400050" lvl="1" indent="0">
              <a:buNone/>
            </a:pPr>
            <a:r>
              <a:rPr lang="en-US" dirty="0" err="1" smtClean="0"/>
              <a:t>Contoh</a:t>
            </a:r>
            <a:r>
              <a:rPr lang="en-US" dirty="0" smtClean="0"/>
              <a:t>:</a:t>
            </a:r>
          </a:p>
          <a:p>
            <a:pPr marL="457200" lvl="1" indent="0">
              <a:buNone/>
            </a:pPr>
            <a:r>
              <a:rPr lang="id-ID" sz="2200" dirty="0"/>
              <a:t>Ary (1982 :382) menarik kesimpulan sebagai </a:t>
            </a:r>
            <a:r>
              <a:rPr lang="id-ID" sz="2200" dirty="0" smtClean="0"/>
              <a:t>berikut</a:t>
            </a:r>
            <a:r>
              <a:rPr lang="en-US" sz="2200" dirty="0" smtClean="0"/>
              <a:t>:</a:t>
            </a:r>
            <a:r>
              <a:rPr lang="id-ID" sz="2200" dirty="0" smtClean="0"/>
              <a:t> </a:t>
            </a:r>
            <a:endParaRPr lang="en-US" sz="2200" dirty="0"/>
          </a:p>
          <a:p>
            <a:pPr marL="1155700" lvl="2" indent="0" algn="just">
              <a:buNone/>
            </a:pPr>
            <a:r>
              <a:rPr lang="id-ID" sz="2200" dirty="0" smtClean="0"/>
              <a:t>Penyelidikan </a:t>
            </a:r>
            <a:r>
              <a:rPr lang="id-ID" sz="2200" dirty="0"/>
              <a:t>empiris yang sistematis dimana ilmuan tidak mengendalikan variable bebas secara langsung karena varible perwujudan tersebut telah terjadi, atau karena variable tersebut pada dasarnya memang tidak dapat </a:t>
            </a:r>
            <a:r>
              <a:rPr lang="id-ID" sz="2200" dirty="0" smtClean="0"/>
              <a:t>dimanipulasi.</a:t>
            </a:r>
            <a:endParaRPr lang="en-US" sz="2200" dirty="0"/>
          </a:p>
        </p:txBody>
      </p:sp>
      <p:sp>
        <p:nvSpPr>
          <p:cNvPr id="4" name="TextBox 3"/>
          <p:cNvSpPr txBox="1"/>
          <p:nvPr/>
        </p:nvSpPr>
        <p:spPr>
          <a:xfrm>
            <a:off x="550606" y="6146997"/>
            <a:ext cx="824680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Catatan</a:t>
            </a:r>
            <a:r>
              <a:rPr lang="en-US" dirty="0" smtClean="0"/>
              <a:t>: </a:t>
            </a:r>
            <a:r>
              <a:rPr lang="id-ID" dirty="0" smtClean="0"/>
              <a:t>Jika </a:t>
            </a:r>
            <a:r>
              <a:rPr lang="id-ID" dirty="0"/>
              <a:t>dalam kutipan terdapat </a:t>
            </a:r>
            <a:r>
              <a:rPr lang="id-ID" dirty="0" smtClean="0"/>
              <a:t>par</a:t>
            </a:r>
            <a:r>
              <a:rPr lang="en-US" dirty="0" smtClean="0"/>
              <a:t>a</a:t>
            </a:r>
            <a:r>
              <a:rPr lang="id-ID" dirty="0" smtClean="0"/>
              <a:t>graf </a:t>
            </a:r>
            <a:r>
              <a:rPr lang="id-ID" dirty="0"/>
              <a:t>baru lagi, baris barunya dimulai dengan </a:t>
            </a:r>
            <a:endParaRPr lang="en-US" dirty="0" smtClean="0"/>
          </a:p>
          <a:p>
            <a:r>
              <a:rPr lang="en-US" dirty="0" smtClean="0"/>
              <a:t>                 </a:t>
            </a:r>
            <a:r>
              <a:rPr lang="id-ID" dirty="0" smtClean="0"/>
              <a:t>tujuh </a:t>
            </a:r>
            <a:r>
              <a:rPr lang="id-ID" dirty="0"/>
              <a:t>ketukan lagi dari tepi garis teks kutipan</a:t>
            </a:r>
            <a:endParaRPr lang="en-US" dirty="0"/>
          </a:p>
        </p:txBody>
      </p:sp>
    </p:spTree>
    <p:extLst>
      <p:ext uri="{BB962C8B-B14F-4D97-AF65-F5344CB8AC3E}">
        <p14:creationId xmlns:p14="http://schemas.microsoft.com/office/powerpoint/2010/main" val="54871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Kutipan</a:t>
            </a:r>
            <a:r>
              <a:rPr lang="en-US" dirty="0" smtClean="0"/>
              <a:t> </a:t>
            </a:r>
            <a:r>
              <a:rPr lang="en-US" dirty="0" err="1" smtClean="0"/>
              <a:t>tidak</a:t>
            </a:r>
            <a:r>
              <a:rPr lang="en-US" dirty="0" smtClean="0"/>
              <a:t> </a:t>
            </a:r>
            <a:r>
              <a:rPr lang="en-US" dirty="0" err="1" smtClean="0"/>
              <a:t>Langsung</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20000"/>
              </a:lnSpc>
              <a:spcBef>
                <a:spcPts val="0"/>
              </a:spcBef>
              <a:buNone/>
            </a:pPr>
            <a:r>
              <a:rPr lang="id-ID" dirty="0"/>
              <a:t>Kutipan yang disebut secara tidak langsung atau dikemukakan dengan bahasa penulis sendiri ditulis tanpa tanda kutip, ditulis dengan sepasi ganda, dan terpadu dalam teks. Nama pengarang bahan kutipan dapat dapat disebut terpadu dalam teks, atau disebut dalam tanda kurung beserta tahun terbit. No halaman tidak harus disebutkan</a:t>
            </a:r>
            <a:r>
              <a:rPr lang="id-ID" dirty="0" smtClean="0"/>
              <a:t>.</a:t>
            </a:r>
            <a:endParaRPr lang="en-US" dirty="0" smtClean="0"/>
          </a:p>
          <a:p>
            <a:pPr marL="0" indent="0">
              <a:buNone/>
            </a:pPr>
            <a:endParaRPr lang="en-US" dirty="0" smtClean="0"/>
          </a:p>
          <a:p>
            <a:pPr marL="0" indent="0">
              <a:buNone/>
            </a:pPr>
            <a:r>
              <a:rPr lang="en-US" sz="2600" u="sng" dirty="0" err="1" smtClean="0"/>
              <a:t>Contoh</a:t>
            </a:r>
            <a:r>
              <a:rPr lang="en-US" sz="2600" dirty="0" smtClean="0"/>
              <a:t>:</a:t>
            </a:r>
          </a:p>
          <a:p>
            <a:pPr marL="0" indent="0">
              <a:buNone/>
            </a:pPr>
            <a:r>
              <a:rPr lang="id-ID" sz="2600" dirty="0"/>
              <a:t>Salimin (1990) tidak menduga mahasiswa tahun ketiga lebih baik daripada mahasiswa tahun keempat</a:t>
            </a:r>
            <a:r>
              <a:rPr lang="id-ID" sz="2600" dirty="0" smtClean="0"/>
              <a:t>.</a:t>
            </a:r>
            <a:endParaRPr lang="en-US" sz="2600" dirty="0" smtClean="0"/>
          </a:p>
          <a:p>
            <a:pPr marL="0" indent="0">
              <a:buNone/>
            </a:pPr>
            <a:endParaRPr lang="en-US" sz="2600" dirty="0" smtClean="0"/>
          </a:p>
          <a:p>
            <a:pPr marL="0" indent="0">
              <a:buNone/>
            </a:pPr>
            <a:r>
              <a:rPr lang="id-ID" sz="2600" dirty="0"/>
              <a:t>mahasiswa tahun ketiga lebih baik daripada mahasiswa tahun keempat (Salimin 1990).</a:t>
            </a:r>
            <a:endParaRPr lang="en-US" sz="2600" dirty="0"/>
          </a:p>
        </p:txBody>
      </p:sp>
    </p:spTree>
    <p:extLst>
      <p:ext uri="{BB962C8B-B14F-4D97-AF65-F5344CB8AC3E}">
        <p14:creationId xmlns:p14="http://schemas.microsoft.com/office/powerpoint/2010/main" val="187002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K</a:t>
            </a:r>
            <a:r>
              <a:rPr lang="id-ID" dirty="0" smtClean="0"/>
              <a:t>utipan </a:t>
            </a:r>
            <a:r>
              <a:rPr lang="id-ID" dirty="0"/>
              <a:t>yang telah dikutip di suatu sumber</a:t>
            </a:r>
            <a:endParaRPr lang="en-US" dirty="0"/>
          </a:p>
        </p:txBody>
      </p:sp>
      <p:sp>
        <p:nvSpPr>
          <p:cNvPr id="3" name="Content Placeholder 2"/>
          <p:cNvSpPr>
            <a:spLocks noGrp="1"/>
          </p:cNvSpPr>
          <p:nvPr>
            <p:ph idx="1"/>
          </p:nvPr>
        </p:nvSpPr>
        <p:spPr/>
        <p:txBody>
          <a:bodyPr/>
          <a:lstStyle/>
          <a:p>
            <a:pPr marL="0" indent="0">
              <a:buNone/>
            </a:pPr>
            <a:r>
              <a:rPr lang="id-ID" dirty="0"/>
              <a:t>Kutipan yang diambil dari naskah yang merupakan kutipan dari suatu sumber lain, baik secara langsung maupun tidak langsung, di kutip dengan menyebutkan nama penulis asli dan nama pengutip pertamaserta tahun dikutipnya.cara mengutip seperti ini hanya dibolehkan jika benar-benar sumber asli tidak di dapatkan,dan harus dianggap sebagai keadaan darurat. </a:t>
            </a:r>
            <a:endParaRPr lang="en-US" dirty="0"/>
          </a:p>
        </p:txBody>
      </p:sp>
    </p:spTree>
    <p:extLst>
      <p:ext uri="{BB962C8B-B14F-4D97-AF65-F5344CB8AC3E}">
        <p14:creationId xmlns:p14="http://schemas.microsoft.com/office/powerpoint/2010/main" val="77762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a:t>
            </a:r>
            <a:r>
              <a:rPr lang="en-US" dirty="0" err="1" smtClean="0"/>
              <a:t>kutipan</a:t>
            </a:r>
            <a:r>
              <a:rPr lang="en-US" dirty="0" smtClean="0"/>
              <a:t> </a:t>
            </a:r>
            <a:r>
              <a:rPr lang="en-US" dirty="0" err="1" smtClean="0"/>
              <a:t>dari</a:t>
            </a:r>
            <a:r>
              <a:rPr lang="en-US" dirty="0" smtClean="0"/>
              <a:t> </a:t>
            </a:r>
            <a:r>
              <a:rPr lang="en-US" dirty="0" err="1" smtClean="0"/>
              <a:t>kutipan</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en-US" u="sng" dirty="0" err="1" smtClean="0"/>
              <a:t>Contoh</a:t>
            </a:r>
            <a:r>
              <a:rPr lang="en-US" u="sng" dirty="0" smtClean="0"/>
              <a:t> 1:</a:t>
            </a:r>
          </a:p>
          <a:p>
            <a:pPr marL="0" indent="0" algn="just">
              <a:buNone/>
            </a:pPr>
            <a:r>
              <a:rPr lang="id-ID" dirty="0" smtClean="0"/>
              <a:t>Kerlinger </a:t>
            </a:r>
            <a:r>
              <a:rPr lang="id-ID" dirty="0"/>
              <a:t>(dalam Ary. 1982:382) memberikan batasan penelitian ex post facto sebagai </a:t>
            </a:r>
            <a:r>
              <a:rPr lang="id-ID" dirty="0" smtClean="0"/>
              <a:t>:</a:t>
            </a:r>
            <a:endParaRPr lang="en-US" dirty="0" smtClean="0"/>
          </a:p>
          <a:p>
            <a:pPr marL="0" indent="0" algn="just">
              <a:buNone/>
            </a:pPr>
            <a:r>
              <a:rPr lang="id-ID" dirty="0" smtClean="0"/>
              <a:t>Penyelidikan </a:t>
            </a:r>
            <a:r>
              <a:rPr lang="id-ID" dirty="0"/>
              <a:t>empiris yang sistematis dimana ilmuan tidak mengendalikan variable bebas secara langsung karena varible perwujudan tersebut telah terjadi, atau karena variable tersebut pada dasarnya memang tidak dapat dimanipulasi</a:t>
            </a:r>
            <a:r>
              <a:rPr lang="id-ID" dirty="0" smtClean="0"/>
              <a:t>.</a:t>
            </a:r>
            <a:endParaRPr lang="en-US" dirty="0" smtClean="0"/>
          </a:p>
          <a:p>
            <a:pPr marL="0" indent="0">
              <a:buNone/>
            </a:pPr>
            <a:endParaRPr lang="en-US" dirty="0" smtClean="0"/>
          </a:p>
          <a:p>
            <a:pPr marL="0" indent="0">
              <a:buNone/>
            </a:pPr>
            <a:r>
              <a:rPr lang="en-US" u="sng" dirty="0" err="1" smtClean="0"/>
              <a:t>Contoh</a:t>
            </a:r>
            <a:r>
              <a:rPr lang="en-US" u="sng" dirty="0" smtClean="0"/>
              <a:t> 2:</a:t>
            </a:r>
            <a:endParaRPr lang="en-US" u="sng" dirty="0"/>
          </a:p>
          <a:p>
            <a:pPr marL="0" indent="0" algn="just">
              <a:buNone/>
            </a:pPr>
            <a:r>
              <a:rPr lang="id-ID" dirty="0"/>
              <a:t>Menurut kerlinger dalam Ary (1982:382) penelitian ex post facto sebagai </a:t>
            </a:r>
            <a:r>
              <a:rPr lang="id-ID" dirty="0" smtClean="0"/>
              <a:t>:</a:t>
            </a:r>
            <a:endParaRPr lang="en-US" dirty="0" smtClean="0"/>
          </a:p>
          <a:p>
            <a:pPr marL="0" indent="0" algn="just">
              <a:buNone/>
            </a:pPr>
            <a:r>
              <a:rPr lang="id-ID" dirty="0" smtClean="0"/>
              <a:t>Penyelidikan </a:t>
            </a:r>
            <a:r>
              <a:rPr lang="id-ID" dirty="0"/>
              <a:t>empiris yang sistematis dimana ilmuan tidak mengendalikan variable bebas secara langsung karena varible perwujudan tersebut telah terjadi, atau karena variable tersebut pada dasarnya memang tidak dapat </a:t>
            </a:r>
            <a:r>
              <a:rPr lang="id-ID" dirty="0" smtClean="0"/>
              <a:t>dimanipulasi</a:t>
            </a:r>
            <a:r>
              <a:rPr lang="en-US" dirty="0" smtClean="0"/>
              <a:t>.</a:t>
            </a:r>
            <a:endParaRPr lang="en-US" dirty="0"/>
          </a:p>
          <a:p>
            <a:endParaRPr lang="en-US" dirty="0"/>
          </a:p>
        </p:txBody>
      </p:sp>
    </p:spTree>
    <p:extLst>
      <p:ext uri="{BB962C8B-B14F-4D97-AF65-F5344CB8AC3E}">
        <p14:creationId xmlns:p14="http://schemas.microsoft.com/office/powerpoint/2010/main" val="4091751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492</Words>
  <Application>Microsoft Office PowerPoint</Application>
  <PresentationFormat>On-screen Show (4:3)</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Mengutip</vt:lpstr>
      <vt:lpstr>3 jenis kutipan</vt:lpstr>
      <vt:lpstr>1. Kutipan Langsung</vt:lpstr>
      <vt:lpstr>1. Kutipan Langsung (lanjut..)</vt:lpstr>
      <vt:lpstr>2. Kutipan tidak Langsung</vt:lpstr>
      <vt:lpstr>3. Kutipan yang telah dikutip di suatu sumber</vt:lpstr>
      <vt:lpstr>Contoh kutipan dari kutipan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Mengutip</dc:title>
  <dc:creator>lenovo</dc:creator>
  <cp:lastModifiedBy>lenovo</cp:lastModifiedBy>
  <cp:revision>21</cp:revision>
  <dcterms:created xsi:type="dcterms:W3CDTF">2014-11-27T06:52:56Z</dcterms:created>
  <dcterms:modified xsi:type="dcterms:W3CDTF">2014-11-27T07:25:54Z</dcterms:modified>
</cp:coreProperties>
</file>