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8" autoAdjust="0"/>
    <p:restoredTop sz="94660"/>
  </p:normalViewPr>
  <p:slideViewPr>
    <p:cSldViewPr>
      <p:cViewPr varScale="1">
        <p:scale>
          <a:sx n="87" d="100"/>
          <a:sy n="87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35A344-5735-4AA4-B662-530932C60C5C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1D2792-B3D4-4855-994C-410074F886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viewsource.com/codingtutorials/getting-started-with-javascript-object-notation-json-for-absolute-beginners/" TargetMode="External"/><Relationship Id="rId2" Type="http://schemas.openxmlformats.org/officeDocument/2006/relationships/hyperlink" Target="https://github.com/jfox015/BIFC-Simple-JSON-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on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429000"/>
          </a:xfrm>
        </p:spPr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sz="1800" b="1" dirty="0" smtClean="0"/>
              <a:t>Built in Fairfield County: </a:t>
            </a:r>
          </a:p>
          <a:p>
            <a:r>
              <a:rPr lang="en-US" sz="1800" b="1" dirty="0" smtClean="0"/>
              <a:t>Front End Developers Meetup</a:t>
            </a:r>
          </a:p>
          <a:p>
            <a:r>
              <a:rPr lang="en-US" sz="1800" b="1" dirty="0" smtClean="0"/>
              <a:t>Tues. May 14, 2013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JSON: The Basics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Like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626008"/>
          </a:xfrm>
        </p:spPr>
        <p:txBody>
          <a:bodyPr>
            <a:normAutofit/>
          </a:bodyPr>
          <a:lstStyle/>
          <a:p>
            <a:r>
              <a:rPr lang="en-US" dirty="0" smtClean="0"/>
              <a:t>Lighter and faster than XML </a:t>
            </a:r>
          </a:p>
          <a:p>
            <a:endParaRPr lang="en-US" dirty="0" smtClean="0"/>
          </a:p>
          <a:p>
            <a:r>
              <a:rPr lang="en-US" dirty="0" smtClean="0"/>
              <a:t>JSON uses typed objects. All XML values are type-less strings and must be parsed at runtime.</a:t>
            </a:r>
          </a:p>
          <a:p>
            <a:endParaRPr lang="en-US" dirty="0" smtClean="0"/>
          </a:p>
          <a:p>
            <a:r>
              <a:rPr lang="en-US" dirty="0" smtClean="0"/>
              <a:t>Less syntax, no semantics</a:t>
            </a:r>
          </a:p>
          <a:p>
            <a:endParaRPr lang="en-US" dirty="0" smtClean="0"/>
          </a:p>
          <a:p>
            <a:r>
              <a:rPr lang="en-US" dirty="0" smtClean="0"/>
              <a:t>Properties are immediately accessible to JavaScript code</a:t>
            </a:r>
            <a:endParaRPr lang="en-US" dirty="0"/>
          </a:p>
        </p:txBody>
      </p:sp>
      <p:pic>
        <p:nvPicPr>
          <p:cNvPr id="5" name="Picture 4" descr="json_not_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228600"/>
            <a:ext cx="2785848" cy="995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Knocks against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r>
              <a:rPr lang="en-US" dirty="0" smtClean="0"/>
              <a:t>Lack of namespaces</a:t>
            </a:r>
          </a:p>
          <a:p>
            <a:endParaRPr lang="en-US" dirty="0" smtClean="0"/>
          </a:p>
          <a:p>
            <a:r>
              <a:rPr lang="en-US" dirty="0" smtClean="0"/>
              <a:t>No inherit validation (XML has DTD and templates, but there is </a:t>
            </a:r>
            <a:r>
              <a:rPr lang="en-US" dirty="0" err="1" smtClean="0"/>
              <a:t>JSONlint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Not extensible</a:t>
            </a:r>
          </a:p>
          <a:p>
            <a:endParaRPr lang="en-US" dirty="0" smtClean="0"/>
          </a:p>
          <a:p>
            <a:r>
              <a:rPr lang="en-US" dirty="0" smtClean="0"/>
              <a:t>It’s basically just </a:t>
            </a:r>
            <a:r>
              <a:rPr lang="en-US" b="1" i="1" dirty="0" smtClean="0"/>
              <a:t>not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4" name="Picture 3" descr="ID-1001477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4191000"/>
            <a:ext cx="297924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Unordered sets of name/value pairs</a:t>
            </a:r>
          </a:p>
          <a:p>
            <a:endParaRPr lang="en-US" dirty="0" smtClean="0"/>
          </a:p>
          <a:p>
            <a:r>
              <a:rPr lang="en-US" dirty="0" smtClean="0"/>
              <a:t>Begins with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 (left brace) </a:t>
            </a:r>
          </a:p>
          <a:p>
            <a:endParaRPr lang="en-US" dirty="0" smtClean="0"/>
          </a:p>
          <a:p>
            <a:r>
              <a:rPr lang="en-US" dirty="0" smtClean="0"/>
              <a:t>Ends with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 (right brace) </a:t>
            </a:r>
          </a:p>
          <a:p>
            <a:endParaRPr lang="en-US" dirty="0" smtClean="0"/>
          </a:p>
          <a:p>
            <a:r>
              <a:rPr lang="en-US" dirty="0" smtClean="0"/>
              <a:t>Each name is followed by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 (colon) </a:t>
            </a:r>
          </a:p>
          <a:p>
            <a:endParaRPr lang="en-US" dirty="0" smtClean="0"/>
          </a:p>
          <a:p>
            <a:r>
              <a:rPr lang="en-US" dirty="0" smtClean="0"/>
              <a:t>Name/value pairs are separated by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 (comma)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626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"employee_id": 1234567,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"name": "Jeff Fox",    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"hire_date":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"1/1/2013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",    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"consultant": false</a:t>
            </a:r>
          </a:p>
          <a:p>
            <a:pPr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 ordered collection of values</a:t>
            </a:r>
          </a:p>
          <a:p>
            <a:endParaRPr lang="en-US" dirty="0" smtClean="0"/>
          </a:p>
          <a:p>
            <a:r>
              <a:rPr lang="en-US" dirty="0" smtClean="0"/>
              <a:t>Begins with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  (left bracket) </a:t>
            </a:r>
          </a:p>
          <a:p>
            <a:endParaRPr lang="en-US" dirty="0" smtClean="0"/>
          </a:p>
          <a:p>
            <a:r>
              <a:rPr lang="en-US" dirty="0" smtClean="0"/>
              <a:t>Ends with 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 (right bracket) </a:t>
            </a:r>
          </a:p>
          <a:p>
            <a:endParaRPr lang="en-US" dirty="0" smtClean="0"/>
          </a:p>
          <a:p>
            <a:r>
              <a:rPr lang="en-US" dirty="0" smtClean="0"/>
              <a:t>Name/value pairs are separated by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 (comma)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78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{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"employee_id": 1236937,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"name": "Jeff Fox",    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"hire_date":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"1/1/2013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    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"location": "Norwalk, CT",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"consultant": false,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"random_nums": [ 24,65,12,94 ]</a:t>
            </a:r>
          </a:p>
          <a:p>
            <a:pPr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0 or more Unicode characters</a:t>
            </a:r>
          </a:p>
          <a:p>
            <a:endParaRPr lang="en-US" dirty="0" smtClean="0"/>
          </a:p>
          <a:p>
            <a:r>
              <a:rPr lang="en-US" dirty="0" smtClean="0"/>
              <a:t>Wrapped in "double quotes“</a:t>
            </a:r>
          </a:p>
          <a:p>
            <a:endParaRPr lang="en-US" dirty="0" smtClean="0"/>
          </a:p>
          <a:p>
            <a:r>
              <a:rPr lang="en-US" dirty="0" smtClean="0"/>
              <a:t>Backslash escapement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Integer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Scientific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octal or hex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NaN or Infinity – Use </a:t>
            </a:r>
            <a:r>
              <a:rPr lang="en-US" b="1" dirty="0" smtClean="0"/>
              <a:t>null</a:t>
            </a:r>
            <a:r>
              <a:rPr lang="en-US" dirty="0" smtClean="0"/>
              <a:t> instead.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Jeff Fox (@jfox015)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16 year web development professional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(Almost) entirely self taught</a:t>
            </a:r>
          </a:p>
          <a:p>
            <a:endParaRPr lang="en-US" dirty="0" smtClean="0"/>
          </a:p>
          <a:p>
            <a:r>
              <a:rPr lang="en-US" dirty="0" smtClean="0"/>
              <a:t>Has used various Ajax-esque data technologies since 2000, including XML, MS data islands and AMF  for Flash</a:t>
            </a:r>
          </a:p>
          <a:p>
            <a:endParaRPr lang="en-US" dirty="0" smtClean="0"/>
          </a:p>
          <a:p>
            <a:r>
              <a:rPr lang="en-US" dirty="0" smtClean="0"/>
              <a:t>Develops JavaScript based web apps that rely on JSON for data workflow</a:t>
            </a:r>
          </a:p>
          <a:p>
            <a:endParaRPr lang="en-US" dirty="0"/>
          </a:p>
        </p:txBody>
      </p:sp>
      <p:pic>
        <p:nvPicPr>
          <p:cNvPr id="4" name="Picture 3" descr="jfox015_gravat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22860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Booleans &amp;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Booleans: true or false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Null: A value that specifies nothing or no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Objects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Objects: Unordered key/value pairs wrapped in { 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Arrays: Ordered key/value pairs wrapped in [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JSON Usage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&amp; When to use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Transfer </a:t>
            </a:r>
            <a:r>
              <a:rPr lang="en-US" dirty="0" smtClean="0"/>
              <a:t>data to and from a </a:t>
            </a:r>
            <a:r>
              <a:rPr lang="en-US" dirty="0" smtClean="0"/>
              <a:t>server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Perform asynchronous data calls without requiring a page refresh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Working with data stores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Compile and save form or user data for local storage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JSON used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Anywhere and everywhere!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esp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5334000"/>
            <a:ext cx="4394393" cy="938988"/>
          </a:xfrm>
          <a:prstGeom prst="rect">
            <a:avLst/>
          </a:prstGeom>
        </p:spPr>
      </p:pic>
      <p:pic>
        <p:nvPicPr>
          <p:cNvPr id="8" name="Picture 7" descr="social_facebook_box_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209800"/>
            <a:ext cx="2209800" cy="2209800"/>
          </a:xfrm>
          <a:prstGeom prst="rect">
            <a:avLst/>
          </a:prstGeom>
        </p:spPr>
      </p:pic>
      <p:pic>
        <p:nvPicPr>
          <p:cNvPr id="9" name="Picture 8" descr="social_twitter_box_b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495800"/>
            <a:ext cx="1752600" cy="1752600"/>
          </a:xfrm>
          <a:prstGeom prst="rect">
            <a:avLst/>
          </a:prstGeom>
        </p:spPr>
      </p:pic>
      <p:pic>
        <p:nvPicPr>
          <p:cNvPr id="10" name="Picture 9" descr="social_linkedin_box_blu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5600" y="3429000"/>
            <a:ext cx="1752600" cy="1752600"/>
          </a:xfrm>
          <a:prstGeom prst="rect">
            <a:avLst/>
          </a:prstGeom>
        </p:spPr>
      </p:pic>
      <p:pic>
        <p:nvPicPr>
          <p:cNvPr id="11" name="Picture 10" descr="Yahoo_alt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7000" y="2057400"/>
            <a:ext cx="1905000" cy="1905000"/>
          </a:xfrm>
          <a:prstGeom prst="rect">
            <a:avLst/>
          </a:prstGeom>
        </p:spPr>
      </p:pic>
      <p:pic>
        <p:nvPicPr>
          <p:cNvPr id="12" name="Picture 11" descr="CN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8800" y="1066800"/>
            <a:ext cx="2844597" cy="2844597"/>
          </a:xfrm>
          <a:prstGeom prst="rect">
            <a:avLst/>
          </a:prstGeom>
        </p:spPr>
      </p:pic>
      <p:pic>
        <p:nvPicPr>
          <p:cNvPr id="13" name="Picture 12" descr="social_google_box_blu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24400" y="3276600"/>
            <a:ext cx="1524000" cy="152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556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many, many more!</a:t>
            </a:r>
            <a:endParaRPr lang="en-US" dirty="0"/>
          </a:p>
        </p:txBody>
      </p:sp>
      <p:pic>
        <p:nvPicPr>
          <p:cNvPr id="15" name="Picture 14" descr="social-flickr-box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19400" y="38100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Simple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Build a JSON data object in code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Display raw output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Display formatted output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Manipulate via form input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ID-1001332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057400"/>
            <a:ext cx="35052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2057400"/>
            <a:ext cx="850392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Demo on Github: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github.com/jfox015/BIFC-Simple-JSON-Demo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Another JSON Tutorial: </a:t>
            </a:r>
            <a:r>
              <a:rPr lang="en-US" dirty="0" smtClean="0">
                <a:hlinkClick r:id="rId3"/>
              </a:rPr>
              <a:t>http://iviewsource.com/codingtutorials/getting-started-with-javascript-object-notation-json-for-absolute-beginners/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JSON.org: </a:t>
            </a:r>
            <a:r>
              <a:rPr lang="en-US" dirty="0" smtClean="0">
                <a:hlinkClick r:id="rId4"/>
              </a:rPr>
              <a:t>http://www.json.org/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D-1001423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676400"/>
            <a:ext cx="46482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JSON?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Comparisons with XML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Types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Usage</a:t>
            </a:r>
          </a:p>
          <a:p>
            <a:endParaRPr lang="en-US" dirty="0" smtClean="0"/>
          </a:p>
          <a:p>
            <a:r>
              <a:rPr lang="en-US" dirty="0" smtClean="0"/>
              <a:t>Live 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What is JSON?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473608"/>
          </a:xfrm>
        </p:spPr>
        <p:txBody>
          <a:bodyPr>
            <a:normAutofit/>
          </a:bodyPr>
          <a:lstStyle/>
          <a:p>
            <a:r>
              <a:rPr lang="en-US" dirty="0" smtClean="0"/>
              <a:t>A lightweight text based data-interchange format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Completely language independent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Based on a subset of the JavaScript Programming Language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Easy to understand, manipulate and generate</a:t>
            </a:r>
            <a:endParaRPr lang="en-US" dirty="0"/>
          </a:p>
        </p:txBody>
      </p:sp>
      <p:pic>
        <p:nvPicPr>
          <p:cNvPr id="5" name="Picture 4" descr="check_mark_g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28600"/>
            <a:ext cx="1105279" cy="990600"/>
          </a:xfrm>
          <a:prstGeom prst="rect">
            <a:avLst/>
          </a:prstGeom>
        </p:spPr>
      </p:pic>
      <p:pic>
        <p:nvPicPr>
          <p:cNvPr id="6" name="Picture 5" descr="check_mark_g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1105279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is NOT…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r>
              <a:rPr lang="en-US" dirty="0" smtClean="0"/>
              <a:t>Overly Complex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“document” format</a:t>
            </a:r>
          </a:p>
          <a:p>
            <a:endParaRPr lang="en-US" dirty="0" smtClean="0"/>
          </a:p>
          <a:p>
            <a:r>
              <a:rPr lang="en-US" dirty="0" smtClean="0"/>
              <a:t>A markup language</a:t>
            </a:r>
          </a:p>
          <a:p>
            <a:endParaRPr lang="en-US" dirty="0" smtClean="0"/>
          </a:p>
          <a:p>
            <a:r>
              <a:rPr lang="en-US" dirty="0" smtClean="0"/>
              <a:t>A programming language</a:t>
            </a:r>
            <a:endParaRPr lang="en-US" dirty="0"/>
          </a:p>
        </p:txBody>
      </p:sp>
      <p:pic>
        <p:nvPicPr>
          <p:cNvPr id="5" name="Picture 4" descr="x_mark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990600" cy="1008550"/>
          </a:xfrm>
          <a:prstGeom prst="rect">
            <a:avLst/>
          </a:prstGeom>
        </p:spPr>
      </p:pic>
      <p:pic>
        <p:nvPicPr>
          <p:cNvPr id="6" name="Picture 5" descr="x_mark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990600" cy="100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Straightforward syntax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Easy to create and manipulate</a:t>
            </a:r>
          </a:p>
          <a:p>
            <a:endParaRPr lang="en-US" dirty="0" smtClean="0"/>
          </a:p>
          <a:p>
            <a:r>
              <a:rPr lang="en-US" dirty="0" smtClean="0"/>
              <a:t>Can be natively parsed in JavaScript using </a:t>
            </a:r>
            <a:r>
              <a:rPr lang="en-US" b="1" dirty="0" smtClean="0"/>
              <a:t>eval()</a:t>
            </a:r>
          </a:p>
          <a:p>
            <a:endParaRPr lang="en-US" b="1" dirty="0" smtClean="0"/>
          </a:p>
          <a:p>
            <a:r>
              <a:rPr lang="en-US" dirty="0" smtClean="0"/>
              <a:t>Supported by all major JavaScript frameworks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Supported by most backend technologies</a:t>
            </a:r>
            <a:endParaRPr lang="en-US" dirty="0"/>
          </a:p>
        </p:txBody>
      </p:sp>
      <p:pic>
        <p:nvPicPr>
          <p:cNvPr id="4" name="Picture 3" descr="question_mark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228600"/>
            <a:ext cx="644290" cy="990600"/>
          </a:xfrm>
          <a:prstGeom prst="rect">
            <a:avLst/>
          </a:prstGeom>
        </p:spPr>
      </p:pic>
      <p:pic>
        <p:nvPicPr>
          <p:cNvPr id="5" name="Picture 4" descr="question_mark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64429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JSON vs.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Much Like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Plain text formats</a:t>
            </a:r>
          </a:p>
          <a:p>
            <a:endParaRPr lang="en-US" dirty="0" smtClean="0"/>
          </a:p>
          <a:p>
            <a:r>
              <a:rPr lang="en-US" dirty="0" smtClean="0"/>
              <a:t>“Self-describing“ (human readable)</a:t>
            </a:r>
          </a:p>
          <a:p>
            <a:endParaRPr lang="en-US" dirty="0" smtClean="0"/>
          </a:p>
          <a:p>
            <a:r>
              <a:rPr lang="en-US" dirty="0" smtClean="0"/>
              <a:t>Hierarchical (Values can contain lists of objects or values)</a:t>
            </a:r>
            <a:endParaRPr lang="en-US" dirty="0"/>
          </a:p>
        </p:txBody>
      </p:sp>
      <p:pic>
        <p:nvPicPr>
          <p:cNvPr id="5" name="Picture 4" descr="ID-100205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191000"/>
            <a:ext cx="2819400" cy="2199297"/>
          </a:xfrm>
          <a:prstGeom prst="rect">
            <a:avLst/>
          </a:prstGeom>
        </p:spPr>
      </p:pic>
      <p:pic>
        <p:nvPicPr>
          <p:cNvPr id="6" name="Picture 5" descr="json_like_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228600"/>
            <a:ext cx="2743200" cy="97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981</TotalTime>
  <Words>344</Words>
  <Application>Microsoft Office PowerPoint</Application>
  <PresentationFormat>On-screen Show (4:3)</PresentationFormat>
  <Paragraphs>146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JSON: The Basics</vt:lpstr>
      <vt:lpstr>About Jeff Fox (@jfox015)</vt:lpstr>
      <vt:lpstr>Overview</vt:lpstr>
      <vt:lpstr>What is JSON?</vt:lpstr>
      <vt:lpstr>JSON is…</vt:lpstr>
      <vt:lpstr>JSON is NOT…</vt:lpstr>
      <vt:lpstr>Why use JSON?</vt:lpstr>
      <vt:lpstr>JSON vs. XML</vt:lpstr>
      <vt:lpstr>Much Like XML</vt:lpstr>
      <vt:lpstr>Not Like XML</vt:lpstr>
      <vt:lpstr>Knocks against JSON</vt:lpstr>
      <vt:lpstr>Syntax</vt:lpstr>
      <vt:lpstr>JSON Object Syntax</vt:lpstr>
      <vt:lpstr>JSON Example</vt:lpstr>
      <vt:lpstr>Arrays in JSON</vt:lpstr>
      <vt:lpstr>JSON Array Example</vt:lpstr>
      <vt:lpstr>Data Types</vt:lpstr>
      <vt:lpstr>Data Types: Strings</vt:lpstr>
      <vt:lpstr>Data Types: Numbers</vt:lpstr>
      <vt:lpstr>Data Types: Booleans &amp; Null</vt:lpstr>
      <vt:lpstr>Data Types: Objects &amp; Arrays</vt:lpstr>
      <vt:lpstr>JSON Usage</vt:lpstr>
      <vt:lpstr>How &amp; When to use JSON</vt:lpstr>
      <vt:lpstr>Where is JSON used today?</vt:lpstr>
      <vt:lpstr>Simple Example</vt:lpstr>
      <vt:lpstr>Simple Demo</vt:lpstr>
      <vt:lpstr>Questions?</vt:lpstr>
      <vt:lpstr>Resources</vt:lpstr>
      <vt:lpstr>Slide 29</vt:lpstr>
    </vt:vector>
  </TitlesOfParts>
  <Company>[X+1]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JSON: The Basics</dc:title>
  <dc:creator>Jeff Fox</dc:creator>
  <cp:lastModifiedBy>Jeff Fox</cp:lastModifiedBy>
  <cp:revision>76</cp:revision>
  <dcterms:created xsi:type="dcterms:W3CDTF">2013-04-30T15:14:52Z</dcterms:created>
  <dcterms:modified xsi:type="dcterms:W3CDTF">2013-05-14T21:19:58Z</dcterms:modified>
</cp:coreProperties>
</file>