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2"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EB9B9D-F8D7-4B32-A502-9272982AC410}" type="datetimeFigureOut">
              <a:rPr lang="id-ID" smtClean="0"/>
              <a:t>10/04/2015</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F24EEE-58B7-4598-8AC2-B3A443BF1BE1}" type="slidenum">
              <a:rPr lang="id-ID" smtClean="0"/>
              <a:t>‹#›</a:t>
            </a:fld>
            <a:endParaRPr lang="id-ID"/>
          </a:p>
        </p:txBody>
      </p:sp>
    </p:spTree>
    <p:extLst>
      <p:ext uri="{BB962C8B-B14F-4D97-AF65-F5344CB8AC3E}">
        <p14:creationId xmlns:p14="http://schemas.microsoft.com/office/powerpoint/2010/main" val="297482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92F24EEE-58B7-4598-8AC2-B3A443BF1BE1}" type="slidenum">
              <a:rPr lang="id-ID" smtClean="0"/>
              <a:t>1</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92F24EEE-58B7-4598-8AC2-B3A443BF1BE1}" type="slidenum">
              <a:rPr lang="id-ID" smtClean="0"/>
              <a:t>2</a:t>
            </a:fld>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92F24EEE-58B7-4598-8AC2-B3A443BF1BE1}" type="slidenum">
              <a:rPr lang="id-ID" smtClean="0"/>
              <a:t>3</a:t>
            </a:fld>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92F24EEE-58B7-4598-8AC2-B3A443BF1BE1}" type="slidenum">
              <a:rPr lang="id-ID" smtClean="0"/>
              <a:t>4</a:t>
            </a:fld>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92F24EEE-58B7-4598-8AC2-B3A443BF1BE1}" type="slidenum">
              <a:rPr lang="id-ID" smtClean="0"/>
              <a:t>5</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4/10/2015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4/10/2015</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4/10/2015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4/10/2015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Elemen</a:t>
            </a:r>
            <a:r>
              <a:rPr lang="en-US" dirty="0" smtClean="0"/>
              <a:t> </a:t>
            </a:r>
            <a:r>
              <a:rPr lang="en-US" dirty="0" err="1" smtClean="0"/>
              <a:t>Dasar</a:t>
            </a:r>
            <a:r>
              <a:rPr lang="en-US" dirty="0" smtClean="0"/>
              <a:t> HTML</a:t>
            </a:r>
            <a:endParaRPr lang="id-ID" dirty="0"/>
          </a:p>
        </p:txBody>
      </p:sp>
      <p:sp>
        <p:nvSpPr>
          <p:cNvPr id="3" name="Subtitle 2"/>
          <p:cNvSpPr>
            <a:spLocks noGrp="1"/>
          </p:cNvSpPr>
          <p:nvPr>
            <p:ph type="subTitle" idx="1"/>
          </p:nvPr>
        </p:nvSpPr>
        <p:spPr>
          <a:xfrm>
            <a:off x="457200" y="3899938"/>
            <a:ext cx="4953000" cy="2577062"/>
          </a:xfrm>
        </p:spPr>
        <p:txBody>
          <a:bodyPr>
            <a:noAutofit/>
          </a:bodyPr>
          <a:lstStyle/>
          <a:p>
            <a:pPr marL="6350" lvl="1" algn="l">
              <a:buFont typeface="Arial" pitchFamily="34" charset="0"/>
              <a:buChar char="•"/>
            </a:pPr>
            <a:r>
              <a:rPr lang="en-US" sz="2400" dirty="0" err="1" smtClean="0"/>
              <a:t>Paragraf</a:t>
            </a:r>
            <a:endParaRPr lang="id-ID" sz="2400" dirty="0" smtClean="0"/>
          </a:p>
          <a:p>
            <a:pPr marL="6350" lvl="1" algn="l">
              <a:buFont typeface="Arial" pitchFamily="34" charset="0"/>
              <a:buChar char="•"/>
            </a:pPr>
            <a:r>
              <a:rPr lang="id-ID" sz="2400" dirty="0" smtClean="0"/>
              <a:t>Blockqoute</a:t>
            </a:r>
          </a:p>
          <a:p>
            <a:pPr marL="6350" lvl="1" algn="l">
              <a:buFont typeface="Arial" pitchFamily="34" charset="0"/>
              <a:buChar char="•"/>
            </a:pPr>
            <a:r>
              <a:rPr lang="id-ID" sz="2400" dirty="0" smtClean="0"/>
              <a:t>Preformatted Text</a:t>
            </a:r>
          </a:p>
          <a:p>
            <a:pPr marL="6350" lvl="1" algn="l">
              <a:buFont typeface="Arial" pitchFamily="34" charset="0"/>
              <a:buChar char="•"/>
            </a:pPr>
            <a:r>
              <a:rPr lang="id-ID" sz="2400" dirty="0" smtClean="0"/>
              <a:t>Divider dan Center</a:t>
            </a:r>
          </a:p>
          <a:p>
            <a:pPr marL="6350" lvl="1" algn="l">
              <a:buFont typeface="Arial" pitchFamily="34" charset="0"/>
              <a:buChar char="•"/>
            </a:pPr>
            <a:r>
              <a:rPr lang="id-ID" sz="2400" dirty="0" smtClean="0"/>
              <a:t>Karakter Spesial</a:t>
            </a:r>
          </a:p>
          <a:p>
            <a:pPr marL="6350" lvl="1" algn="l">
              <a:buFont typeface="Arial" pitchFamily="34" charset="0"/>
              <a:buChar char="•"/>
            </a:pPr>
            <a:r>
              <a:rPr lang="id-ID" sz="2400" dirty="0" smtClean="0"/>
              <a:t>Komentar</a:t>
            </a:r>
          </a:p>
          <a:p>
            <a:endParaRPr lang="id-ID" dirty="0"/>
          </a:p>
        </p:txBody>
      </p:sp>
      <p:sp>
        <p:nvSpPr>
          <p:cNvPr id="4" name="TextBox 3"/>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id-ID" b="1" dirty="0" smtClean="0"/>
              <a:t>Preformatted Text </a:t>
            </a:r>
            <a:endParaRPr lang="id-ID" dirty="0"/>
          </a:p>
        </p:txBody>
      </p:sp>
      <p:sp>
        <p:nvSpPr>
          <p:cNvPr id="3" name="Content Placeholder 2"/>
          <p:cNvSpPr>
            <a:spLocks noGrp="1"/>
          </p:cNvSpPr>
          <p:nvPr>
            <p:ph idx="1"/>
          </p:nvPr>
        </p:nvSpPr>
        <p:spPr>
          <a:xfrm>
            <a:off x="457200" y="1600200"/>
            <a:ext cx="8229600" cy="4974336"/>
          </a:xfrm>
        </p:spPr>
        <p:txBody>
          <a:bodyPr/>
          <a:lstStyle/>
          <a:p>
            <a:r>
              <a:rPr lang="id-ID" dirty="0" smtClean="0"/>
              <a:t>Pada tag paragraf, penekanan tombol ENTER, Tab, Spasi tidak memberikan pengaruh pada web page yang kita buat. </a:t>
            </a:r>
            <a:r>
              <a:rPr lang="en-US" dirty="0" err="1" smtClean="0"/>
              <a:t>Untuk</a:t>
            </a:r>
            <a:r>
              <a:rPr lang="en-US" dirty="0" smtClean="0"/>
              <a:t> </a:t>
            </a:r>
            <a:r>
              <a:rPr lang="id-ID" dirty="0" smtClean="0"/>
              <a:t>menambahkan spasi dan enter pada teks dalam web page</a:t>
            </a:r>
            <a:r>
              <a:rPr lang="en-US" dirty="0" smtClean="0"/>
              <a:t> </a:t>
            </a:r>
            <a:r>
              <a:rPr lang="en-US" dirty="0" err="1" smtClean="0"/>
              <a:t>dapat</a:t>
            </a:r>
            <a:r>
              <a:rPr lang="en-US" dirty="0" smtClean="0"/>
              <a:t> </a:t>
            </a:r>
            <a:r>
              <a:rPr lang="id-ID" dirty="0" smtClean="0"/>
              <a:t>menggunakan tag &lt;PRE&gt;…..&lt;/PRE&gt;. Sehingga teks yang berada di dalam tag pre akan mengikuti sesuai dengan pengetikan yang kita lakukan</a:t>
            </a:r>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Contoh</a:t>
            </a:r>
            <a:r>
              <a:rPr lang="en-US" dirty="0" smtClean="0"/>
              <a:t>:</a:t>
            </a:r>
            <a:endParaRPr lang="id-ID"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1371600"/>
            <a:ext cx="8048625" cy="30575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33400" y="4419600"/>
            <a:ext cx="8020050" cy="216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Hasil</a:t>
            </a:r>
            <a:r>
              <a:rPr lang="en-US" dirty="0" smtClean="0"/>
              <a:t>:</a:t>
            </a:r>
            <a:endParaRPr lang="id-ID" dirty="0"/>
          </a:p>
        </p:txBody>
      </p:sp>
      <p:pic>
        <p:nvPicPr>
          <p:cNvPr id="6" name="Picture 2"/>
          <p:cNvPicPr>
            <a:picLocks noGrp="1" noChangeAspect="1" noChangeArrowheads="1"/>
          </p:cNvPicPr>
          <p:nvPr>
            <p:ph idx="1"/>
          </p:nvPr>
        </p:nvPicPr>
        <p:blipFill>
          <a:blip r:embed="rId2" cstate="print"/>
          <a:srcRect/>
          <a:stretch>
            <a:fillRect/>
          </a:stretch>
        </p:blipFill>
        <p:spPr bwMode="auto">
          <a:xfrm>
            <a:off x="1066800" y="1371600"/>
            <a:ext cx="6781800" cy="50947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id-ID" b="1" dirty="0" smtClean="0"/>
              <a:t>Divider dan Center</a:t>
            </a:r>
            <a:endParaRPr lang="id-ID" dirty="0"/>
          </a:p>
        </p:txBody>
      </p:sp>
      <p:sp>
        <p:nvSpPr>
          <p:cNvPr id="3" name="Content Placeholder 2"/>
          <p:cNvSpPr>
            <a:spLocks noGrp="1"/>
          </p:cNvSpPr>
          <p:nvPr>
            <p:ph idx="1"/>
          </p:nvPr>
        </p:nvSpPr>
        <p:spPr>
          <a:xfrm>
            <a:off x="457200" y="1524000"/>
            <a:ext cx="8229600" cy="5050536"/>
          </a:xfrm>
        </p:spPr>
        <p:txBody>
          <a:bodyPr>
            <a:normAutofit/>
          </a:bodyPr>
          <a:lstStyle/>
          <a:p>
            <a:r>
              <a:rPr lang="id-ID" sz="2600" dirty="0" smtClean="0">
                <a:latin typeface="Comic Sans MS" pitchFamily="66" charset="0"/>
              </a:rPr>
              <a:t>Elemen DIV digunakan untuk membagi-bagi dokumen HTML dalam suatu hieraki yang terstruktur. </a:t>
            </a:r>
            <a:endParaRPr lang="en-US" sz="2600" dirty="0" smtClean="0">
              <a:latin typeface="Comic Sans MS" pitchFamily="66" charset="0"/>
            </a:endParaRPr>
          </a:p>
          <a:p>
            <a:r>
              <a:rPr lang="id-ID" sz="2600" dirty="0" smtClean="0">
                <a:latin typeface="Comic Sans MS" pitchFamily="66" charset="0"/>
              </a:rPr>
              <a:t>Teks yang dikelilingi oleh tag &lt;DIV&gt;……..&lt;/DIV&gt; akan diformat menurut nilai atribut ALIGN yang ditentukan di dalamnya. </a:t>
            </a:r>
            <a:endParaRPr lang="en-US" sz="2600" dirty="0" smtClean="0">
              <a:latin typeface="Comic Sans MS" pitchFamily="66" charset="0"/>
            </a:endParaRPr>
          </a:p>
          <a:p>
            <a:r>
              <a:rPr lang="id-ID" sz="2600" dirty="0" smtClean="0">
                <a:latin typeface="Comic Sans MS" pitchFamily="66" charset="0"/>
              </a:rPr>
              <a:t>Nilai atribut ALIGN yaitu, Left, Center dan Right. </a:t>
            </a:r>
            <a:endParaRPr lang="en-US" sz="2600" dirty="0" smtClean="0">
              <a:latin typeface="Comic Sans MS" pitchFamily="66" charset="0"/>
            </a:endParaRPr>
          </a:p>
          <a:p>
            <a:r>
              <a:rPr lang="id-ID" sz="2600" dirty="0" smtClean="0">
                <a:latin typeface="Comic Sans MS" pitchFamily="66" charset="0"/>
              </a:rPr>
              <a:t>Penggunaan DIV dengan Align=”center” dapat diganti dengan tag &lt;</a:t>
            </a:r>
            <a:r>
              <a:rPr lang="id-ID" sz="2600" smtClean="0">
                <a:latin typeface="Comic Sans MS" pitchFamily="66" charset="0"/>
              </a:rPr>
              <a:t>CENTER&gt;….&lt;/CENTER</a:t>
            </a:r>
            <a:r>
              <a:rPr lang="id-ID" sz="2600" dirty="0" smtClean="0">
                <a:latin typeface="Comic Sans MS" pitchFamily="66" charset="0"/>
              </a:rPr>
              <a:t>&gt;. Keduanya menghasilkan hasil yang sama </a:t>
            </a:r>
            <a:endParaRPr lang="id-ID" sz="2600" dirty="0">
              <a:latin typeface="Comic Sans MS"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err="1" smtClean="0"/>
              <a:t>Contoh</a:t>
            </a:r>
            <a:r>
              <a:rPr lang="en-US" dirty="0" smtClean="0"/>
              <a:t>:</a:t>
            </a:r>
            <a:endParaRPr lang="id-ID" dirty="0"/>
          </a:p>
        </p:txBody>
      </p:sp>
      <p:sp>
        <p:nvSpPr>
          <p:cNvPr id="3" name="Content Placeholder 2"/>
          <p:cNvSpPr>
            <a:spLocks noGrp="1"/>
          </p:cNvSpPr>
          <p:nvPr>
            <p:ph idx="1"/>
          </p:nvPr>
        </p:nvSpPr>
        <p:spPr>
          <a:xfrm>
            <a:off x="457200" y="1447800"/>
            <a:ext cx="8229600" cy="5126736"/>
          </a:xfrm>
        </p:spPr>
        <p:txBody>
          <a:bodyPr>
            <a:normAutofit/>
          </a:bodyPr>
          <a:lstStyle/>
          <a:p>
            <a:pPr>
              <a:buNone/>
            </a:pPr>
            <a:r>
              <a:rPr lang="id-ID" sz="2400" dirty="0" smtClean="0"/>
              <a:t>&lt;html&gt; </a:t>
            </a:r>
            <a:endParaRPr lang="en-US" sz="2400" dirty="0" smtClean="0"/>
          </a:p>
          <a:p>
            <a:pPr>
              <a:buNone/>
            </a:pPr>
            <a:r>
              <a:rPr lang="id-ID" sz="2400" dirty="0" smtClean="0"/>
              <a:t>&lt;body&gt; </a:t>
            </a:r>
            <a:endParaRPr lang="en-US" sz="2400" dirty="0" smtClean="0"/>
          </a:p>
          <a:p>
            <a:pPr>
              <a:buNone/>
            </a:pPr>
            <a:r>
              <a:rPr lang="id-ID" sz="2400" dirty="0" smtClean="0"/>
              <a:t>&lt;div align="left"&gt;Teks rata kiri dalam tag DIV&lt;/div&gt; </a:t>
            </a:r>
            <a:endParaRPr lang="en-US" sz="2400" dirty="0" smtClean="0"/>
          </a:p>
          <a:p>
            <a:pPr>
              <a:buNone/>
            </a:pPr>
            <a:r>
              <a:rPr lang="id-ID" sz="2400" dirty="0" smtClean="0"/>
              <a:t>&lt;div align="right"&gt;Teks rata kanan dalam tag DIV&lt;/div&gt; </a:t>
            </a:r>
            <a:endParaRPr lang="en-US" sz="2400" dirty="0" smtClean="0"/>
          </a:p>
          <a:p>
            <a:pPr>
              <a:buNone/>
            </a:pPr>
            <a:r>
              <a:rPr lang="id-ID" sz="2400" dirty="0" smtClean="0"/>
              <a:t>&lt;div align="center"&gt;Teks rata tengah dalam tag DIV&lt;/div&gt; </a:t>
            </a:r>
            <a:endParaRPr lang="en-US" sz="2400" dirty="0" smtClean="0"/>
          </a:p>
          <a:p>
            <a:pPr>
              <a:buNone/>
            </a:pPr>
            <a:r>
              <a:rPr lang="id-ID" sz="2400" dirty="0" smtClean="0"/>
              <a:t>&lt;br&gt; </a:t>
            </a:r>
            <a:endParaRPr lang="en-US" sz="2400" dirty="0" smtClean="0"/>
          </a:p>
          <a:p>
            <a:pPr>
              <a:buNone/>
            </a:pPr>
            <a:r>
              <a:rPr lang="id-ID" sz="2400" dirty="0" smtClean="0"/>
              <a:t>&lt;center&gt; teks ini menggunakan perintah center sebagai pengganti align center pada div  &lt;/center&gt;  </a:t>
            </a:r>
            <a:endParaRPr lang="en-US" sz="2400" dirty="0" smtClean="0"/>
          </a:p>
          <a:p>
            <a:pPr>
              <a:buNone/>
            </a:pPr>
            <a:r>
              <a:rPr lang="id-ID" sz="2400" dirty="0" smtClean="0"/>
              <a:t>&lt;/body&gt; </a:t>
            </a:r>
            <a:endParaRPr lang="en-US" sz="2400" dirty="0" smtClean="0"/>
          </a:p>
          <a:p>
            <a:pPr>
              <a:buNone/>
            </a:pPr>
            <a:r>
              <a:rPr lang="id-ID" sz="2400" dirty="0" smtClean="0"/>
              <a:t>&lt;/html&gt; </a:t>
            </a:r>
            <a:endParaRPr lang="id-ID"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Hasil</a:t>
            </a:r>
            <a:r>
              <a:rPr lang="en-US" dirty="0" smtClean="0"/>
              <a:t>:</a:t>
            </a:r>
            <a:endParaRPr lang="id-ID"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540936" y="2057400"/>
            <a:ext cx="4789131" cy="3283975"/>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76200" y="2057400"/>
            <a:ext cx="4464736"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id-ID" b="1" dirty="0" smtClean="0"/>
              <a:t>Karakter Spesial</a:t>
            </a:r>
            <a:endParaRPr lang="id-ID" dirty="0"/>
          </a:p>
        </p:txBody>
      </p:sp>
      <p:sp>
        <p:nvSpPr>
          <p:cNvPr id="3" name="Content Placeholder 2"/>
          <p:cNvSpPr>
            <a:spLocks noGrp="1"/>
          </p:cNvSpPr>
          <p:nvPr>
            <p:ph idx="1"/>
          </p:nvPr>
        </p:nvSpPr>
        <p:spPr>
          <a:xfrm>
            <a:off x="457200" y="1676400"/>
            <a:ext cx="8229600" cy="4898136"/>
          </a:xfrm>
        </p:spPr>
        <p:txBody>
          <a:bodyPr>
            <a:normAutofit fontScale="85000" lnSpcReduction="20000"/>
          </a:bodyPr>
          <a:lstStyle/>
          <a:p>
            <a:r>
              <a:rPr lang="id-ID" dirty="0" smtClean="0">
                <a:latin typeface="Comic Sans MS" pitchFamily="66" charset="0"/>
              </a:rPr>
              <a:t>Karakter-karakter spesial adalah karakter-karakter yang penggunaannya dalam HTML harus menggunakan kode-kode tertentu. </a:t>
            </a:r>
            <a:endParaRPr lang="en-US" dirty="0" smtClean="0">
              <a:latin typeface="Comic Sans MS" pitchFamily="66" charset="0"/>
            </a:endParaRPr>
          </a:p>
          <a:p>
            <a:r>
              <a:rPr lang="id-ID" dirty="0" smtClean="0">
                <a:latin typeface="Comic Sans MS" pitchFamily="66" charset="0"/>
              </a:rPr>
              <a:t>Tanda &lt; dan &gt; adalah salah satu contoh dari karakter spesial. Karakter-karakter ini merupakan karakter khusus yang digunakan untuk menandai suatu tag HTML. </a:t>
            </a:r>
            <a:endParaRPr lang="en-US" dirty="0" smtClean="0">
              <a:latin typeface="Comic Sans MS" pitchFamily="66" charset="0"/>
            </a:endParaRPr>
          </a:p>
          <a:p>
            <a:r>
              <a:rPr lang="id-ID" dirty="0" smtClean="0">
                <a:latin typeface="Comic Sans MS" pitchFamily="66" charset="0"/>
              </a:rPr>
              <a:t>Untuk menampilkan karakter-karakter ini dalam suatu web page diperlukan suatu kode khusus yang disebut entity . </a:t>
            </a:r>
            <a:endParaRPr lang="en-US" dirty="0" smtClean="0">
              <a:latin typeface="Comic Sans MS" pitchFamily="66" charset="0"/>
            </a:endParaRPr>
          </a:p>
          <a:p>
            <a:r>
              <a:rPr lang="en-US" dirty="0" smtClean="0">
                <a:latin typeface="Comic Sans MS" pitchFamily="66" charset="0"/>
              </a:rPr>
              <a:t>T</a:t>
            </a:r>
            <a:r>
              <a:rPr lang="id-ID" dirty="0" smtClean="0">
                <a:latin typeface="Comic Sans MS" pitchFamily="66" charset="0"/>
              </a:rPr>
              <a:t>erdapat dua macam entity dalam HTML, yaitu karakter entity dan numerik entity yang menggunakan suatu kode angka untuk mewakili suatu karakter spesial. Karakter entity menggunakan suatu nama tertentu sebagai ganti karakter spesial dan diawali dengan tanda &amp; serta diakhiri dengan tanda ;.</a:t>
            </a:r>
            <a:endParaRPr lang="id-ID" dirty="0">
              <a:latin typeface="Comic Sans MS" pitchFamily="6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err="1" smtClean="0"/>
              <a:t>Karakter</a:t>
            </a:r>
            <a:r>
              <a:rPr lang="en-US" dirty="0" smtClean="0"/>
              <a:t> </a:t>
            </a:r>
            <a:r>
              <a:rPr lang="en-US" dirty="0" err="1" smtClean="0"/>
              <a:t>Spesial</a:t>
            </a:r>
            <a:endParaRPr lang="id-ID" dirty="0"/>
          </a:p>
        </p:txBody>
      </p:sp>
      <p:sp>
        <p:nvSpPr>
          <p:cNvPr id="3" name="Content Placeholder 2"/>
          <p:cNvSpPr>
            <a:spLocks noGrp="1"/>
          </p:cNvSpPr>
          <p:nvPr>
            <p:ph idx="1"/>
          </p:nvPr>
        </p:nvSpPr>
        <p:spPr>
          <a:xfrm>
            <a:off x="457200" y="1600200"/>
            <a:ext cx="8229600" cy="4974336"/>
          </a:xfrm>
        </p:spPr>
        <p:txBody>
          <a:bodyPr/>
          <a:lstStyle/>
          <a:p>
            <a:r>
              <a:rPr lang="en-US" dirty="0" err="1" smtClean="0"/>
              <a:t>Contoh</a:t>
            </a:r>
            <a:r>
              <a:rPr lang="en-US" dirty="0" smtClean="0"/>
              <a:t> entity </a:t>
            </a:r>
            <a:r>
              <a:rPr lang="en-US" dirty="0" err="1" smtClean="0"/>
              <a:t>karakter</a:t>
            </a:r>
            <a:endParaRPr lang="en-US" dirty="0" smtClean="0"/>
          </a:p>
          <a:p>
            <a:endParaRPr lang="en-US" dirty="0" smtClean="0"/>
          </a:p>
          <a:p>
            <a:endParaRPr lang="en-US" dirty="0" smtClean="0"/>
          </a:p>
          <a:p>
            <a:endParaRPr lang="en-US" dirty="0" smtClean="0"/>
          </a:p>
          <a:p>
            <a:r>
              <a:rPr lang="id-ID" dirty="0" smtClean="0"/>
              <a:t>Numerik entity menggunakan suatu kode angka untuk mewakili suatu karakter spesial dan diawali dengan tanda &amp;# dan diakhiri dengan tanda ;. Salah satu contoh numerik entity adalah &amp;#187 yang mewakili karakter &gt;&gt;. </a:t>
            </a:r>
            <a:endParaRPr lang="id-ID" dirty="0"/>
          </a:p>
        </p:txBody>
      </p:sp>
      <p:pic>
        <p:nvPicPr>
          <p:cNvPr id="4098" name="Picture 2"/>
          <p:cNvPicPr>
            <a:picLocks noChangeAspect="1" noChangeArrowheads="1"/>
          </p:cNvPicPr>
          <p:nvPr/>
        </p:nvPicPr>
        <p:blipFill>
          <a:blip r:embed="rId2" cstate="print"/>
          <a:srcRect/>
          <a:stretch>
            <a:fillRect/>
          </a:stretch>
        </p:blipFill>
        <p:spPr bwMode="auto">
          <a:xfrm>
            <a:off x="1295400" y="2209800"/>
            <a:ext cx="4972050" cy="866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err="1" smtClean="0"/>
              <a:t>Contoh</a:t>
            </a:r>
            <a:r>
              <a:rPr lang="en-US" dirty="0" smtClean="0"/>
              <a:t>:</a:t>
            </a:r>
            <a:endParaRPr lang="id-ID" dirty="0"/>
          </a:p>
        </p:txBody>
      </p:sp>
      <p:pic>
        <p:nvPicPr>
          <p:cNvPr id="6" name="Picture 2"/>
          <p:cNvPicPr>
            <a:picLocks noGrp="1" noChangeAspect="1" noChangeArrowheads="1"/>
          </p:cNvPicPr>
          <p:nvPr>
            <p:ph idx="1"/>
          </p:nvPr>
        </p:nvPicPr>
        <p:blipFill>
          <a:blip r:embed="rId2" cstate="print"/>
          <a:srcRect/>
          <a:stretch>
            <a:fillRect/>
          </a:stretch>
        </p:blipFill>
        <p:spPr bwMode="auto">
          <a:xfrm>
            <a:off x="533399" y="1371600"/>
            <a:ext cx="8049797"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err="1" smtClean="0"/>
              <a:t>Hasil</a:t>
            </a:r>
            <a:r>
              <a:rPr lang="en-US" dirty="0" smtClean="0"/>
              <a:t>:</a:t>
            </a:r>
            <a:endParaRPr lang="id-ID"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609600" y="1371600"/>
            <a:ext cx="7667626"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id-ID" b="1" dirty="0" smtClean="0"/>
              <a:t>Paragraf </a:t>
            </a:r>
            <a:endParaRPr lang="id-ID" dirty="0"/>
          </a:p>
        </p:txBody>
      </p:sp>
      <p:sp>
        <p:nvSpPr>
          <p:cNvPr id="3" name="Content Placeholder 2"/>
          <p:cNvSpPr>
            <a:spLocks noGrp="1"/>
          </p:cNvSpPr>
          <p:nvPr>
            <p:ph idx="1"/>
          </p:nvPr>
        </p:nvSpPr>
        <p:spPr>
          <a:xfrm>
            <a:off x="457200" y="1371600"/>
            <a:ext cx="8229600" cy="5202936"/>
          </a:xfrm>
        </p:spPr>
        <p:txBody>
          <a:bodyPr>
            <a:normAutofit/>
          </a:bodyPr>
          <a:lstStyle/>
          <a:p>
            <a:r>
              <a:rPr lang="id-ID" sz="2400" dirty="0" smtClean="0">
                <a:latin typeface="Comic Sans MS" pitchFamily="66" charset="0"/>
              </a:rPr>
              <a:t>Elemen &lt;P&gt;………..&lt;/P&gt; digunakan untuk menandai sekumpulan teks sebagai suatu paragraf.</a:t>
            </a:r>
            <a:endParaRPr lang="en-US" sz="2400" dirty="0" smtClean="0">
              <a:latin typeface="Comic Sans MS" pitchFamily="66" charset="0"/>
            </a:endParaRPr>
          </a:p>
          <a:p>
            <a:r>
              <a:rPr lang="id-ID" sz="2400" dirty="0" smtClean="0">
                <a:latin typeface="Comic Sans MS" pitchFamily="66" charset="0"/>
              </a:rPr>
              <a:t>Tag &lt;P&gt; untuk awal paragraf dan tag &lt;/P&gt; digunakan untuk mengakhiri paragraf.  </a:t>
            </a:r>
            <a:endParaRPr lang="en-US" sz="2400" dirty="0" smtClean="0">
              <a:latin typeface="Comic Sans MS" pitchFamily="66" charset="0"/>
            </a:endParaRPr>
          </a:p>
          <a:p>
            <a:r>
              <a:rPr lang="id-ID" sz="2400" dirty="0" smtClean="0">
                <a:latin typeface="Comic Sans MS" pitchFamily="66" charset="0"/>
              </a:rPr>
              <a:t>Tag paragraf memiliki atribut yang dapat dipakai sebagai tambahan untuk pemformatan paragraf</a:t>
            </a:r>
            <a:r>
              <a:rPr lang="en-US" sz="2400" dirty="0" smtClean="0">
                <a:latin typeface="Comic Sans MS" pitchFamily="66" charset="0"/>
              </a:rPr>
              <a:t>, </a:t>
            </a:r>
            <a:r>
              <a:rPr lang="en-US" sz="2400" dirty="0" err="1" smtClean="0">
                <a:latin typeface="Comic Sans MS" pitchFamily="66" charset="0"/>
              </a:rPr>
              <a:t>sbb</a:t>
            </a:r>
            <a:r>
              <a:rPr lang="en-US" sz="2400" dirty="0" smtClean="0">
                <a:latin typeface="Comic Sans MS" pitchFamily="66" charset="0"/>
              </a:rPr>
              <a:t>:</a:t>
            </a:r>
            <a:endParaRPr lang="id-ID" sz="2400" dirty="0">
              <a:latin typeface="Comic Sans MS" pitchFamily="66" charset="0"/>
            </a:endParaRPr>
          </a:p>
        </p:txBody>
      </p:sp>
      <p:pic>
        <p:nvPicPr>
          <p:cNvPr id="1026" name="Picture 2"/>
          <p:cNvPicPr>
            <a:picLocks noChangeAspect="1" noChangeArrowheads="1"/>
          </p:cNvPicPr>
          <p:nvPr/>
        </p:nvPicPr>
        <p:blipFill>
          <a:blip r:embed="rId3" cstate="print"/>
          <a:srcRect/>
          <a:stretch>
            <a:fillRect/>
          </a:stretch>
        </p:blipFill>
        <p:spPr bwMode="auto">
          <a:xfrm>
            <a:off x="457200" y="4191000"/>
            <a:ext cx="8220075" cy="140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Referensi</a:t>
            </a:r>
            <a:r>
              <a:rPr lang="en-US" dirty="0" smtClean="0"/>
              <a:t> </a:t>
            </a:r>
            <a:r>
              <a:rPr lang="en-US" dirty="0" err="1" smtClean="0"/>
              <a:t>Karakter</a:t>
            </a:r>
            <a:r>
              <a:rPr lang="en-US" dirty="0" smtClean="0"/>
              <a:t> </a:t>
            </a:r>
            <a:r>
              <a:rPr lang="en-US" dirty="0" err="1" smtClean="0"/>
              <a:t>Spesial</a:t>
            </a:r>
            <a:endParaRPr lang="id-ID" dirty="0"/>
          </a:p>
        </p:txBody>
      </p:sp>
      <p:sp>
        <p:nvSpPr>
          <p:cNvPr id="3" name="Content Placeholder 2"/>
          <p:cNvSpPr>
            <a:spLocks noGrp="1"/>
          </p:cNvSpPr>
          <p:nvPr>
            <p:ph idx="1"/>
          </p:nvPr>
        </p:nvSpPr>
        <p:spPr>
          <a:xfrm>
            <a:off x="457200" y="1676400"/>
            <a:ext cx="8229600" cy="4898136"/>
          </a:xfrm>
        </p:spPr>
        <p:txBody>
          <a:bodyPr/>
          <a:lstStyle/>
          <a:p>
            <a:r>
              <a:rPr lang="id-ID" dirty="0" smtClean="0"/>
              <a:t>http://www.degraeve.com/reference/specialcharacters.php</a:t>
            </a:r>
            <a:r>
              <a:rPr lang="en-US" dirty="0" smtClean="0"/>
              <a:t> </a:t>
            </a:r>
          </a:p>
          <a:p>
            <a:r>
              <a:rPr lang="id-ID" dirty="0" smtClean="0"/>
              <a:t>http://webdesign.about.com/library/bl_htmlcodes.htm</a:t>
            </a:r>
            <a:r>
              <a:rPr lang="en-US" dirty="0" smtClean="0"/>
              <a:t> </a:t>
            </a:r>
          </a:p>
          <a:p>
            <a:r>
              <a:rPr lang="id-ID" dirty="0" smtClean="0"/>
              <a:t>http://www.webmonkey.com/2010/02/special_characters/</a:t>
            </a:r>
            <a:r>
              <a:rPr lang="en-US" dirty="0" smtClean="0"/>
              <a:t> </a:t>
            </a:r>
            <a:endParaRPr lang="id-ID"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id-ID" b="1" dirty="0" smtClean="0"/>
              <a:t>Komentar</a:t>
            </a:r>
            <a:endParaRPr lang="id-ID" dirty="0"/>
          </a:p>
        </p:txBody>
      </p:sp>
      <p:sp>
        <p:nvSpPr>
          <p:cNvPr id="3" name="Content Placeholder 2"/>
          <p:cNvSpPr>
            <a:spLocks noGrp="1"/>
          </p:cNvSpPr>
          <p:nvPr>
            <p:ph idx="1"/>
          </p:nvPr>
        </p:nvSpPr>
        <p:spPr>
          <a:xfrm>
            <a:off x="457200" y="1524000"/>
            <a:ext cx="8229600" cy="5050536"/>
          </a:xfrm>
        </p:spPr>
        <p:txBody>
          <a:bodyPr>
            <a:normAutofit lnSpcReduction="10000"/>
          </a:bodyPr>
          <a:lstStyle/>
          <a:p>
            <a:r>
              <a:rPr lang="id-ID" sz="2400" dirty="0" smtClean="0">
                <a:latin typeface="Comic Sans MS" pitchFamily="66" charset="0"/>
              </a:rPr>
              <a:t>Komentar digunakan untuk memberikan suatu penjelasan perintah HTML yang tidak akan ditampilkan di dalam browser. Untuk membuat komentar suatu teks diapit oleh tanda &lt;!-- dan ditutup dengan --&gt;.</a:t>
            </a:r>
            <a:endParaRPr lang="en-US" sz="2400" dirty="0" smtClean="0">
              <a:latin typeface="Comic Sans MS" pitchFamily="66" charset="0"/>
            </a:endParaRPr>
          </a:p>
          <a:p>
            <a:endParaRPr lang="en-US" sz="2400" dirty="0" smtClean="0">
              <a:latin typeface="Comic Sans MS" pitchFamily="66" charset="0"/>
            </a:endParaRPr>
          </a:p>
          <a:p>
            <a:r>
              <a:rPr lang="en-US" sz="2400" dirty="0" err="1" smtClean="0">
                <a:latin typeface="Comic Sans MS" pitchFamily="66" charset="0"/>
              </a:rPr>
              <a:t>Contoh</a:t>
            </a:r>
            <a:r>
              <a:rPr lang="en-US" sz="2400" dirty="0" smtClean="0">
                <a:latin typeface="Comic Sans MS" pitchFamily="66" charset="0"/>
              </a:rPr>
              <a:t>:</a:t>
            </a:r>
          </a:p>
          <a:p>
            <a:pPr>
              <a:buNone/>
            </a:pPr>
            <a:r>
              <a:rPr lang="nn-NO" sz="2400" b="1" dirty="0" smtClean="0"/>
              <a:t>	</a:t>
            </a:r>
            <a:r>
              <a:rPr lang="nn-NO" sz="2400" dirty="0" smtClean="0"/>
              <a:t>&lt;html&gt; </a:t>
            </a:r>
          </a:p>
          <a:p>
            <a:pPr>
              <a:buNone/>
            </a:pPr>
            <a:r>
              <a:rPr lang="nn-NO" sz="2400" dirty="0" smtClean="0"/>
              <a:t>	&lt;body&gt; </a:t>
            </a:r>
          </a:p>
          <a:p>
            <a:pPr>
              <a:buNone/>
            </a:pPr>
            <a:r>
              <a:rPr lang="nn-NO" sz="2400" dirty="0" smtClean="0"/>
              <a:t>	&lt;!--komentar ini tidak akan dimunculkan di browser--&gt; </a:t>
            </a:r>
          </a:p>
          <a:p>
            <a:pPr>
              <a:buNone/>
            </a:pPr>
            <a:r>
              <a:rPr lang="nn-NO" sz="2400" dirty="0" smtClean="0"/>
              <a:t>	&lt;p&gt;Contoh penulisan teks biasa&lt;/p&gt; </a:t>
            </a:r>
          </a:p>
          <a:p>
            <a:pPr>
              <a:buNone/>
            </a:pPr>
            <a:r>
              <a:rPr lang="nn-NO" sz="2400" dirty="0" smtClean="0"/>
              <a:t>	&lt;/body&gt; </a:t>
            </a:r>
          </a:p>
          <a:p>
            <a:pPr>
              <a:buNone/>
            </a:pPr>
            <a:r>
              <a:rPr lang="nn-NO" sz="2400" dirty="0" smtClean="0"/>
              <a:t>	&lt;/html&gt;</a:t>
            </a:r>
            <a:endParaRPr lang="id-ID" sz="2400" dirty="0">
              <a:latin typeface="Comic Sans MS"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Contoh</a:t>
            </a:r>
            <a:r>
              <a:rPr lang="en-US" dirty="0" smtClean="0"/>
              <a:t> 1 (</a:t>
            </a:r>
            <a:r>
              <a:rPr lang="en-US" dirty="0" err="1" smtClean="0"/>
              <a:t>tanpa</a:t>
            </a:r>
            <a:r>
              <a:rPr lang="en-US" dirty="0" smtClean="0"/>
              <a:t> </a:t>
            </a:r>
            <a:r>
              <a:rPr lang="en-US" dirty="0" err="1" smtClean="0"/>
              <a:t>atribut</a:t>
            </a:r>
            <a:r>
              <a:rPr lang="en-US" dirty="0" smtClean="0"/>
              <a:t>)</a:t>
            </a:r>
            <a:endParaRPr lang="id-ID" dirty="0"/>
          </a:p>
        </p:txBody>
      </p:sp>
      <p:sp>
        <p:nvSpPr>
          <p:cNvPr id="3" name="Content Placeholder 2"/>
          <p:cNvSpPr>
            <a:spLocks noGrp="1"/>
          </p:cNvSpPr>
          <p:nvPr>
            <p:ph idx="1"/>
          </p:nvPr>
        </p:nvSpPr>
        <p:spPr>
          <a:xfrm>
            <a:off x="457200" y="1676400"/>
            <a:ext cx="8229600" cy="4495800"/>
          </a:xfrm>
        </p:spPr>
        <p:txBody>
          <a:bodyPr>
            <a:normAutofit/>
          </a:bodyPr>
          <a:lstStyle/>
          <a:p>
            <a:pPr>
              <a:buNone/>
            </a:pPr>
            <a:r>
              <a:rPr lang="id-ID" sz="2400" dirty="0" smtClean="0"/>
              <a:t>&lt;html&gt;</a:t>
            </a:r>
            <a:endParaRPr lang="en-US" sz="2400" dirty="0" smtClean="0"/>
          </a:p>
          <a:p>
            <a:pPr>
              <a:buNone/>
            </a:pPr>
            <a:r>
              <a:rPr lang="en-US" sz="2400" dirty="0" smtClean="0"/>
              <a:t>&lt;</a:t>
            </a:r>
            <a:r>
              <a:rPr lang="id-ID" sz="2400" dirty="0" smtClean="0"/>
              <a:t>body&gt;</a:t>
            </a:r>
            <a:endParaRPr lang="en-US" sz="2400" dirty="0" smtClean="0"/>
          </a:p>
          <a:p>
            <a:pPr>
              <a:buNone/>
            </a:pPr>
            <a:r>
              <a:rPr lang="en-US" sz="2400" dirty="0" smtClean="0"/>
              <a:t>	</a:t>
            </a:r>
            <a:r>
              <a:rPr lang="id-ID" sz="2400" dirty="0" smtClean="0"/>
              <a:t>&lt;p&gt;Paragraf satu.&lt;/p&gt;</a:t>
            </a:r>
            <a:endParaRPr lang="en-US" sz="2400" dirty="0" smtClean="0"/>
          </a:p>
          <a:p>
            <a:pPr>
              <a:buNone/>
            </a:pPr>
            <a:r>
              <a:rPr lang="en-US" sz="2400" dirty="0" smtClean="0"/>
              <a:t>	</a:t>
            </a:r>
            <a:r>
              <a:rPr lang="id-ID" sz="2400" dirty="0" smtClean="0"/>
              <a:t>&lt;p&gt;Paragraf dua.&lt;/p&gt;</a:t>
            </a:r>
            <a:endParaRPr lang="en-US" sz="2400" dirty="0" smtClean="0"/>
          </a:p>
          <a:p>
            <a:pPr>
              <a:buNone/>
            </a:pPr>
            <a:r>
              <a:rPr lang="en-US" sz="2400" dirty="0" smtClean="0"/>
              <a:t>	</a:t>
            </a:r>
            <a:r>
              <a:rPr lang="id-ID" sz="2400" dirty="0" smtClean="0"/>
              <a:t>&lt;p&gt;Paragraf tiga.&lt;/p&gt;</a:t>
            </a:r>
            <a:endParaRPr lang="en-US" sz="2400" dirty="0" smtClean="0"/>
          </a:p>
          <a:p>
            <a:pPr>
              <a:buNone/>
            </a:pPr>
            <a:r>
              <a:rPr lang="en-US" sz="2400" dirty="0" smtClean="0"/>
              <a:t>	</a:t>
            </a:r>
            <a:r>
              <a:rPr lang="id-ID" sz="2400" dirty="0" smtClean="0"/>
              <a:t>&lt;p&gt;Elemen paragraf didefinisikan dengan menggunakan tag P.&lt;/p&gt;</a:t>
            </a:r>
            <a:endParaRPr lang="en-US" sz="2400" dirty="0" smtClean="0"/>
          </a:p>
          <a:p>
            <a:pPr>
              <a:buNone/>
            </a:pPr>
            <a:r>
              <a:rPr lang="id-ID" sz="2400" dirty="0" smtClean="0"/>
              <a:t>&lt;/body&gt;</a:t>
            </a:r>
            <a:endParaRPr lang="en-US" sz="2400" dirty="0" smtClean="0"/>
          </a:p>
          <a:p>
            <a:pPr>
              <a:buNone/>
            </a:pPr>
            <a:r>
              <a:rPr lang="id-ID" sz="2400" dirty="0" smtClean="0"/>
              <a:t>&lt;/html&gt; </a:t>
            </a:r>
          </a:p>
          <a:p>
            <a:pPr>
              <a:buNone/>
            </a:pPr>
            <a:r>
              <a:rPr lang="id-ID" sz="2400" dirty="0" smtClean="0"/>
              <a:t> </a:t>
            </a:r>
            <a:endParaRPr lang="id-ID"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Hasil</a:t>
            </a:r>
            <a:r>
              <a:rPr lang="en-US" dirty="0" smtClean="0"/>
              <a:t>:</a:t>
            </a:r>
            <a:endParaRPr lang="id-ID"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990600" y="1524000"/>
            <a:ext cx="6781800" cy="49770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Contoh</a:t>
            </a:r>
            <a:r>
              <a:rPr lang="en-US" dirty="0" smtClean="0"/>
              <a:t> 2 (</a:t>
            </a:r>
            <a:r>
              <a:rPr lang="en-US" dirty="0" err="1" smtClean="0"/>
              <a:t>dengan</a:t>
            </a:r>
            <a:r>
              <a:rPr lang="en-US" dirty="0" smtClean="0"/>
              <a:t> </a:t>
            </a:r>
            <a:r>
              <a:rPr lang="en-US" dirty="0" err="1" smtClean="0"/>
              <a:t>atribut</a:t>
            </a:r>
            <a:r>
              <a:rPr lang="en-US" dirty="0" smtClean="0"/>
              <a:t>)</a:t>
            </a:r>
            <a:endParaRPr lang="id-ID" dirty="0"/>
          </a:p>
        </p:txBody>
      </p:sp>
      <p:sp>
        <p:nvSpPr>
          <p:cNvPr id="3" name="Content Placeholder 2"/>
          <p:cNvSpPr>
            <a:spLocks noGrp="1"/>
          </p:cNvSpPr>
          <p:nvPr>
            <p:ph idx="1"/>
          </p:nvPr>
        </p:nvSpPr>
        <p:spPr>
          <a:xfrm>
            <a:off x="457200" y="1676400"/>
            <a:ext cx="8229600" cy="4495800"/>
          </a:xfrm>
        </p:spPr>
        <p:txBody>
          <a:bodyPr>
            <a:normAutofit/>
          </a:bodyPr>
          <a:lstStyle/>
          <a:p>
            <a:pPr>
              <a:buNone/>
            </a:pPr>
            <a:r>
              <a:rPr lang="id-ID" sz="2400" dirty="0" smtClean="0"/>
              <a:t>&lt;html&gt;</a:t>
            </a:r>
            <a:endParaRPr lang="en-US" sz="2400" dirty="0" smtClean="0"/>
          </a:p>
          <a:p>
            <a:pPr>
              <a:buNone/>
            </a:pPr>
            <a:r>
              <a:rPr lang="id-ID" sz="2400" dirty="0" smtClean="0"/>
              <a:t>&lt;body&gt;</a:t>
            </a:r>
            <a:endParaRPr lang="en-US" sz="2400" dirty="0" smtClean="0"/>
          </a:p>
          <a:p>
            <a:pPr>
              <a:buNone/>
            </a:pPr>
            <a:r>
              <a:rPr lang="en-US" sz="2400" dirty="0" smtClean="0"/>
              <a:t>	</a:t>
            </a:r>
            <a:r>
              <a:rPr lang="id-ID" sz="2400" dirty="0" smtClean="0"/>
              <a:t>&lt;p align="right"&gt;Paragraf dengan perataan kanan.&lt;/p&gt; </a:t>
            </a:r>
            <a:endParaRPr lang="en-US" sz="2400" dirty="0" smtClean="0"/>
          </a:p>
          <a:p>
            <a:pPr>
              <a:buNone/>
            </a:pPr>
            <a:r>
              <a:rPr lang="en-US" sz="2400" dirty="0" smtClean="0"/>
              <a:t>	</a:t>
            </a:r>
            <a:r>
              <a:rPr lang="id-ID" sz="2400" dirty="0" smtClean="0"/>
              <a:t>&lt;p align="center"&gt;Paragraf dengan rata tengah.&lt;/p&gt;</a:t>
            </a:r>
            <a:endParaRPr lang="en-US" sz="2400" dirty="0" smtClean="0"/>
          </a:p>
          <a:p>
            <a:pPr>
              <a:buNone/>
            </a:pPr>
            <a:r>
              <a:rPr lang="en-US" sz="2400" dirty="0" smtClean="0"/>
              <a:t>	</a:t>
            </a:r>
            <a:r>
              <a:rPr lang="id-ID" sz="2400" dirty="0" smtClean="0"/>
              <a:t>&lt;p align="left"&gt;Paragraf tiga.&lt;/p&gt;</a:t>
            </a:r>
            <a:endParaRPr lang="en-US" sz="2400" dirty="0" smtClean="0"/>
          </a:p>
          <a:p>
            <a:pPr>
              <a:buNone/>
            </a:pPr>
            <a:r>
              <a:rPr lang="en-US" sz="2400" dirty="0" smtClean="0"/>
              <a:t>	</a:t>
            </a:r>
            <a:r>
              <a:rPr lang="id-ID" sz="2400" dirty="0" smtClean="0"/>
              <a:t>&lt;p align="justify"&gt;Paragraf dengan perataan justify.&lt;/p&gt;  </a:t>
            </a:r>
            <a:endParaRPr lang="en-US" sz="2400" dirty="0" smtClean="0"/>
          </a:p>
          <a:p>
            <a:pPr>
              <a:buNone/>
            </a:pPr>
            <a:r>
              <a:rPr lang="id-ID" sz="2400" dirty="0" smtClean="0"/>
              <a:t>&lt;/body&gt;</a:t>
            </a:r>
            <a:endParaRPr lang="en-US" sz="2400" dirty="0" smtClean="0"/>
          </a:p>
          <a:p>
            <a:pPr>
              <a:buNone/>
            </a:pPr>
            <a:r>
              <a:rPr lang="id-ID" sz="2400" dirty="0" smtClean="0"/>
              <a:t>&lt;/html&gt;  </a:t>
            </a:r>
            <a:endParaRPr lang="id-ID"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Hasil</a:t>
            </a:r>
            <a:r>
              <a:rPr lang="en-US" dirty="0" smtClean="0"/>
              <a:t>:</a:t>
            </a:r>
            <a:endParaRPr lang="id-ID"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914400" y="1371600"/>
            <a:ext cx="7010400" cy="51448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id-ID" b="1" dirty="0" smtClean="0"/>
              <a:t>Blockqoute</a:t>
            </a:r>
            <a:endParaRPr lang="id-ID" dirty="0"/>
          </a:p>
        </p:txBody>
      </p:sp>
      <p:sp>
        <p:nvSpPr>
          <p:cNvPr id="3" name="Content Placeholder 2"/>
          <p:cNvSpPr>
            <a:spLocks noGrp="1"/>
          </p:cNvSpPr>
          <p:nvPr>
            <p:ph idx="1"/>
          </p:nvPr>
        </p:nvSpPr>
        <p:spPr>
          <a:xfrm>
            <a:off x="457200" y="1447800"/>
            <a:ext cx="8229600" cy="5126736"/>
          </a:xfrm>
        </p:spPr>
        <p:txBody>
          <a:bodyPr>
            <a:normAutofit/>
          </a:bodyPr>
          <a:lstStyle/>
          <a:p>
            <a:r>
              <a:rPr lang="id-ID" dirty="0" smtClean="0">
                <a:latin typeface="Comic Sans MS" pitchFamily="66" charset="0"/>
              </a:rPr>
              <a:t>Tag &lt;BLOCKQUOTE&gt; digunakan untuk menuliskan suatu kutipan teks. Browser biasanya menampilkan kutipan teks dengan mengidentifikasikan teks tersebut atau dengan mengabaikan spasi dalam teks seperti tag paragraf. </a:t>
            </a:r>
            <a:r>
              <a:rPr lang="en-US" dirty="0" smtClean="0">
                <a:latin typeface="Comic Sans MS" pitchFamily="66" charset="0"/>
              </a:rPr>
              <a:t>K</a:t>
            </a:r>
            <a:r>
              <a:rPr lang="id-ID" dirty="0" smtClean="0">
                <a:latin typeface="Comic Sans MS" pitchFamily="66" charset="0"/>
              </a:rPr>
              <a:t>utipan teks dinyatakan dengan indentasi yang menjorok ke dalam dan berbeda dalam satu paragraf. </a:t>
            </a:r>
            <a:endParaRPr lang="id-ID" dirty="0">
              <a:latin typeface="Comic Sans MS"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Contoh</a:t>
            </a:r>
            <a:r>
              <a:rPr lang="en-US" dirty="0" smtClean="0"/>
              <a:t> 1:</a:t>
            </a:r>
            <a:endParaRPr lang="id-ID" dirty="0"/>
          </a:p>
        </p:txBody>
      </p:sp>
      <p:sp>
        <p:nvSpPr>
          <p:cNvPr id="3" name="Content Placeholder 2"/>
          <p:cNvSpPr>
            <a:spLocks noGrp="1"/>
          </p:cNvSpPr>
          <p:nvPr>
            <p:ph idx="1"/>
          </p:nvPr>
        </p:nvSpPr>
        <p:spPr>
          <a:xfrm>
            <a:off x="457200" y="1524000"/>
            <a:ext cx="8229600" cy="5050536"/>
          </a:xfrm>
        </p:spPr>
        <p:txBody>
          <a:bodyPr>
            <a:normAutofit fontScale="77500" lnSpcReduction="20000"/>
          </a:bodyPr>
          <a:lstStyle/>
          <a:p>
            <a:pPr marL="4763" indent="-4763">
              <a:buNone/>
            </a:pPr>
            <a:r>
              <a:rPr lang="id-ID" dirty="0" smtClean="0"/>
              <a:t>&lt;html&gt; </a:t>
            </a:r>
            <a:endParaRPr lang="en-US" dirty="0" smtClean="0"/>
          </a:p>
          <a:p>
            <a:pPr marL="4763" indent="-4763">
              <a:buNone/>
            </a:pPr>
            <a:r>
              <a:rPr lang="en-US" dirty="0" smtClean="0"/>
              <a:t>	</a:t>
            </a:r>
            <a:r>
              <a:rPr lang="id-ID" dirty="0" smtClean="0"/>
              <a:t>&lt;body&gt;</a:t>
            </a:r>
            <a:endParaRPr lang="en-US" dirty="0" smtClean="0"/>
          </a:p>
          <a:p>
            <a:pPr marL="4763" indent="-4763">
              <a:buNone/>
            </a:pPr>
            <a:r>
              <a:rPr lang="id-ID" dirty="0" smtClean="0"/>
              <a:t>&lt;h3&gt;Teknologi Universal Serial Bus (USB)&lt;/h3&gt;</a:t>
            </a:r>
            <a:endParaRPr lang="en-US" dirty="0" smtClean="0"/>
          </a:p>
          <a:p>
            <a:pPr marL="4763" indent="-4763">
              <a:buNone/>
            </a:pPr>
            <a:r>
              <a:rPr lang="id-ID" dirty="0" smtClean="0"/>
              <a:t>&lt;blockquote&gt; Pada awal tahun 1977 tepatnya komputer dengan prosesor Pentium, beberapakomputer sudah mempunyai piranti baru untuk memudahkan pengguna komputer dalam menangani masalah kabel yang bayak.&lt;</a:t>
            </a:r>
            <a:r>
              <a:rPr lang="id-ID" dirty="0" smtClean="0"/>
              <a:t>br</a:t>
            </a:r>
            <a:r>
              <a:rPr lang="en-US" dirty="0" smtClean="0"/>
              <a:t>/</a:t>
            </a:r>
            <a:r>
              <a:rPr lang="id-ID" dirty="0" smtClean="0"/>
              <a:t>&gt; </a:t>
            </a:r>
            <a:endParaRPr lang="en-US" dirty="0" smtClean="0"/>
          </a:p>
          <a:p>
            <a:pPr marL="4763" indent="-4763">
              <a:buNone/>
            </a:pPr>
            <a:r>
              <a:rPr lang="id-ID" dirty="0" smtClean="0"/>
              <a:t>Teknologi baru tersebut dinama</a:t>
            </a:r>
            <a:r>
              <a:rPr lang="en-US" dirty="0" smtClean="0"/>
              <a:t>k</a:t>
            </a:r>
            <a:r>
              <a:rPr lang="id-ID" dirty="0" smtClean="0"/>
              <a:t>an Universal Serial Bus atau yang lebih dikenal dengan USB. Memang masih bayak yang tidak mengetahui apa dan fungsi teknologi ini. Oleh sebab itu bab ini akan memperkenalkan apa yang dimaksud dengan USB dan kegunaannya.&lt;/blockquote&gt;</a:t>
            </a:r>
            <a:endParaRPr lang="en-US" dirty="0" smtClean="0"/>
          </a:p>
          <a:p>
            <a:pPr marL="4763" indent="-4763">
              <a:buNone/>
            </a:pPr>
            <a:r>
              <a:rPr lang="id-ID" dirty="0" smtClean="0"/>
              <a:t>&lt;h5&gt;Disadur dari Buku " Pengantar Sistem Komputer" Hal:134 </a:t>
            </a:r>
            <a:r>
              <a:rPr lang="id-ID" dirty="0" smtClean="0"/>
              <a:t>&lt;</a:t>
            </a:r>
            <a:r>
              <a:rPr lang="en-US" dirty="0" smtClean="0"/>
              <a:t>/</a:t>
            </a:r>
            <a:r>
              <a:rPr lang="id-ID" dirty="0" smtClean="0"/>
              <a:t>h5</a:t>
            </a:r>
            <a:r>
              <a:rPr lang="id-ID" dirty="0" smtClean="0"/>
              <a:t>&gt;</a:t>
            </a:r>
            <a:endParaRPr lang="en-US" dirty="0" smtClean="0"/>
          </a:p>
          <a:p>
            <a:pPr marL="4763" indent="-4763">
              <a:buNone/>
            </a:pPr>
            <a:r>
              <a:rPr lang="id-ID" dirty="0" smtClean="0"/>
              <a:t>&lt;/body&gt;</a:t>
            </a:r>
            <a:endParaRPr lang="en-US" dirty="0" smtClean="0"/>
          </a:p>
          <a:p>
            <a:pPr marL="4763" indent="-4763">
              <a:buNone/>
            </a:pPr>
            <a:r>
              <a:rPr lang="id-ID" dirty="0" smtClean="0"/>
              <a:t>&lt;/html&gt;</a:t>
            </a:r>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Hasil</a:t>
            </a:r>
            <a:r>
              <a:rPr lang="en-US" dirty="0" smtClean="0"/>
              <a:t>:</a:t>
            </a:r>
            <a:endParaRPr lang="id-ID"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990600" y="1371600"/>
            <a:ext cx="7162800" cy="52566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569</TotalTime>
  <Words>553</Words>
  <Application>Microsoft Office PowerPoint</Application>
  <PresentationFormat>On-screen Show (4:3)</PresentationFormat>
  <Paragraphs>97</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Urban</vt:lpstr>
      <vt:lpstr>Elemen Dasar HTML</vt:lpstr>
      <vt:lpstr>Paragraf </vt:lpstr>
      <vt:lpstr>Contoh 1 (tanpa atribut)</vt:lpstr>
      <vt:lpstr>Hasil:</vt:lpstr>
      <vt:lpstr>Contoh 2 (dengan atribut)</vt:lpstr>
      <vt:lpstr>Hasil:</vt:lpstr>
      <vt:lpstr>Blockqoute</vt:lpstr>
      <vt:lpstr>Contoh 1:</vt:lpstr>
      <vt:lpstr>Hasil:</vt:lpstr>
      <vt:lpstr>Preformatted Text </vt:lpstr>
      <vt:lpstr>Contoh:</vt:lpstr>
      <vt:lpstr>Hasil:</vt:lpstr>
      <vt:lpstr>Divider dan Center</vt:lpstr>
      <vt:lpstr>Contoh:</vt:lpstr>
      <vt:lpstr>Hasil:</vt:lpstr>
      <vt:lpstr>Karakter Spesial</vt:lpstr>
      <vt:lpstr>Karakter Spesial</vt:lpstr>
      <vt:lpstr>Contoh:</vt:lpstr>
      <vt:lpstr>Hasil:</vt:lpstr>
      <vt:lpstr>Referensi Karakter Spesial</vt:lpstr>
      <vt:lpstr>Komentar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 Dasar HTML</dc:title>
  <dc:creator>river</dc:creator>
  <cp:lastModifiedBy>lenovo</cp:lastModifiedBy>
  <cp:revision>69</cp:revision>
  <dcterms:created xsi:type="dcterms:W3CDTF">2006-08-16T00:00:00Z</dcterms:created>
  <dcterms:modified xsi:type="dcterms:W3CDTF">2015-04-10T03:10:30Z</dcterms:modified>
</cp:coreProperties>
</file>