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380" r:id="rId4"/>
    <p:sldId id="276" r:id="rId5"/>
    <p:sldId id="277" r:id="rId6"/>
    <p:sldId id="278" r:id="rId7"/>
    <p:sldId id="279" r:id="rId8"/>
    <p:sldId id="280" r:id="rId9"/>
    <p:sldId id="281" r:id="rId10"/>
    <p:sldId id="282" r:id="rId11"/>
    <p:sldId id="299" r:id="rId12"/>
    <p:sldId id="300" r:id="rId13"/>
    <p:sldId id="301" r:id="rId14"/>
    <p:sldId id="302" r:id="rId15"/>
    <p:sldId id="283" r:id="rId16"/>
    <p:sldId id="285" r:id="rId17"/>
    <p:sldId id="286" r:id="rId18"/>
    <p:sldId id="287" r:id="rId19"/>
    <p:sldId id="288" r:id="rId20"/>
    <p:sldId id="289" r:id="rId21"/>
    <p:sldId id="290" r:id="rId22"/>
    <p:sldId id="291" r:id="rId23"/>
    <p:sldId id="292" r:id="rId24"/>
    <p:sldId id="293" r:id="rId25"/>
    <p:sldId id="294" r:id="rId26"/>
    <p:sldId id="296" r:id="rId27"/>
    <p:sldId id="297" r:id="rId28"/>
    <p:sldId id="298" r:id="rId29"/>
    <p:sldId id="272" r:id="rId30"/>
    <p:sldId id="259" r:id="rId31"/>
    <p:sldId id="262" r:id="rId32"/>
    <p:sldId id="261" r:id="rId33"/>
    <p:sldId id="258" r:id="rId34"/>
    <p:sldId id="263" r:id="rId35"/>
    <p:sldId id="264" r:id="rId36"/>
    <p:sldId id="265" r:id="rId37"/>
    <p:sldId id="266" r:id="rId38"/>
    <p:sldId id="267" r:id="rId39"/>
    <p:sldId id="268" r:id="rId40"/>
    <p:sldId id="269" r:id="rId41"/>
    <p:sldId id="270" r:id="rId42"/>
    <p:sldId id="271" r:id="rId43"/>
    <p:sldId id="260" r:id="rId44"/>
    <p:sldId id="303" r:id="rId45"/>
    <p:sldId id="304" r:id="rId46"/>
    <p:sldId id="305" r:id="rId47"/>
    <p:sldId id="306" r:id="rId48"/>
    <p:sldId id="307" r:id="rId49"/>
    <p:sldId id="308" r:id="rId50"/>
    <p:sldId id="309" r:id="rId51"/>
    <p:sldId id="310" r:id="rId52"/>
    <p:sldId id="311" r:id="rId53"/>
    <p:sldId id="312" r:id="rId54"/>
    <p:sldId id="273" r:id="rId55"/>
    <p:sldId id="317" r:id="rId56"/>
    <p:sldId id="318" r:id="rId57"/>
    <p:sldId id="319" r:id="rId58"/>
    <p:sldId id="320" r:id="rId59"/>
    <p:sldId id="381" r:id="rId60"/>
    <p:sldId id="382"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 id="377" r:id="rId79"/>
    <p:sldId id="378" r:id="rId80"/>
    <p:sldId id="313" r:id="rId81"/>
    <p:sldId id="257"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21" r:id="rId97"/>
    <p:sldId id="322" r:id="rId98"/>
    <p:sldId id="323" r:id="rId99"/>
    <p:sldId id="324" r:id="rId100"/>
    <p:sldId id="325" r:id="rId101"/>
    <p:sldId id="326" r:id="rId102"/>
    <p:sldId id="327" r:id="rId103"/>
    <p:sldId id="328" r:id="rId104"/>
    <p:sldId id="329" r:id="rId105"/>
    <p:sldId id="330" r:id="rId106"/>
    <p:sldId id="331" r:id="rId107"/>
    <p:sldId id="332" r:id="rId108"/>
    <p:sldId id="333" r:id="rId109"/>
    <p:sldId id="334" r:id="rId110"/>
    <p:sldId id="336" r:id="rId111"/>
    <p:sldId id="335" r:id="rId112"/>
    <p:sldId id="337" r:id="rId113"/>
    <p:sldId id="338" r:id="rId114"/>
    <p:sldId id="339" r:id="rId115"/>
    <p:sldId id="340" r:id="rId116"/>
    <p:sldId id="342" r:id="rId117"/>
    <p:sldId id="341" r:id="rId118"/>
    <p:sldId id="343" r:id="rId119"/>
    <p:sldId id="344" r:id="rId120"/>
    <p:sldId id="345" r:id="rId121"/>
    <p:sldId id="274" r:id="rId122"/>
    <p:sldId id="275" r:id="rId123"/>
    <p:sldId id="314" r:id="rId124"/>
    <p:sldId id="315" r:id="rId125"/>
    <p:sldId id="316" r:id="rId12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95DC0-91E5-4954-8C7B-8335638B5D1F}" type="doc">
      <dgm:prSet loTypeId="urn:microsoft.com/office/officeart/2005/8/layout/process2" loCatId="process" qsTypeId="urn:microsoft.com/office/officeart/2005/8/quickstyle/simple3" qsCatId="simple" csTypeId="urn:microsoft.com/office/officeart/2005/8/colors/colorful5" csCatId="colorful" phldr="1"/>
      <dgm:spPr/>
    </dgm:pt>
    <dgm:pt modelId="{2BF6E295-4992-499C-8848-17E5DD1B4E20}">
      <dgm:prSet phldrT="[Text]" custT="1"/>
      <dgm:spPr/>
      <dgm:t>
        <a:bodyPr/>
        <a:lstStyle/>
        <a:p>
          <a:pPr algn="ctr"/>
          <a:r>
            <a:rPr lang="id-ID" sz="2000" smtClean="0"/>
            <a:t>1. Tentukan </a:t>
          </a:r>
          <a:r>
            <a:rPr lang="id-ID" sz="2000" smtClean="0">
              <a:solidFill>
                <a:srgbClr val="C00000"/>
              </a:solidFill>
            </a:rPr>
            <a:t>Topik Penelitian </a:t>
          </a:r>
          <a:r>
            <a:rPr lang="id-ID" sz="2000" smtClean="0"/>
            <a:t>dan Lakukan </a:t>
          </a:r>
          <a:r>
            <a:rPr lang="id-ID" sz="2000" smtClean="0">
              <a:solidFill>
                <a:srgbClr val="C00000"/>
              </a:solidFill>
            </a:rPr>
            <a:t>Literature Review</a:t>
          </a:r>
          <a:endParaRPr lang="en-US" sz="2000">
            <a:solidFill>
              <a:srgbClr val="C00000"/>
            </a:solidFill>
          </a:endParaRPr>
        </a:p>
      </dgm:t>
    </dgm:pt>
    <dgm:pt modelId="{5DBFD289-511B-440B-BB64-C7352D38421C}" type="parTrans" cxnId="{184209ED-53ED-4B67-B9D5-55360E776095}">
      <dgm:prSet/>
      <dgm:spPr/>
      <dgm:t>
        <a:bodyPr/>
        <a:lstStyle/>
        <a:p>
          <a:endParaRPr lang="en-US"/>
        </a:p>
      </dgm:t>
    </dgm:pt>
    <dgm:pt modelId="{6D9F6640-3FC9-4945-914E-1DB19BA9FB6E}" type="sibTrans" cxnId="{184209ED-53ED-4B67-B9D5-55360E776095}">
      <dgm:prSet/>
      <dgm:spPr/>
      <dgm:t>
        <a:bodyPr/>
        <a:lstStyle/>
        <a:p>
          <a:endParaRPr lang="en-US"/>
        </a:p>
      </dgm:t>
    </dgm:pt>
    <dgm:pt modelId="{1FBA68C5-CA92-40D3-86A0-A48A98EFEB26}">
      <dgm:prSet phldrT="[Text]" custT="1"/>
      <dgm:spPr/>
      <dgm:t>
        <a:bodyPr/>
        <a:lstStyle/>
        <a:p>
          <a:pPr algn="ctr"/>
          <a:r>
            <a:rPr lang="id-ID" sz="2000" smtClean="0"/>
            <a:t>2. Tentukan </a:t>
          </a:r>
          <a:r>
            <a:rPr lang="id-ID" sz="2000" smtClean="0">
              <a:solidFill>
                <a:srgbClr val="C00000"/>
              </a:solidFill>
            </a:rPr>
            <a:t>Problem Statement </a:t>
          </a:r>
          <a:r>
            <a:rPr lang="id-ID" sz="2000" smtClean="0"/>
            <a:t>dan </a:t>
          </a:r>
          <a:r>
            <a:rPr lang="id-ID" sz="2000" smtClean="0">
              <a:solidFill>
                <a:srgbClr val="C00000"/>
              </a:solidFill>
            </a:rPr>
            <a:t>Research Question</a:t>
          </a:r>
          <a:endParaRPr lang="en-US" sz="2000">
            <a:solidFill>
              <a:srgbClr val="C00000"/>
            </a:solidFill>
          </a:endParaRPr>
        </a:p>
      </dgm:t>
    </dgm:pt>
    <dgm:pt modelId="{53A27072-9AFC-44C8-A87F-ACEFD2C0CC67}" type="parTrans" cxnId="{75D00BAC-A0FC-48AE-B849-365799A9FC8A}">
      <dgm:prSet/>
      <dgm:spPr/>
      <dgm:t>
        <a:bodyPr/>
        <a:lstStyle/>
        <a:p>
          <a:endParaRPr lang="en-US"/>
        </a:p>
      </dgm:t>
    </dgm:pt>
    <dgm:pt modelId="{8ADEF98F-F566-4CB2-91CE-D6706CBB9D62}" type="sibTrans" cxnId="{75D00BAC-A0FC-48AE-B849-365799A9FC8A}">
      <dgm:prSet/>
      <dgm:spPr/>
      <dgm:t>
        <a:bodyPr/>
        <a:lstStyle/>
        <a:p>
          <a:endParaRPr lang="en-US"/>
        </a:p>
      </dgm:t>
    </dgm:pt>
    <dgm:pt modelId="{E838446E-E25D-4D0F-9959-B9403C5E2812}">
      <dgm:prSet phldrT="[Text]" custT="1"/>
      <dgm:spPr/>
      <dgm:t>
        <a:bodyPr/>
        <a:lstStyle/>
        <a:p>
          <a:pPr algn="ctr"/>
          <a:r>
            <a:rPr lang="id-ID" sz="2000" smtClean="0"/>
            <a:t>3. Pahami </a:t>
          </a:r>
          <a:r>
            <a:rPr lang="id-ID" sz="2000" smtClean="0">
              <a:solidFill>
                <a:srgbClr val="C00000"/>
              </a:solidFill>
            </a:rPr>
            <a:t>Existing (State-of-the-Art) Methods</a:t>
          </a:r>
          <a:endParaRPr lang="en-US" sz="2000"/>
        </a:p>
      </dgm:t>
    </dgm:pt>
    <dgm:pt modelId="{542153C2-EA1B-481C-857F-D09FCE0912FC}" type="parTrans" cxnId="{86EFCC12-11C6-46C1-9BA8-F71838BFA22B}">
      <dgm:prSet/>
      <dgm:spPr/>
      <dgm:t>
        <a:bodyPr/>
        <a:lstStyle/>
        <a:p>
          <a:endParaRPr lang="en-US"/>
        </a:p>
      </dgm:t>
    </dgm:pt>
    <dgm:pt modelId="{733DDFFC-9A16-4CD1-9AE5-C9D612AD122F}" type="sibTrans" cxnId="{86EFCC12-11C6-46C1-9BA8-F71838BFA22B}">
      <dgm:prSet/>
      <dgm:spPr/>
      <dgm:t>
        <a:bodyPr/>
        <a:lstStyle/>
        <a:p>
          <a:endParaRPr lang="en-US"/>
        </a:p>
      </dgm:t>
    </dgm:pt>
    <dgm:pt modelId="{5958AB8F-28B5-437E-873F-86F038561A4E}">
      <dgm:prSet phldrT="[Text]" custT="1"/>
      <dgm:spPr/>
      <dgm:t>
        <a:bodyPr/>
        <a:lstStyle/>
        <a:p>
          <a:pPr algn="ctr"/>
          <a:r>
            <a:rPr lang="id-ID" sz="2000" smtClean="0"/>
            <a:t>4. Lakukan </a:t>
          </a:r>
          <a:r>
            <a:rPr lang="id-ID" sz="2000" smtClean="0">
              <a:solidFill>
                <a:srgbClr val="C00000"/>
              </a:solidFill>
            </a:rPr>
            <a:t>Method Comparation</a:t>
          </a:r>
          <a:endParaRPr lang="en-US" sz="2000">
            <a:solidFill>
              <a:srgbClr val="C00000"/>
            </a:solidFill>
          </a:endParaRPr>
        </a:p>
      </dgm:t>
    </dgm:pt>
    <dgm:pt modelId="{E0B57721-3737-4AD8-8B4A-3AEB4E63E2A5}" type="parTrans" cxnId="{15DF67B8-FD75-423F-82AB-00B254287D4B}">
      <dgm:prSet/>
      <dgm:spPr/>
      <dgm:t>
        <a:bodyPr/>
        <a:lstStyle/>
        <a:p>
          <a:endParaRPr lang="en-US"/>
        </a:p>
      </dgm:t>
    </dgm:pt>
    <dgm:pt modelId="{4E50E150-56E9-4187-BA8D-9D3EE95C6848}" type="sibTrans" cxnId="{15DF67B8-FD75-423F-82AB-00B254287D4B}">
      <dgm:prSet/>
      <dgm:spPr/>
      <dgm:t>
        <a:bodyPr/>
        <a:lstStyle/>
        <a:p>
          <a:endParaRPr lang="en-US"/>
        </a:p>
      </dgm:t>
    </dgm:pt>
    <dgm:pt modelId="{2758E9C8-827D-4A3F-A364-0E75DB1711AB}">
      <dgm:prSet phldrT="[Text]" custT="1"/>
      <dgm:spPr/>
      <dgm:t>
        <a:bodyPr/>
        <a:lstStyle/>
        <a:p>
          <a:pPr algn="ctr"/>
          <a:r>
            <a:rPr lang="id-ID" sz="2000" smtClean="0"/>
            <a:t>5. Lakukan </a:t>
          </a:r>
          <a:r>
            <a:rPr lang="id-ID" sz="2000" smtClean="0">
              <a:solidFill>
                <a:srgbClr val="C00000"/>
              </a:solidFill>
            </a:rPr>
            <a:t>Method Improvement</a:t>
          </a:r>
          <a:endParaRPr lang="en-US" sz="2000">
            <a:solidFill>
              <a:srgbClr val="C00000"/>
            </a:solidFill>
          </a:endParaRPr>
        </a:p>
      </dgm:t>
    </dgm:pt>
    <dgm:pt modelId="{EDF5E13C-8C94-4480-808A-A3FC6C5ECC7A}" type="parTrans" cxnId="{B23F5D63-1B39-4E72-8175-C86E70D36AA3}">
      <dgm:prSet/>
      <dgm:spPr/>
      <dgm:t>
        <a:bodyPr/>
        <a:lstStyle/>
        <a:p>
          <a:endParaRPr lang="en-US"/>
        </a:p>
      </dgm:t>
    </dgm:pt>
    <dgm:pt modelId="{792D6546-60D8-452A-B6D5-BD83E78166A7}" type="sibTrans" cxnId="{B23F5D63-1B39-4E72-8175-C86E70D36AA3}">
      <dgm:prSet/>
      <dgm:spPr/>
      <dgm:t>
        <a:bodyPr/>
        <a:lstStyle/>
        <a:p>
          <a:endParaRPr lang="en-US"/>
        </a:p>
      </dgm:t>
    </dgm:pt>
    <dgm:pt modelId="{ABF3C288-4A42-436E-AECE-701DF40318A7}">
      <dgm:prSet phldrT="[Text]" custT="1"/>
      <dgm:spPr/>
      <dgm:t>
        <a:bodyPr/>
        <a:lstStyle/>
        <a:p>
          <a:pPr algn="ctr"/>
          <a:r>
            <a:rPr lang="id-ID" sz="2000" smtClean="0"/>
            <a:t>6. Evaluasi </a:t>
          </a:r>
          <a:r>
            <a:rPr lang="id-ID" sz="2000" smtClean="0">
              <a:solidFill>
                <a:srgbClr val="C00000"/>
              </a:solidFill>
            </a:rPr>
            <a:t>Proposed Method</a:t>
          </a:r>
          <a:endParaRPr lang="en-US" sz="2000">
            <a:solidFill>
              <a:srgbClr val="C00000"/>
            </a:solidFill>
          </a:endParaRPr>
        </a:p>
      </dgm:t>
    </dgm:pt>
    <dgm:pt modelId="{7806AABA-EBB5-4F0A-BFA2-6DF53FA43B8D}" type="parTrans" cxnId="{1FB1B00E-205B-4F11-A297-B649CD31D2C9}">
      <dgm:prSet/>
      <dgm:spPr/>
      <dgm:t>
        <a:bodyPr/>
        <a:lstStyle/>
        <a:p>
          <a:endParaRPr lang="en-US"/>
        </a:p>
      </dgm:t>
    </dgm:pt>
    <dgm:pt modelId="{9A1947CF-7E4F-4A43-A435-B40EF4804302}" type="sibTrans" cxnId="{1FB1B00E-205B-4F11-A297-B649CD31D2C9}">
      <dgm:prSet/>
      <dgm:spPr/>
      <dgm:t>
        <a:bodyPr/>
        <a:lstStyle/>
        <a:p>
          <a:endParaRPr lang="en-US"/>
        </a:p>
      </dgm:t>
    </dgm:pt>
    <dgm:pt modelId="{F0550927-BDCB-4C50-B73C-62AC87FEF9F9}" type="pres">
      <dgm:prSet presAssocID="{40F95DC0-91E5-4954-8C7B-8335638B5D1F}" presName="linearFlow" presStyleCnt="0">
        <dgm:presLayoutVars>
          <dgm:resizeHandles val="exact"/>
        </dgm:presLayoutVars>
      </dgm:prSet>
      <dgm:spPr/>
    </dgm:pt>
    <dgm:pt modelId="{99CBE896-B728-4082-B705-31534B89A164}" type="pres">
      <dgm:prSet presAssocID="{2BF6E295-4992-499C-8848-17E5DD1B4E20}" presName="node" presStyleLbl="node1" presStyleIdx="0" presStyleCnt="6" custScaleX="298173">
        <dgm:presLayoutVars>
          <dgm:bulletEnabled val="1"/>
        </dgm:presLayoutVars>
      </dgm:prSet>
      <dgm:spPr/>
      <dgm:t>
        <a:bodyPr/>
        <a:lstStyle/>
        <a:p>
          <a:endParaRPr lang="en-US"/>
        </a:p>
      </dgm:t>
    </dgm:pt>
    <dgm:pt modelId="{BDF591A8-1704-4ECC-9CFE-F3F9064D9674}" type="pres">
      <dgm:prSet presAssocID="{6D9F6640-3FC9-4945-914E-1DB19BA9FB6E}" presName="sibTrans" presStyleLbl="sibTrans2D1" presStyleIdx="0" presStyleCnt="5"/>
      <dgm:spPr/>
      <dgm:t>
        <a:bodyPr/>
        <a:lstStyle/>
        <a:p>
          <a:endParaRPr lang="en-US"/>
        </a:p>
      </dgm:t>
    </dgm:pt>
    <dgm:pt modelId="{08FA3E03-F1E7-4279-8A0B-897B71E0A928}" type="pres">
      <dgm:prSet presAssocID="{6D9F6640-3FC9-4945-914E-1DB19BA9FB6E}" presName="connectorText" presStyleLbl="sibTrans2D1" presStyleIdx="0" presStyleCnt="5"/>
      <dgm:spPr/>
      <dgm:t>
        <a:bodyPr/>
        <a:lstStyle/>
        <a:p>
          <a:endParaRPr lang="en-US"/>
        </a:p>
      </dgm:t>
    </dgm:pt>
    <dgm:pt modelId="{111A853C-CEFF-4837-BADE-24CF1E2C3729}" type="pres">
      <dgm:prSet presAssocID="{1FBA68C5-CA92-40D3-86A0-A48A98EFEB26}" presName="node" presStyleLbl="node1" presStyleIdx="1" presStyleCnt="6" custScaleX="298173">
        <dgm:presLayoutVars>
          <dgm:bulletEnabled val="1"/>
        </dgm:presLayoutVars>
      </dgm:prSet>
      <dgm:spPr/>
      <dgm:t>
        <a:bodyPr/>
        <a:lstStyle/>
        <a:p>
          <a:endParaRPr lang="en-US"/>
        </a:p>
      </dgm:t>
    </dgm:pt>
    <dgm:pt modelId="{7CE19570-EA1C-4F11-ADD1-7F59E0C140CC}" type="pres">
      <dgm:prSet presAssocID="{8ADEF98F-F566-4CB2-91CE-D6706CBB9D62}" presName="sibTrans" presStyleLbl="sibTrans2D1" presStyleIdx="1" presStyleCnt="5"/>
      <dgm:spPr/>
      <dgm:t>
        <a:bodyPr/>
        <a:lstStyle/>
        <a:p>
          <a:endParaRPr lang="en-US"/>
        </a:p>
      </dgm:t>
    </dgm:pt>
    <dgm:pt modelId="{3A6A53D8-B661-444D-8BC6-A6B0C1F34CB7}" type="pres">
      <dgm:prSet presAssocID="{8ADEF98F-F566-4CB2-91CE-D6706CBB9D62}" presName="connectorText" presStyleLbl="sibTrans2D1" presStyleIdx="1" presStyleCnt="5"/>
      <dgm:spPr/>
      <dgm:t>
        <a:bodyPr/>
        <a:lstStyle/>
        <a:p>
          <a:endParaRPr lang="en-US"/>
        </a:p>
      </dgm:t>
    </dgm:pt>
    <dgm:pt modelId="{4BFBA2DF-5D1A-4692-9572-DD1DC778C2AE}" type="pres">
      <dgm:prSet presAssocID="{E838446E-E25D-4D0F-9959-B9403C5E2812}" presName="node" presStyleLbl="node1" presStyleIdx="2" presStyleCnt="6" custScaleX="298173">
        <dgm:presLayoutVars>
          <dgm:bulletEnabled val="1"/>
        </dgm:presLayoutVars>
      </dgm:prSet>
      <dgm:spPr/>
      <dgm:t>
        <a:bodyPr/>
        <a:lstStyle/>
        <a:p>
          <a:endParaRPr lang="en-US"/>
        </a:p>
      </dgm:t>
    </dgm:pt>
    <dgm:pt modelId="{32DD0A9B-C0B7-4A90-8634-CD4951ED9FF5}" type="pres">
      <dgm:prSet presAssocID="{733DDFFC-9A16-4CD1-9AE5-C9D612AD122F}" presName="sibTrans" presStyleLbl="sibTrans2D1" presStyleIdx="2" presStyleCnt="5"/>
      <dgm:spPr/>
      <dgm:t>
        <a:bodyPr/>
        <a:lstStyle/>
        <a:p>
          <a:endParaRPr lang="en-US"/>
        </a:p>
      </dgm:t>
    </dgm:pt>
    <dgm:pt modelId="{71381362-3ABF-4338-B71A-5407DDE2FB0A}" type="pres">
      <dgm:prSet presAssocID="{733DDFFC-9A16-4CD1-9AE5-C9D612AD122F}" presName="connectorText" presStyleLbl="sibTrans2D1" presStyleIdx="2" presStyleCnt="5"/>
      <dgm:spPr/>
      <dgm:t>
        <a:bodyPr/>
        <a:lstStyle/>
        <a:p>
          <a:endParaRPr lang="en-US"/>
        </a:p>
      </dgm:t>
    </dgm:pt>
    <dgm:pt modelId="{26412A0F-61FF-4A76-980F-ADC7C2042A0B}" type="pres">
      <dgm:prSet presAssocID="{5958AB8F-28B5-437E-873F-86F038561A4E}" presName="node" presStyleLbl="node1" presStyleIdx="3" presStyleCnt="6" custScaleX="298173">
        <dgm:presLayoutVars>
          <dgm:bulletEnabled val="1"/>
        </dgm:presLayoutVars>
      </dgm:prSet>
      <dgm:spPr/>
      <dgm:t>
        <a:bodyPr/>
        <a:lstStyle/>
        <a:p>
          <a:endParaRPr lang="en-US"/>
        </a:p>
      </dgm:t>
    </dgm:pt>
    <dgm:pt modelId="{EFB17ADE-A653-4572-A12B-C328E4FA8E3D}" type="pres">
      <dgm:prSet presAssocID="{4E50E150-56E9-4187-BA8D-9D3EE95C6848}" presName="sibTrans" presStyleLbl="sibTrans2D1" presStyleIdx="3" presStyleCnt="5"/>
      <dgm:spPr/>
      <dgm:t>
        <a:bodyPr/>
        <a:lstStyle/>
        <a:p>
          <a:endParaRPr lang="en-US"/>
        </a:p>
      </dgm:t>
    </dgm:pt>
    <dgm:pt modelId="{3ED03110-43B2-481B-9446-5ECD5DD1F2AE}" type="pres">
      <dgm:prSet presAssocID="{4E50E150-56E9-4187-BA8D-9D3EE95C6848}" presName="connectorText" presStyleLbl="sibTrans2D1" presStyleIdx="3" presStyleCnt="5"/>
      <dgm:spPr/>
      <dgm:t>
        <a:bodyPr/>
        <a:lstStyle/>
        <a:p>
          <a:endParaRPr lang="en-US"/>
        </a:p>
      </dgm:t>
    </dgm:pt>
    <dgm:pt modelId="{D891ADC6-E483-4227-8F79-3F250D8E716B}" type="pres">
      <dgm:prSet presAssocID="{2758E9C8-827D-4A3F-A364-0E75DB1711AB}" presName="node" presStyleLbl="node1" presStyleIdx="4" presStyleCnt="6" custScaleX="298173">
        <dgm:presLayoutVars>
          <dgm:bulletEnabled val="1"/>
        </dgm:presLayoutVars>
      </dgm:prSet>
      <dgm:spPr/>
      <dgm:t>
        <a:bodyPr/>
        <a:lstStyle/>
        <a:p>
          <a:endParaRPr lang="en-US"/>
        </a:p>
      </dgm:t>
    </dgm:pt>
    <dgm:pt modelId="{AB2ABB7E-BCA1-4E0A-BD11-16614DF579E3}" type="pres">
      <dgm:prSet presAssocID="{792D6546-60D8-452A-B6D5-BD83E78166A7}" presName="sibTrans" presStyleLbl="sibTrans2D1" presStyleIdx="4" presStyleCnt="5"/>
      <dgm:spPr/>
      <dgm:t>
        <a:bodyPr/>
        <a:lstStyle/>
        <a:p>
          <a:endParaRPr lang="en-US"/>
        </a:p>
      </dgm:t>
    </dgm:pt>
    <dgm:pt modelId="{BC933932-9D93-439A-AFC4-E9062AADD4A5}" type="pres">
      <dgm:prSet presAssocID="{792D6546-60D8-452A-B6D5-BD83E78166A7}" presName="connectorText" presStyleLbl="sibTrans2D1" presStyleIdx="4" presStyleCnt="5"/>
      <dgm:spPr/>
      <dgm:t>
        <a:bodyPr/>
        <a:lstStyle/>
        <a:p>
          <a:endParaRPr lang="en-US"/>
        </a:p>
      </dgm:t>
    </dgm:pt>
    <dgm:pt modelId="{93B0EC6C-1DC1-45F2-8198-71F1387135CD}" type="pres">
      <dgm:prSet presAssocID="{ABF3C288-4A42-436E-AECE-701DF40318A7}" presName="node" presStyleLbl="node1" presStyleIdx="5" presStyleCnt="6" custScaleX="298173">
        <dgm:presLayoutVars>
          <dgm:bulletEnabled val="1"/>
        </dgm:presLayoutVars>
      </dgm:prSet>
      <dgm:spPr/>
      <dgm:t>
        <a:bodyPr/>
        <a:lstStyle/>
        <a:p>
          <a:endParaRPr lang="en-US"/>
        </a:p>
      </dgm:t>
    </dgm:pt>
  </dgm:ptLst>
  <dgm:cxnLst>
    <dgm:cxn modelId="{D963C6C7-45D8-4445-B8B1-76B16E03C6A8}" type="presOf" srcId="{733DDFFC-9A16-4CD1-9AE5-C9D612AD122F}" destId="{71381362-3ABF-4338-B71A-5407DDE2FB0A}" srcOrd="1" destOrd="0" presId="urn:microsoft.com/office/officeart/2005/8/layout/process2"/>
    <dgm:cxn modelId="{19AC6DB9-EBD2-4EC6-B973-C7F86646696C}" type="presOf" srcId="{2BF6E295-4992-499C-8848-17E5DD1B4E20}" destId="{99CBE896-B728-4082-B705-31534B89A164}" srcOrd="0" destOrd="0" presId="urn:microsoft.com/office/officeart/2005/8/layout/process2"/>
    <dgm:cxn modelId="{73496F11-291F-420F-8B8C-2F587634748E}" type="presOf" srcId="{1FBA68C5-CA92-40D3-86A0-A48A98EFEB26}" destId="{111A853C-CEFF-4837-BADE-24CF1E2C3729}" srcOrd="0" destOrd="0" presId="urn:microsoft.com/office/officeart/2005/8/layout/process2"/>
    <dgm:cxn modelId="{6DC4C036-8C5B-4953-87B3-1BA0E08AB738}" type="presOf" srcId="{6D9F6640-3FC9-4945-914E-1DB19BA9FB6E}" destId="{BDF591A8-1704-4ECC-9CFE-F3F9064D9674}" srcOrd="0" destOrd="0" presId="urn:microsoft.com/office/officeart/2005/8/layout/process2"/>
    <dgm:cxn modelId="{1046379A-2ED1-4550-833F-6F86DE1477B2}" type="presOf" srcId="{5958AB8F-28B5-437E-873F-86F038561A4E}" destId="{26412A0F-61FF-4A76-980F-ADC7C2042A0B}" srcOrd="0" destOrd="0" presId="urn:microsoft.com/office/officeart/2005/8/layout/process2"/>
    <dgm:cxn modelId="{8335C3BF-381A-4793-A247-54137D598EAE}" type="presOf" srcId="{4E50E150-56E9-4187-BA8D-9D3EE95C6848}" destId="{3ED03110-43B2-481B-9446-5ECD5DD1F2AE}" srcOrd="1" destOrd="0" presId="urn:microsoft.com/office/officeart/2005/8/layout/process2"/>
    <dgm:cxn modelId="{F3529947-213B-4CA4-8246-1EF0859538B0}" type="presOf" srcId="{ABF3C288-4A42-436E-AECE-701DF40318A7}" destId="{93B0EC6C-1DC1-45F2-8198-71F1387135CD}" srcOrd="0" destOrd="0" presId="urn:microsoft.com/office/officeart/2005/8/layout/process2"/>
    <dgm:cxn modelId="{15DF67B8-FD75-423F-82AB-00B254287D4B}" srcId="{40F95DC0-91E5-4954-8C7B-8335638B5D1F}" destId="{5958AB8F-28B5-437E-873F-86F038561A4E}" srcOrd="3" destOrd="0" parTransId="{E0B57721-3737-4AD8-8B4A-3AEB4E63E2A5}" sibTransId="{4E50E150-56E9-4187-BA8D-9D3EE95C6848}"/>
    <dgm:cxn modelId="{184209ED-53ED-4B67-B9D5-55360E776095}" srcId="{40F95DC0-91E5-4954-8C7B-8335638B5D1F}" destId="{2BF6E295-4992-499C-8848-17E5DD1B4E20}" srcOrd="0" destOrd="0" parTransId="{5DBFD289-511B-440B-BB64-C7352D38421C}" sibTransId="{6D9F6640-3FC9-4945-914E-1DB19BA9FB6E}"/>
    <dgm:cxn modelId="{386024A6-F0B2-46DC-8E0D-52C88E5FA21F}" type="presOf" srcId="{4E50E150-56E9-4187-BA8D-9D3EE95C6848}" destId="{EFB17ADE-A653-4572-A12B-C328E4FA8E3D}" srcOrd="0" destOrd="0" presId="urn:microsoft.com/office/officeart/2005/8/layout/process2"/>
    <dgm:cxn modelId="{F67AB558-8EFC-4061-BAC2-AED48F88478E}" type="presOf" srcId="{40F95DC0-91E5-4954-8C7B-8335638B5D1F}" destId="{F0550927-BDCB-4C50-B73C-62AC87FEF9F9}" srcOrd="0" destOrd="0" presId="urn:microsoft.com/office/officeart/2005/8/layout/process2"/>
    <dgm:cxn modelId="{75D00BAC-A0FC-48AE-B849-365799A9FC8A}" srcId="{40F95DC0-91E5-4954-8C7B-8335638B5D1F}" destId="{1FBA68C5-CA92-40D3-86A0-A48A98EFEB26}" srcOrd="1" destOrd="0" parTransId="{53A27072-9AFC-44C8-A87F-ACEFD2C0CC67}" sibTransId="{8ADEF98F-F566-4CB2-91CE-D6706CBB9D62}"/>
    <dgm:cxn modelId="{6FB5D59A-835B-438C-901B-68793834B22F}" type="presOf" srcId="{8ADEF98F-F566-4CB2-91CE-D6706CBB9D62}" destId="{7CE19570-EA1C-4F11-ADD1-7F59E0C140CC}" srcOrd="0" destOrd="0" presId="urn:microsoft.com/office/officeart/2005/8/layout/process2"/>
    <dgm:cxn modelId="{336451AE-1F2E-4BCD-ABAE-0CBFCB665AA0}" type="presOf" srcId="{792D6546-60D8-452A-B6D5-BD83E78166A7}" destId="{AB2ABB7E-BCA1-4E0A-BD11-16614DF579E3}" srcOrd="0" destOrd="0" presId="urn:microsoft.com/office/officeart/2005/8/layout/process2"/>
    <dgm:cxn modelId="{31F05E02-9831-45E7-A016-1E1AAE7C3745}" type="presOf" srcId="{792D6546-60D8-452A-B6D5-BD83E78166A7}" destId="{BC933932-9D93-439A-AFC4-E9062AADD4A5}" srcOrd="1" destOrd="0" presId="urn:microsoft.com/office/officeart/2005/8/layout/process2"/>
    <dgm:cxn modelId="{86EFCC12-11C6-46C1-9BA8-F71838BFA22B}" srcId="{40F95DC0-91E5-4954-8C7B-8335638B5D1F}" destId="{E838446E-E25D-4D0F-9959-B9403C5E2812}" srcOrd="2" destOrd="0" parTransId="{542153C2-EA1B-481C-857F-D09FCE0912FC}" sibTransId="{733DDFFC-9A16-4CD1-9AE5-C9D612AD122F}"/>
    <dgm:cxn modelId="{536DD50C-EFB0-44F6-9DDC-D21A64CEC58A}" type="presOf" srcId="{2758E9C8-827D-4A3F-A364-0E75DB1711AB}" destId="{D891ADC6-E483-4227-8F79-3F250D8E716B}" srcOrd="0" destOrd="0" presId="urn:microsoft.com/office/officeart/2005/8/layout/process2"/>
    <dgm:cxn modelId="{FBB0DD45-C536-442C-B7D7-6ADABC9CC362}" type="presOf" srcId="{8ADEF98F-F566-4CB2-91CE-D6706CBB9D62}" destId="{3A6A53D8-B661-444D-8BC6-A6B0C1F34CB7}" srcOrd="1" destOrd="0" presId="urn:microsoft.com/office/officeart/2005/8/layout/process2"/>
    <dgm:cxn modelId="{47238700-8399-4E53-84AC-E0E00CD6B574}" type="presOf" srcId="{E838446E-E25D-4D0F-9959-B9403C5E2812}" destId="{4BFBA2DF-5D1A-4692-9572-DD1DC778C2AE}" srcOrd="0" destOrd="0" presId="urn:microsoft.com/office/officeart/2005/8/layout/process2"/>
    <dgm:cxn modelId="{1FB1B00E-205B-4F11-A297-B649CD31D2C9}" srcId="{40F95DC0-91E5-4954-8C7B-8335638B5D1F}" destId="{ABF3C288-4A42-436E-AECE-701DF40318A7}" srcOrd="5" destOrd="0" parTransId="{7806AABA-EBB5-4F0A-BFA2-6DF53FA43B8D}" sibTransId="{9A1947CF-7E4F-4A43-A435-B40EF4804302}"/>
    <dgm:cxn modelId="{39836A47-6CE6-4E44-A43F-05A05F9A73EB}" type="presOf" srcId="{6D9F6640-3FC9-4945-914E-1DB19BA9FB6E}" destId="{08FA3E03-F1E7-4279-8A0B-897B71E0A928}" srcOrd="1" destOrd="0" presId="urn:microsoft.com/office/officeart/2005/8/layout/process2"/>
    <dgm:cxn modelId="{B23F5D63-1B39-4E72-8175-C86E70D36AA3}" srcId="{40F95DC0-91E5-4954-8C7B-8335638B5D1F}" destId="{2758E9C8-827D-4A3F-A364-0E75DB1711AB}" srcOrd="4" destOrd="0" parTransId="{EDF5E13C-8C94-4480-808A-A3FC6C5ECC7A}" sibTransId="{792D6546-60D8-452A-B6D5-BD83E78166A7}"/>
    <dgm:cxn modelId="{7E605A9C-2AB5-46BE-B749-711B1BE879B4}" type="presOf" srcId="{733DDFFC-9A16-4CD1-9AE5-C9D612AD122F}" destId="{32DD0A9B-C0B7-4A90-8634-CD4951ED9FF5}" srcOrd="0" destOrd="0" presId="urn:microsoft.com/office/officeart/2005/8/layout/process2"/>
    <dgm:cxn modelId="{F88D1BA0-D4F2-4215-832A-9C3743F20C01}" type="presParOf" srcId="{F0550927-BDCB-4C50-B73C-62AC87FEF9F9}" destId="{99CBE896-B728-4082-B705-31534B89A164}" srcOrd="0" destOrd="0" presId="urn:microsoft.com/office/officeart/2005/8/layout/process2"/>
    <dgm:cxn modelId="{25664794-5391-44D1-A8FB-78F1517CE8E4}" type="presParOf" srcId="{F0550927-BDCB-4C50-B73C-62AC87FEF9F9}" destId="{BDF591A8-1704-4ECC-9CFE-F3F9064D9674}" srcOrd="1" destOrd="0" presId="urn:microsoft.com/office/officeart/2005/8/layout/process2"/>
    <dgm:cxn modelId="{16F1AE12-3C88-4FF9-AD21-96BAD6D893AA}" type="presParOf" srcId="{BDF591A8-1704-4ECC-9CFE-F3F9064D9674}" destId="{08FA3E03-F1E7-4279-8A0B-897B71E0A928}" srcOrd="0" destOrd="0" presId="urn:microsoft.com/office/officeart/2005/8/layout/process2"/>
    <dgm:cxn modelId="{8019B91C-48C3-46A3-B557-08F3A19B2AD3}" type="presParOf" srcId="{F0550927-BDCB-4C50-B73C-62AC87FEF9F9}" destId="{111A853C-CEFF-4837-BADE-24CF1E2C3729}" srcOrd="2" destOrd="0" presId="urn:microsoft.com/office/officeart/2005/8/layout/process2"/>
    <dgm:cxn modelId="{8F2E2248-DEFA-4014-8600-B56A38C6072A}" type="presParOf" srcId="{F0550927-BDCB-4C50-B73C-62AC87FEF9F9}" destId="{7CE19570-EA1C-4F11-ADD1-7F59E0C140CC}" srcOrd="3" destOrd="0" presId="urn:microsoft.com/office/officeart/2005/8/layout/process2"/>
    <dgm:cxn modelId="{AD9E83EF-6320-46E0-83F1-2D225DCDF342}" type="presParOf" srcId="{7CE19570-EA1C-4F11-ADD1-7F59E0C140CC}" destId="{3A6A53D8-B661-444D-8BC6-A6B0C1F34CB7}" srcOrd="0" destOrd="0" presId="urn:microsoft.com/office/officeart/2005/8/layout/process2"/>
    <dgm:cxn modelId="{AEDF2C36-9F63-4760-8062-5F093986C5EC}" type="presParOf" srcId="{F0550927-BDCB-4C50-B73C-62AC87FEF9F9}" destId="{4BFBA2DF-5D1A-4692-9572-DD1DC778C2AE}" srcOrd="4" destOrd="0" presId="urn:microsoft.com/office/officeart/2005/8/layout/process2"/>
    <dgm:cxn modelId="{C48A7078-6782-4C57-9A14-7F31897D54FE}" type="presParOf" srcId="{F0550927-BDCB-4C50-B73C-62AC87FEF9F9}" destId="{32DD0A9B-C0B7-4A90-8634-CD4951ED9FF5}" srcOrd="5" destOrd="0" presId="urn:microsoft.com/office/officeart/2005/8/layout/process2"/>
    <dgm:cxn modelId="{0F65A9C2-2708-43B9-BF09-67846ACEB2A1}" type="presParOf" srcId="{32DD0A9B-C0B7-4A90-8634-CD4951ED9FF5}" destId="{71381362-3ABF-4338-B71A-5407DDE2FB0A}" srcOrd="0" destOrd="0" presId="urn:microsoft.com/office/officeart/2005/8/layout/process2"/>
    <dgm:cxn modelId="{6E0B102D-DDE7-4A84-BCC2-BF96DF4851DB}" type="presParOf" srcId="{F0550927-BDCB-4C50-B73C-62AC87FEF9F9}" destId="{26412A0F-61FF-4A76-980F-ADC7C2042A0B}" srcOrd="6" destOrd="0" presId="urn:microsoft.com/office/officeart/2005/8/layout/process2"/>
    <dgm:cxn modelId="{BA16A356-E394-44E5-B8E6-9E425D93B476}" type="presParOf" srcId="{F0550927-BDCB-4C50-B73C-62AC87FEF9F9}" destId="{EFB17ADE-A653-4572-A12B-C328E4FA8E3D}" srcOrd="7" destOrd="0" presId="urn:microsoft.com/office/officeart/2005/8/layout/process2"/>
    <dgm:cxn modelId="{535E76D6-316E-4FED-88D7-7D7B50DE5B65}" type="presParOf" srcId="{EFB17ADE-A653-4572-A12B-C328E4FA8E3D}" destId="{3ED03110-43B2-481B-9446-5ECD5DD1F2AE}" srcOrd="0" destOrd="0" presId="urn:microsoft.com/office/officeart/2005/8/layout/process2"/>
    <dgm:cxn modelId="{044983D1-0924-4CB0-A1FE-A9F6E61FD76B}" type="presParOf" srcId="{F0550927-BDCB-4C50-B73C-62AC87FEF9F9}" destId="{D891ADC6-E483-4227-8F79-3F250D8E716B}" srcOrd="8" destOrd="0" presId="urn:microsoft.com/office/officeart/2005/8/layout/process2"/>
    <dgm:cxn modelId="{BBEA13C4-AB77-48FB-93D1-67C25DFD39D6}" type="presParOf" srcId="{F0550927-BDCB-4C50-B73C-62AC87FEF9F9}" destId="{AB2ABB7E-BCA1-4E0A-BD11-16614DF579E3}" srcOrd="9" destOrd="0" presId="urn:microsoft.com/office/officeart/2005/8/layout/process2"/>
    <dgm:cxn modelId="{3E8E9092-435C-46F5-937A-C7A605EA06D2}" type="presParOf" srcId="{AB2ABB7E-BCA1-4E0A-BD11-16614DF579E3}" destId="{BC933932-9D93-439A-AFC4-E9062AADD4A5}" srcOrd="0" destOrd="0" presId="urn:microsoft.com/office/officeart/2005/8/layout/process2"/>
    <dgm:cxn modelId="{F259A030-F2F4-49B4-BAAE-576D38B3BFCB}" type="presParOf" srcId="{F0550927-BDCB-4C50-B73C-62AC87FEF9F9}" destId="{93B0EC6C-1DC1-45F2-8198-71F1387135CD}"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BE896-B728-4082-B705-31534B89A164}">
      <dsp:nvSpPr>
        <dsp:cNvPr id="0" name=""/>
        <dsp:cNvSpPr/>
      </dsp:nvSpPr>
      <dsp:spPr>
        <a:xfrm>
          <a:off x="701197" y="4516"/>
          <a:ext cx="7151054" cy="59957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smtClean="0"/>
            <a:t>1. Tentukan </a:t>
          </a:r>
          <a:r>
            <a:rPr lang="id-ID" sz="2000" kern="1200" smtClean="0">
              <a:solidFill>
                <a:srgbClr val="C00000"/>
              </a:solidFill>
            </a:rPr>
            <a:t>Topik Penelitian </a:t>
          </a:r>
          <a:r>
            <a:rPr lang="id-ID" sz="2000" kern="1200" smtClean="0"/>
            <a:t>dan Lakukan </a:t>
          </a:r>
          <a:r>
            <a:rPr lang="id-ID" sz="2000" kern="1200" smtClean="0">
              <a:solidFill>
                <a:srgbClr val="C00000"/>
              </a:solidFill>
            </a:rPr>
            <a:t>Literature Review</a:t>
          </a:r>
          <a:endParaRPr lang="en-US" sz="2000" kern="1200">
            <a:solidFill>
              <a:srgbClr val="C00000"/>
            </a:solidFill>
          </a:endParaRPr>
        </a:p>
      </dsp:txBody>
      <dsp:txXfrm>
        <a:off x="718758" y="22077"/>
        <a:ext cx="7115932" cy="564450"/>
      </dsp:txXfrm>
    </dsp:sp>
    <dsp:sp modelId="{BDF591A8-1704-4ECC-9CFE-F3F9064D9674}">
      <dsp:nvSpPr>
        <dsp:cNvPr id="0" name=""/>
        <dsp:cNvSpPr/>
      </dsp:nvSpPr>
      <dsp:spPr>
        <a:xfrm rot="5400000">
          <a:off x="4164305" y="619078"/>
          <a:ext cx="224839" cy="269807"/>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195782" y="641562"/>
        <a:ext cx="161885" cy="157387"/>
      </dsp:txXfrm>
    </dsp:sp>
    <dsp:sp modelId="{111A853C-CEFF-4837-BADE-24CF1E2C3729}">
      <dsp:nvSpPr>
        <dsp:cNvPr id="0" name=""/>
        <dsp:cNvSpPr/>
      </dsp:nvSpPr>
      <dsp:spPr>
        <a:xfrm>
          <a:off x="701197" y="903875"/>
          <a:ext cx="7151054" cy="599572"/>
        </a:xfrm>
        <a:prstGeom prst="roundRect">
          <a:avLst>
            <a:gd name="adj" fmla="val 10000"/>
          </a:avLst>
        </a:prstGeom>
        <a:gradFill rotWithShape="0">
          <a:gsLst>
            <a:gs pos="0">
              <a:schemeClr val="accent5">
                <a:hueOff val="-1986775"/>
                <a:satOff val="7962"/>
                <a:lumOff val="1726"/>
                <a:alphaOff val="0"/>
                <a:tint val="50000"/>
                <a:satMod val="300000"/>
              </a:schemeClr>
            </a:gs>
            <a:gs pos="35000">
              <a:schemeClr val="accent5">
                <a:hueOff val="-1986775"/>
                <a:satOff val="7962"/>
                <a:lumOff val="1726"/>
                <a:alphaOff val="0"/>
                <a:tint val="37000"/>
                <a:satMod val="300000"/>
              </a:schemeClr>
            </a:gs>
            <a:gs pos="100000">
              <a:schemeClr val="accent5">
                <a:hueOff val="-1986775"/>
                <a:satOff val="7962"/>
                <a:lumOff val="1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smtClean="0"/>
            <a:t>2. Tentukan </a:t>
          </a:r>
          <a:r>
            <a:rPr lang="id-ID" sz="2000" kern="1200" smtClean="0">
              <a:solidFill>
                <a:srgbClr val="C00000"/>
              </a:solidFill>
            </a:rPr>
            <a:t>Problem Statement </a:t>
          </a:r>
          <a:r>
            <a:rPr lang="id-ID" sz="2000" kern="1200" smtClean="0"/>
            <a:t>dan </a:t>
          </a:r>
          <a:r>
            <a:rPr lang="id-ID" sz="2000" kern="1200" smtClean="0">
              <a:solidFill>
                <a:srgbClr val="C00000"/>
              </a:solidFill>
            </a:rPr>
            <a:t>Research Question</a:t>
          </a:r>
          <a:endParaRPr lang="en-US" sz="2000" kern="1200">
            <a:solidFill>
              <a:srgbClr val="C00000"/>
            </a:solidFill>
          </a:endParaRPr>
        </a:p>
      </dsp:txBody>
      <dsp:txXfrm>
        <a:off x="718758" y="921436"/>
        <a:ext cx="7115932" cy="564450"/>
      </dsp:txXfrm>
    </dsp:sp>
    <dsp:sp modelId="{7CE19570-EA1C-4F11-ADD1-7F59E0C140CC}">
      <dsp:nvSpPr>
        <dsp:cNvPr id="0" name=""/>
        <dsp:cNvSpPr/>
      </dsp:nvSpPr>
      <dsp:spPr>
        <a:xfrm rot="5400000">
          <a:off x="4164305" y="1518437"/>
          <a:ext cx="224839" cy="269807"/>
        </a:xfrm>
        <a:prstGeom prst="rightArrow">
          <a:avLst>
            <a:gd name="adj1" fmla="val 60000"/>
            <a:gd name="adj2" fmla="val 50000"/>
          </a:avLst>
        </a:prstGeom>
        <a:gradFill rotWithShape="0">
          <a:gsLst>
            <a:gs pos="0">
              <a:schemeClr val="accent5">
                <a:hueOff val="-2483469"/>
                <a:satOff val="9953"/>
                <a:lumOff val="2157"/>
                <a:alphaOff val="0"/>
                <a:tint val="50000"/>
                <a:satMod val="300000"/>
              </a:schemeClr>
            </a:gs>
            <a:gs pos="35000">
              <a:schemeClr val="accent5">
                <a:hueOff val="-2483469"/>
                <a:satOff val="9953"/>
                <a:lumOff val="2157"/>
                <a:alphaOff val="0"/>
                <a:tint val="37000"/>
                <a:satMod val="300000"/>
              </a:schemeClr>
            </a:gs>
            <a:gs pos="100000">
              <a:schemeClr val="accent5">
                <a:hueOff val="-2483469"/>
                <a:satOff val="9953"/>
                <a:lumOff val="215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195782" y="1540921"/>
        <a:ext cx="161885" cy="157387"/>
      </dsp:txXfrm>
    </dsp:sp>
    <dsp:sp modelId="{4BFBA2DF-5D1A-4692-9572-DD1DC778C2AE}">
      <dsp:nvSpPr>
        <dsp:cNvPr id="0" name=""/>
        <dsp:cNvSpPr/>
      </dsp:nvSpPr>
      <dsp:spPr>
        <a:xfrm>
          <a:off x="701197" y="1803234"/>
          <a:ext cx="7151054" cy="599572"/>
        </a:xfrm>
        <a:prstGeom prst="roundRect">
          <a:avLst>
            <a:gd name="adj" fmla="val 10000"/>
          </a:avLst>
        </a:prstGeom>
        <a:gradFill rotWithShape="0">
          <a:gsLst>
            <a:gs pos="0">
              <a:schemeClr val="accent5">
                <a:hueOff val="-3973551"/>
                <a:satOff val="15924"/>
                <a:lumOff val="3451"/>
                <a:alphaOff val="0"/>
                <a:tint val="50000"/>
                <a:satMod val="300000"/>
              </a:schemeClr>
            </a:gs>
            <a:gs pos="35000">
              <a:schemeClr val="accent5">
                <a:hueOff val="-3973551"/>
                <a:satOff val="15924"/>
                <a:lumOff val="3451"/>
                <a:alphaOff val="0"/>
                <a:tint val="37000"/>
                <a:satMod val="300000"/>
              </a:schemeClr>
            </a:gs>
            <a:gs pos="100000">
              <a:schemeClr val="accent5">
                <a:hueOff val="-3973551"/>
                <a:satOff val="15924"/>
                <a:lumOff val="3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smtClean="0"/>
            <a:t>3. Pahami </a:t>
          </a:r>
          <a:r>
            <a:rPr lang="id-ID" sz="2000" kern="1200" smtClean="0">
              <a:solidFill>
                <a:srgbClr val="C00000"/>
              </a:solidFill>
            </a:rPr>
            <a:t>Existing (State-of-the-Art) Methods</a:t>
          </a:r>
          <a:endParaRPr lang="en-US" sz="2000" kern="1200"/>
        </a:p>
      </dsp:txBody>
      <dsp:txXfrm>
        <a:off x="718758" y="1820795"/>
        <a:ext cx="7115932" cy="564450"/>
      </dsp:txXfrm>
    </dsp:sp>
    <dsp:sp modelId="{32DD0A9B-C0B7-4A90-8634-CD4951ED9FF5}">
      <dsp:nvSpPr>
        <dsp:cNvPr id="0" name=""/>
        <dsp:cNvSpPr/>
      </dsp:nvSpPr>
      <dsp:spPr>
        <a:xfrm rot="5400000">
          <a:off x="4164305" y="2417796"/>
          <a:ext cx="224839" cy="269807"/>
        </a:xfrm>
        <a:prstGeom prst="rightArrow">
          <a:avLst>
            <a:gd name="adj1" fmla="val 60000"/>
            <a:gd name="adj2" fmla="val 5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195782" y="2440280"/>
        <a:ext cx="161885" cy="157387"/>
      </dsp:txXfrm>
    </dsp:sp>
    <dsp:sp modelId="{26412A0F-61FF-4A76-980F-ADC7C2042A0B}">
      <dsp:nvSpPr>
        <dsp:cNvPr id="0" name=""/>
        <dsp:cNvSpPr/>
      </dsp:nvSpPr>
      <dsp:spPr>
        <a:xfrm>
          <a:off x="701197" y="2702593"/>
          <a:ext cx="7151054" cy="599572"/>
        </a:xfrm>
        <a:prstGeom prst="roundRect">
          <a:avLst>
            <a:gd name="adj" fmla="val 10000"/>
          </a:avLst>
        </a:prstGeom>
        <a:gradFill rotWithShape="0">
          <a:gsLst>
            <a:gs pos="0">
              <a:schemeClr val="accent5">
                <a:hueOff val="-5960326"/>
                <a:satOff val="23887"/>
                <a:lumOff val="5177"/>
                <a:alphaOff val="0"/>
                <a:tint val="50000"/>
                <a:satMod val="300000"/>
              </a:schemeClr>
            </a:gs>
            <a:gs pos="35000">
              <a:schemeClr val="accent5">
                <a:hueOff val="-5960326"/>
                <a:satOff val="23887"/>
                <a:lumOff val="5177"/>
                <a:alphaOff val="0"/>
                <a:tint val="37000"/>
                <a:satMod val="300000"/>
              </a:schemeClr>
            </a:gs>
            <a:gs pos="100000">
              <a:schemeClr val="accent5">
                <a:hueOff val="-5960326"/>
                <a:satOff val="23887"/>
                <a:lumOff val="51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smtClean="0"/>
            <a:t>4. Lakukan </a:t>
          </a:r>
          <a:r>
            <a:rPr lang="id-ID" sz="2000" kern="1200" smtClean="0">
              <a:solidFill>
                <a:srgbClr val="C00000"/>
              </a:solidFill>
            </a:rPr>
            <a:t>Method Comparation</a:t>
          </a:r>
          <a:endParaRPr lang="en-US" sz="2000" kern="1200">
            <a:solidFill>
              <a:srgbClr val="C00000"/>
            </a:solidFill>
          </a:endParaRPr>
        </a:p>
      </dsp:txBody>
      <dsp:txXfrm>
        <a:off x="718758" y="2720154"/>
        <a:ext cx="7115932" cy="564450"/>
      </dsp:txXfrm>
    </dsp:sp>
    <dsp:sp modelId="{EFB17ADE-A653-4572-A12B-C328E4FA8E3D}">
      <dsp:nvSpPr>
        <dsp:cNvPr id="0" name=""/>
        <dsp:cNvSpPr/>
      </dsp:nvSpPr>
      <dsp:spPr>
        <a:xfrm rot="5400000">
          <a:off x="4164305" y="3317155"/>
          <a:ext cx="224839" cy="269807"/>
        </a:xfrm>
        <a:prstGeom prst="rightArrow">
          <a:avLst>
            <a:gd name="adj1" fmla="val 60000"/>
            <a:gd name="adj2" fmla="val 50000"/>
          </a:avLst>
        </a:prstGeom>
        <a:gradFill rotWithShape="0">
          <a:gsLst>
            <a:gs pos="0">
              <a:schemeClr val="accent5">
                <a:hueOff val="-7450407"/>
                <a:satOff val="29858"/>
                <a:lumOff val="6471"/>
                <a:alphaOff val="0"/>
                <a:tint val="50000"/>
                <a:satMod val="300000"/>
              </a:schemeClr>
            </a:gs>
            <a:gs pos="35000">
              <a:schemeClr val="accent5">
                <a:hueOff val="-7450407"/>
                <a:satOff val="29858"/>
                <a:lumOff val="6471"/>
                <a:alphaOff val="0"/>
                <a:tint val="37000"/>
                <a:satMod val="300000"/>
              </a:schemeClr>
            </a:gs>
            <a:gs pos="100000">
              <a:schemeClr val="accent5">
                <a:hueOff val="-7450407"/>
                <a:satOff val="29858"/>
                <a:lumOff val="6471"/>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195782" y="3339639"/>
        <a:ext cx="161885" cy="157387"/>
      </dsp:txXfrm>
    </dsp:sp>
    <dsp:sp modelId="{D891ADC6-E483-4227-8F79-3F250D8E716B}">
      <dsp:nvSpPr>
        <dsp:cNvPr id="0" name=""/>
        <dsp:cNvSpPr/>
      </dsp:nvSpPr>
      <dsp:spPr>
        <a:xfrm>
          <a:off x="701197" y="3601952"/>
          <a:ext cx="7151054" cy="599572"/>
        </a:xfrm>
        <a:prstGeom prst="roundRect">
          <a:avLst>
            <a:gd name="adj" fmla="val 10000"/>
          </a:avLst>
        </a:prstGeom>
        <a:gradFill rotWithShape="0">
          <a:gsLst>
            <a:gs pos="0">
              <a:schemeClr val="accent5">
                <a:hueOff val="-7947101"/>
                <a:satOff val="31849"/>
                <a:lumOff val="6902"/>
                <a:alphaOff val="0"/>
                <a:tint val="50000"/>
                <a:satMod val="300000"/>
              </a:schemeClr>
            </a:gs>
            <a:gs pos="35000">
              <a:schemeClr val="accent5">
                <a:hueOff val="-7947101"/>
                <a:satOff val="31849"/>
                <a:lumOff val="6902"/>
                <a:alphaOff val="0"/>
                <a:tint val="37000"/>
                <a:satMod val="300000"/>
              </a:schemeClr>
            </a:gs>
            <a:gs pos="100000">
              <a:schemeClr val="accent5">
                <a:hueOff val="-7947101"/>
                <a:satOff val="31849"/>
                <a:lumOff val="6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smtClean="0"/>
            <a:t>5. Lakukan </a:t>
          </a:r>
          <a:r>
            <a:rPr lang="id-ID" sz="2000" kern="1200" smtClean="0">
              <a:solidFill>
                <a:srgbClr val="C00000"/>
              </a:solidFill>
            </a:rPr>
            <a:t>Method Improvement</a:t>
          </a:r>
          <a:endParaRPr lang="en-US" sz="2000" kern="1200">
            <a:solidFill>
              <a:srgbClr val="C00000"/>
            </a:solidFill>
          </a:endParaRPr>
        </a:p>
      </dsp:txBody>
      <dsp:txXfrm>
        <a:off x="718758" y="3619513"/>
        <a:ext cx="7115932" cy="564450"/>
      </dsp:txXfrm>
    </dsp:sp>
    <dsp:sp modelId="{AB2ABB7E-BCA1-4E0A-BD11-16614DF579E3}">
      <dsp:nvSpPr>
        <dsp:cNvPr id="0" name=""/>
        <dsp:cNvSpPr/>
      </dsp:nvSpPr>
      <dsp:spPr>
        <a:xfrm rot="5400000">
          <a:off x="4164305" y="4216514"/>
          <a:ext cx="224839" cy="269807"/>
        </a:xfrm>
        <a:prstGeom prst="rightArrow">
          <a:avLst>
            <a:gd name="adj1" fmla="val 60000"/>
            <a:gd name="adj2" fmla="val 5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195782" y="4238998"/>
        <a:ext cx="161885" cy="157387"/>
      </dsp:txXfrm>
    </dsp:sp>
    <dsp:sp modelId="{93B0EC6C-1DC1-45F2-8198-71F1387135CD}">
      <dsp:nvSpPr>
        <dsp:cNvPr id="0" name=""/>
        <dsp:cNvSpPr/>
      </dsp:nvSpPr>
      <dsp:spPr>
        <a:xfrm>
          <a:off x="701197" y="4501311"/>
          <a:ext cx="7151054" cy="599572"/>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smtClean="0"/>
            <a:t>6. Evaluasi </a:t>
          </a:r>
          <a:r>
            <a:rPr lang="id-ID" sz="2000" kern="1200" smtClean="0">
              <a:solidFill>
                <a:srgbClr val="C00000"/>
              </a:solidFill>
            </a:rPr>
            <a:t>Proposed Method</a:t>
          </a:r>
          <a:endParaRPr lang="en-US" sz="2000" kern="1200">
            <a:solidFill>
              <a:srgbClr val="C00000"/>
            </a:solidFill>
          </a:endParaRPr>
        </a:p>
      </dsp:txBody>
      <dsp:txXfrm>
        <a:off x="718758" y="4518872"/>
        <a:ext cx="7115932" cy="5644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4E70399-838B-4494-AE09-EFEADB15CF7C}" type="datetimeFigureOut">
              <a:rPr lang="id-ID" smtClean="0"/>
              <a:t>03/09/2013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400265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4E70399-838B-4494-AE09-EFEADB15CF7C}" type="datetimeFigureOut">
              <a:rPr lang="id-ID" smtClean="0"/>
              <a:t>03/09/2013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11029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4E70399-838B-4494-AE09-EFEADB15CF7C}" type="datetimeFigureOut">
              <a:rPr lang="id-ID" smtClean="0"/>
              <a:t>03/09/2013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153605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4E70399-838B-4494-AE09-EFEADB15CF7C}" type="datetimeFigureOut">
              <a:rPr lang="id-ID" smtClean="0"/>
              <a:t>03/09/2013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381522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0399-838B-4494-AE09-EFEADB15CF7C}" type="datetimeFigureOut">
              <a:rPr lang="id-ID" smtClean="0"/>
              <a:t>03/09/2013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202083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4E70399-838B-4494-AE09-EFEADB15CF7C}" type="datetimeFigureOut">
              <a:rPr lang="id-ID" smtClean="0"/>
              <a:t>03/09/2013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11640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4E70399-838B-4494-AE09-EFEADB15CF7C}" type="datetimeFigureOut">
              <a:rPr lang="id-ID" smtClean="0"/>
              <a:t>03/09/2013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414107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4E70399-838B-4494-AE09-EFEADB15CF7C}" type="datetimeFigureOut">
              <a:rPr lang="id-ID" smtClean="0"/>
              <a:t>03/09/2013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295940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70399-838B-4494-AE09-EFEADB15CF7C}" type="datetimeFigureOut">
              <a:rPr lang="id-ID" smtClean="0"/>
              <a:t>03/09/2013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2941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70399-838B-4494-AE09-EFEADB15CF7C}" type="datetimeFigureOut">
              <a:rPr lang="id-ID" smtClean="0"/>
              <a:t>03/09/2013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12721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70399-838B-4494-AE09-EFEADB15CF7C}" type="datetimeFigureOut">
              <a:rPr lang="id-ID" smtClean="0"/>
              <a:t>03/09/2013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1123D25-FC24-462D-B505-0E86A55A8594}" type="slidenum">
              <a:rPr lang="id-ID" smtClean="0"/>
              <a:t>‹#›</a:t>
            </a:fld>
            <a:endParaRPr lang="id-ID"/>
          </a:p>
        </p:txBody>
      </p:sp>
    </p:spTree>
    <p:extLst>
      <p:ext uri="{BB962C8B-B14F-4D97-AF65-F5344CB8AC3E}">
        <p14:creationId xmlns:p14="http://schemas.microsoft.com/office/powerpoint/2010/main" val="327595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70399-838B-4494-AE09-EFEADB15CF7C}" type="datetimeFigureOut">
              <a:rPr lang="id-ID" smtClean="0"/>
              <a:t>03/09/2013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23D25-FC24-462D-B505-0E86A55A8594}" type="slidenum">
              <a:rPr lang="id-ID" smtClean="0"/>
              <a:t>‹#›</a:t>
            </a:fld>
            <a:endParaRPr lang="id-ID"/>
          </a:p>
        </p:txBody>
      </p:sp>
    </p:spTree>
    <p:extLst>
      <p:ext uri="{BB962C8B-B14F-4D97-AF65-F5344CB8AC3E}">
        <p14:creationId xmlns:p14="http://schemas.microsoft.com/office/powerpoint/2010/main" val="314698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Ngobrol tentang TA</a:t>
            </a:r>
            <a:endParaRPr lang="id-ID" dirty="0"/>
          </a:p>
        </p:txBody>
      </p:sp>
      <p:sp>
        <p:nvSpPr>
          <p:cNvPr id="3" name="Subtitle 2"/>
          <p:cNvSpPr>
            <a:spLocks noGrp="1"/>
          </p:cNvSpPr>
          <p:nvPr>
            <p:ph type="subTitle" idx="1"/>
          </p:nvPr>
        </p:nvSpPr>
        <p:spPr/>
        <p:txBody>
          <a:bodyPr/>
          <a:lstStyle/>
          <a:p>
            <a:r>
              <a:rPr lang="id-ID" dirty="0" smtClean="0"/>
              <a:t>Sistematika dan Metodologi Penelitian</a:t>
            </a:r>
            <a:endParaRPr lang="id-ID" dirty="0"/>
          </a:p>
        </p:txBody>
      </p:sp>
    </p:spTree>
    <p:extLst>
      <p:ext uri="{BB962C8B-B14F-4D97-AF65-F5344CB8AC3E}">
        <p14:creationId xmlns:p14="http://schemas.microsoft.com/office/powerpoint/2010/main" val="2776960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Tahapan</a:t>
            </a:r>
            <a:r>
              <a:rPr lang="en-US" smtClean="0"/>
              <a:t> Penelitian</a:t>
            </a:r>
            <a:r>
              <a:rPr lang="id-ID" smtClean="0"/>
              <a:t> (Detail)</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9718700"/>
              </p:ext>
            </p:extLst>
          </p:nvPr>
        </p:nvGraphicFramePr>
        <p:xfrm>
          <a:off x="285750" y="1143000"/>
          <a:ext cx="855345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040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Diagram Desain Sistem Rinci</a:t>
            </a:r>
            <a:endParaRPr lang="id-ID"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68438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663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 Desain Proses -</a:t>
            </a:r>
            <a:endParaRPr lang="id-ID"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r>
              <a:rPr lang="id-ID" dirty="0" smtClean="0"/>
              <a:t>Tool: Flowchart (Bagan Alir)</a:t>
            </a:r>
          </a:p>
          <a:p>
            <a:r>
              <a:rPr lang="id-ID" dirty="0" smtClean="0"/>
              <a:t>Bagan </a:t>
            </a:r>
            <a:r>
              <a:rPr lang="id-ID" dirty="0"/>
              <a:t>alir (flowchart) adalah bagan (chart) yang menunjukkan alir (flow) di dalam program atau prosedur sistem secara logika. Bagan alir digunakan terutama untuk alat bantu desain proses. Pada waktu akan menggambar suatu bagan alir, analis sistem atau pemrogam dapat mengikuti pedoman berikut :</a:t>
            </a:r>
          </a:p>
          <a:p>
            <a:pPr lvl="1"/>
            <a:r>
              <a:rPr lang="id-ID" dirty="0" smtClean="0"/>
              <a:t>Bagan </a:t>
            </a:r>
            <a:r>
              <a:rPr lang="id-ID" dirty="0"/>
              <a:t>alir sebaiknya digambar dari atas ke bawah dan mulai dari bagian kiri </a:t>
            </a:r>
            <a:r>
              <a:rPr lang="id-ID" dirty="0" smtClean="0"/>
              <a:t>dari </a:t>
            </a:r>
            <a:r>
              <a:rPr lang="id-ID" dirty="0"/>
              <a:t>suatu halaman.</a:t>
            </a:r>
          </a:p>
          <a:p>
            <a:pPr lvl="1"/>
            <a:r>
              <a:rPr lang="id-ID" dirty="0" smtClean="0"/>
              <a:t>Kegiatan </a:t>
            </a:r>
            <a:r>
              <a:rPr lang="id-ID" dirty="0"/>
              <a:t>di dalam bagan alir harus ditunjukkan dengan jelas.</a:t>
            </a:r>
          </a:p>
          <a:p>
            <a:pPr lvl="1"/>
            <a:r>
              <a:rPr lang="id-ID" dirty="0" smtClean="0"/>
              <a:t>Harus </a:t>
            </a:r>
            <a:r>
              <a:rPr lang="id-ID" dirty="0"/>
              <a:t>ditunjukkan dari mana kegiatan akan dimulai dan dimana </a:t>
            </a:r>
            <a:r>
              <a:rPr lang="id-ID" dirty="0" smtClean="0"/>
              <a:t>akanberakhirnya</a:t>
            </a:r>
            <a:r>
              <a:rPr lang="id-ID" dirty="0"/>
              <a:t>.</a:t>
            </a:r>
          </a:p>
          <a:p>
            <a:pPr lvl="1"/>
            <a:r>
              <a:rPr lang="id-ID" dirty="0" smtClean="0"/>
              <a:t>Masing-masing </a:t>
            </a:r>
            <a:r>
              <a:rPr lang="id-ID" dirty="0"/>
              <a:t>kegiatan di dalam bagan alir harus di dalam urutan yang </a:t>
            </a:r>
            <a:r>
              <a:rPr lang="id-ID" dirty="0" smtClean="0"/>
              <a:t>semestinya</a:t>
            </a:r>
            <a:r>
              <a:rPr lang="id-ID" dirty="0"/>
              <a:t>.</a:t>
            </a:r>
          </a:p>
          <a:p>
            <a:pPr lvl="1"/>
            <a:r>
              <a:rPr lang="id-ID" dirty="0" smtClean="0"/>
              <a:t>Kegiatan </a:t>
            </a:r>
            <a:r>
              <a:rPr lang="id-ID" dirty="0"/>
              <a:t>yang terpotong dan akan disambung di tempat lain harus </a:t>
            </a:r>
            <a:r>
              <a:rPr lang="id-ID" dirty="0" smtClean="0"/>
              <a:t>ditunjukkan </a:t>
            </a:r>
            <a:r>
              <a:rPr lang="id-ID" dirty="0"/>
              <a:t>dengan jelas menggunakan simbol penghubung.</a:t>
            </a:r>
          </a:p>
          <a:p>
            <a:pPr lvl="1"/>
            <a:r>
              <a:rPr lang="id-ID" dirty="0" smtClean="0"/>
              <a:t>Gunakanlah </a:t>
            </a:r>
            <a:r>
              <a:rPr lang="id-ID" dirty="0"/>
              <a:t>simbol-simbol bagan alir </a:t>
            </a:r>
            <a:r>
              <a:rPr lang="id-ID" dirty="0" smtClean="0"/>
              <a:t>yang standar.</a:t>
            </a:r>
            <a:endParaRPr lang="id-ID" dirty="0"/>
          </a:p>
        </p:txBody>
      </p:sp>
    </p:spTree>
    <p:extLst>
      <p:ext uri="{BB962C8B-B14F-4D97-AF65-F5344CB8AC3E}">
        <p14:creationId xmlns:p14="http://schemas.microsoft.com/office/powerpoint/2010/main" val="3646896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Macam Flowchart</a:t>
            </a:r>
            <a:endParaRPr lang="id-ID" dirty="0"/>
          </a:p>
        </p:txBody>
      </p:sp>
      <p:sp>
        <p:nvSpPr>
          <p:cNvPr id="3" name="Content Placeholder 2"/>
          <p:cNvSpPr>
            <a:spLocks noGrp="1"/>
          </p:cNvSpPr>
          <p:nvPr>
            <p:ph idx="1"/>
          </p:nvPr>
        </p:nvSpPr>
        <p:spPr>
          <a:xfrm>
            <a:off x="457200" y="1600200"/>
            <a:ext cx="8229600" cy="4853136"/>
          </a:xfrm>
        </p:spPr>
        <p:txBody>
          <a:bodyPr>
            <a:normAutofit/>
          </a:bodyPr>
          <a:lstStyle/>
          <a:p>
            <a:r>
              <a:rPr lang="id-ID" dirty="0" smtClean="0"/>
              <a:t>Ada </a:t>
            </a:r>
            <a:r>
              <a:rPr lang="id-ID" dirty="0"/>
              <a:t>lima macam bagan alir yang akan dibahas di jenis-jenis </a:t>
            </a:r>
            <a:r>
              <a:rPr lang="id-ID" i="1" dirty="0"/>
              <a:t>flowchart ini, yaitu bagan alir sebagai berikut :</a:t>
            </a:r>
          </a:p>
          <a:p>
            <a:pPr lvl="1"/>
            <a:r>
              <a:rPr lang="sv-SE" dirty="0"/>
              <a:t>Bagan alir sistem (</a:t>
            </a:r>
            <a:r>
              <a:rPr lang="sv-SE" i="1" dirty="0"/>
              <a:t>systems flowchart).</a:t>
            </a:r>
          </a:p>
          <a:p>
            <a:pPr lvl="1"/>
            <a:r>
              <a:rPr lang="id-ID" dirty="0"/>
              <a:t>Bagan alir dokumen (</a:t>
            </a:r>
            <a:r>
              <a:rPr lang="id-ID" i="1" dirty="0"/>
              <a:t>document flowchart).</a:t>
            </a:r>
          </a:p>
          <a:p>
            <a:pPr lvl="1"/>
            <a:r>
              <a:rPr lang="id-ID" dirty="0"/>
              <a:t>Bagan alir skematik (</a:t>
            </a:r>
            <a:r>
              <a:rPr lang="id-ID" i="1" dirty="0"/>
              <a:t>schematic flowchart).</a:t>
            </a:r>
          </a:p>
          <a:p>
            <a:pPr lvl="1"/>
            <a:r>
              <a:rPr lang="id-ID" dirty="0"/>
              <a:t>Bagan alir program (</a:t>
            </a:r>
            <a:r>
              <a:rPr lang="id-ID" i="1" dirty="0"/>
              <a:t>program flowchart).</a:t>
            </a:r>
          </a:p>
          <a:p>
            <a:pPr lvl="1"/>
            <a:r>
              <a:rPr lang="id-ID" dirty="0"/>
              <a:t>Bagan alir proses (</a:t>
            </a:r>
            <a:r>
              <a:rPr lang="id-ID" i="1" dirty="0"/>
              <a:t>process flowchart</a:t>
            </a:r>
            <a:r>
              <a:rPr lang="id-ID" i="1" dirty="0" smtClean="0"/>
              <a:t>).</a:t>
            </a:r>
          </a:p>
          <a:p>
            <a:pPr marL="457200" lvl="1" indent="0">
              <a:buNone/>
            </a:pPr>
            <a:r>
              <a:rPr lang="id-ID" i="1" dirty="0" smtClean="0"/>
              <a:t>(Lihat Perihal_Flowchart.pptx)</a:t>
            </a:r>
            <a:endParaRPr lang="id-ID" i="1" dirty="0"/>
          </a:p>
          <a:p>
            <a:endParaRPr lang="id-ID" dirty="0"/>
          </a:p>
        </p:txBody>
      </p:sp>
    </p:spTree>
    <p:extLst>
      <p:ext uri="{BB962C8B-B14F-4D97-AF65-F5344CB8AC3E}">
        <p14:creationId xmlns:p14="http://schemas.microsoft.com/office/powerpoint/2010/main" val="79863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Desain Basis Data - </a:t>
            </a:r>
            <a:endParaRPr lang="id-ID" dirty="0"/>
          </a:p>
        </p:txBody>
      </p:sp>
      <p:sp>
        <p:nvSpPr>
          <p:cNvPr id="3" name="Content Placeholder 2"/>
          <p:cNvSpPr>
            <a:spLocks noGrp="1"/>
          </p:cNvSpPr>
          <p:nvPr>
            <p:ph idx="1"/>
          </p:nvPr>
        </p:nvSpPr>
        <p:spPr/>
        <p:txBody>
          <a:bodyPr/>
          <a:lstStyle/>
          <a:p>
            <a:r>
              <a:rPr lang="nn-NO" dirty="0"/>
              <a:t>Dalam pembuatan basis data, ada beberapa hal yang perlu dierhatikan, diantaranya adalah :</a:t>
            </a:r>
          </a:p>
          <a:p>
            <a:pPr lvl="1"/>
            <a:r>
              <a:rPr lang="id-ID" dirty="0" smtClean="0"/>
              <a:t>Penentuan </a:t>
            </a:r>
            <a:r>
              <a:rPr lang="id-ID" dirty="0"/>
              <a:t>model basis data yang digunakan</a:t>
            </a:r>
          </a:p>
          <a:p>
            <a:pPr lvl="1"/>
            <a:r>
              <a:rPr lang="id-ID" dirty="0" smtClean="0"/>
              <a:t>Perancangan </a:t>
            </a:r>
            <a:r>
              <a:rPr lang="id-ID" dirty="0"/>
              <a:t>sampai pembuatan basis data di dalam suatu DBMS </a:t>
            </a:r>
            <a:r>
              <a:rPr lang="id-ID" dirty="0" smtClean="0"/>
              <a:t>yang </a:t>
            </a:r>
            <a:r>
              <a:rPr lang="id-ID" dirty="0"/>
              <a:t>sesuai dengan model basis data yang dipilih</a:t>
            </a:r>
          </a:p>
        </p:txBody>
      </p:sp>
    </p:spTree>
    <p:extLst>
      <p:ext uri="{BB962C8B-B14F-4D97-AF65-F5344CB8AC3E}">
        <p14:creationId xmlns:p14="http://schemas.microsoft.com/office/powerpoint/2010/main" val="1021735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 Desain Basis Data – </a:t>
            </a:r>
            <a:br>
              <a:rPr lang="id-ID" dirty="0" smtClean="0"/>
            </a:br>
            <a:r>
              <a:rPr lang="id-ID" sz="3100" dirty="0"/>
              <a:t>Langkah-langkah pembuatan basis data</a:t>
            </a:r>
          </a:p>
        </p:txBody>
      </p:sp>
      <p:sp>
        <p:nvSpPr>
          <p:cNvPr id="3" name="Content Placeholder 2"/>
          <p:cNvSpPr>
            <a:spLocks noGrp="1"/>
          </p:cNvSpPr>
          <p:nvPr>
            <p:ph idx="1"/>
          </p:nvPr>
        </p:nvSpPr>
        <p:spPr/>
        <p:txBody>
          <a:bodyPr>
            <a:normAutofit fontScale="92500" lnSpcReduction="20000"/>
          </a:bodyPr>
          <a:lstStyle/>
          <a:p>
            <a:r>
              <a:rPr lang="nn-NO" dirty="0" smtClean="0"/>
              <a:t>Ada </a:t>
            </a:r>
            <a:r>
              <a:rPr lang="nn-NO" dirty="0"/>
              <a:t>tiga tahap dalam pembuatan basis data yaitu :</a:t>
            </a:r>
          </a:p>
          <a:p>
            <a:pPr marL="971550" lvl="1" indent="-514350">
              <a:buFont typeface="+mj-lt"/>
              <a:buAutoNum type="arabicPeriod"/>
            </a:pPr>
            <a:r>
              <a:rPr lang="id-ID" dirty="0"/>
              <a:t>Perancangan konseptual, yaitu pembuatan model basis data yang bersifat </a:t>
            </a:r>
            <a:r>
              <a:rPr lang="id-ID" dirty="0" smtClean="0"/>
              <a:t>konseptual </a:t>
            </a:r>
            <a:r>
              <a:rPr lang="id-ID" dirty="0"/>
              <a:t>berdasarkan ‘kebutuhan sistem’ yang merupakan hasil dari proses </a:t>
            </a:r>
            <a:r>
              <a:rPr lang="id-ID" dirty="0" smtClean="0"/>
              <a:t>“</a:t>
            </a:r>
            <a:r>
              <a:rPr lang="id-ID" i="1" dirty="0" smtClean="0"/>
              <a:t>Requirement </a:t>
            </a:r>
            <a:r>
              <a:rPr lang="id-ID" i="1" dirty="0"/>
              <a:t>Collection and Analyst”.</a:t>
            </a:r>
          </a:p>
          <a:p>
            <a:pPr marL="971550" lvl="1" indent="-514350">
              <a:buFont typeface="+mj-lt"/>
              <a:buAutoNum type="arabicPeriod"/>
            </a:pPr>
            <a:r>
              <a:rPr lang="id-ID" dirty="0"/>
              <a:t>Perancangan logis, biasa disebut pemetaan model data. Yaitu pemetaan model konseptual ke model fisik yang disesuaikan dengan spesifikasi DBMS yang akan digunakan.</a:t>
            </a:r>
          </a:p>
          <a:p>
            <a:pPr marL="971550" lvl="1" indent="-514350">
              <a:buFont typeface="+mj-lt"/>
              <a:buAutoNum type="arabicPeriod"/>
            </a:pPr>
            <a:r>
              <a:rPr lang="nn-NO" dirty="0"/>
              <a:t>Perancangan fisik, yaitu implementasi basis data yang akan disimpan dalam media penyimpanan</a:t>
            </a:r>
            <a:r>
              <a:rPr lang="nn-NO" dirty="0" smtClean="0"/>
              <a:t>.</a:t>
            </a:r>
            <a:endParaRPr lang="nn-NO" dirty="0"/>
          </a:p>
        </p:txBody>
      </p:sp>
    </p:spTree>
    <p:extLst>
      <p:ext uri="{BB962C8B-B14F-4D97-AF65-F5344CB8AC3E}">
        <p14:creationId xmlns:p14="http://schemas.microsoft.com/office/powerpoint/2010/main" val="60539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Tahapan Menbuat basis data</a:t>
            </a:r>
            <a:endParaRPr lang="id-ID"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id-ID" dirty="0" smtClean="0"/>
              <a:t>Menyusun kelompok atribut </a:t>
            </a:r>
            <a:r>
              <a:rPr lang="id-ID" b="1" dirty="0" smtClean="0"/>
              <a:t>(Kebutuhan basis data)</a:t>
            </a:r>
          </a:p>
          <a:p>
            <a:pPr lvl="1"/>
            <a:r>
              <a:rPr lang="id-ID" dirty="0"/>
              <a:t>Kebutuhan basis data tersebut, adalah kelompok-kelompok </a:t>
            </a:r>
            <a:r>
              <a:rPr lang="id-ID" i="1" dirty="0"/>
              <a:t>atribut yang terdapat pada semua kamus data hasil perancangan yang sudah dilakukan pada tahap sebelumnya, dengan syarat : atribut-atribut yang berulang atau duplikasi, cukup diwakili oleh salah satu diantaranya.</a:t>
            </a:r>
          </a:p>
          <a:p>
            <a:pPr marL="514350" indent="-514350">
              <a:buFont typeface="+mj-lt"/>
              <a:buAutoNum type="arabicPeriod"/>
            </a:pPr>
            <a:r>
              <a:rPr lang="id-ID" dirty="0" smtClean="0"/>
              <a:t>Menggambar masing-masing kelompok atribut menjadi entitas yang saling direlasikan </a:t>
            </a:r>
            <a:r>
              <a:rPr lang="id-ID" b="1" dirty="0" smtClean="0"/>
              <a:t>(Perancangan Konseptual)</a:t>
            </a:r>
            <a:r>
              <a:rPr lang="id-ID" dirty="0" smtClean="0"/>
              <a:t>.</a:t>
            </a:r>
          </a:p>
          <a:p>
            <a:pPr marL="514350" indent="-514350">
              <a:buFont typeface="+mj-lt"/>
              <a:buAutoNum type="arabicPeriod"/>
            </a:pPr>
            <a:r>
              <a:rPr lang="id-ID" dirty="0" smtClean="0"/>
              <a:t>Menentukan </a:t>
            </a:r>
            <a:r>
              <a:rPr lang="id-ID" dirty="0"/>
              <a:t>tipe data beserta ukurannya (disesuaikan dengan tipe data yang </a:t>
            </a:r>
            <a:r>
              <a:rPr lang="id-ID" dirty="0" smtClean="0"/>
              <a:t> ada </a:t>
            </a:r>
            <a:r>
              <a:rPr lang="id-ID" dirty="0"/>
              <a:t>di dalam DBMS</a:t>
            </a:r>
            <a:r>
              <a:rPr lang="id-ID" dirty="0" smtClean="0"/>
              <a:t>) dan menentukan </a:t>
            </a:r>
            <a:r>
              <a:rPr lang="id-ID" i="1" dirty="0"/>
              <a:t>foreign key dari tabel yang berelasi beserta sifat dari </a:t>
            </a:r>
            <a:r>
              <a:rPr lang="id-ID" dirty="0" smtClean="0"/>
              <a:t>relasi </a:t>
            </a:r>
            <a:r>
              <a:rPr lang="id-ID" dirty="0"/>
              <a:t>antar </a:t>
            </a:r>
            <a:r>
              <a:rPr lang="id-ID" dirty="0" smtClean="0"/>
              <a:t>tabel </a:t>
            </a:r>
            <a:r>
              <a:rPr lang="id-ID" b="1" dirty="0" smtClean="0"/>
              <a:t>(Perancangan Logis)</a:t>
            </a:r>
            <a:r>
              <a:rPr lang="id-ID" dirty="0" smtClean="0"/>
              <a:t>.</a:t>
            </a:r>
          </a:p>
          <a:p>
            <a:pPr marL="514350" indent="-514350">
              <a:buFont typeface="+mj-lt"/>
              <a:buAutoNum type="arabicPeriod"/>
            </a:pPr>
            <a:r>
              <a:rPr lang="id-ID" dirty="0" smtClean="0"/>
              <a:t>Membuat </a:t>
            </a:r>
            <a:r>
              <a:rPr lang="id-ID" dirty="0"/>
              <a:t>secara langsung menggunakan </a:t>
            </a:r>
            <a:r>
              <a:rPr lang="id-ID" i="1" dirty="0"/>
              <a:t>database manager yang dimiliki oleh setiap </a:t>
            </a:r>
            <a:r>
              <a:rPr lang="id-ID" i="1" dirty="0" smtClean="0"/>
              <a:t>DBMS dan m</a:t>
            </a:r>
            <a:r>
              <a:rPr lang="id-ID" dirty="0" smtClean="0"/>
              <a:t>embuat </a:t>
            </a:r>
            <a:r>
              <a:rPr lang="id-ID" dirty="0"/>
              <a:t>komponen-komponen basis data dengan menggunakan perintah </a:t>
            </a:r>
            <a:r>
              <a:rPr lang="id-ID" dirty="0" smtClean="0"/>
              <a:t>SQL </a:t>
            </a:r>
            <a:r>
              <a:rPr lang="id-ID" b="1" dirty="0" smtClean="0"/>
              <a:t>(Perancangan Fisik)</a:t>
            </a:r>
            <a:r>
              <a:rPr lang="id-ID" dirty="0" smtClean="0"/>
              <a:t>.</a:t>
            </a:r>
            <a:endParaRPr lang="id-ID" dirty="0"/>
          </a:p>
          <a:p>
            <a:pPr marL="514350" indent="-514350">
              <a:buFont typeface="+mj-lt"/>
              <a:buAutoNum type="arabicPeriod"/>
            </a:pPr>
            <a:endParaRPr lang="id-ID" dirty="0" smtClean="0"/>
          </a:p>
          <a:p>
            <a:pPr marL="514350" indent="-514350">
              <a:buFont typeface="+mj-lt"/>
              <a:buAutoNum type="arabicPeriod"/>
            </a:pPr>
            <a:endParaRPr lang="id-ID" dirty="0"/>
          </a:p>
        </p:txBody>
      </p:sp>
    </p:spTree>
    <p:extLst>
      <p:ext uri="{BB962C8B-B14F-4D97-AF65-F5344CB8AC3E}">
        <p14:creationId xmlns:p14="http://schemas.microsoft.com/office/powerpoint/2010/main" val="2519168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91" y="548680"/>
            <a:ext cx="3319928" cy="1971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805" y="409162"/>
            <a:ext cx="3266651" cy="281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56" y="3068961"/>
            <a:ext cx="2870561" cy="31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712718" y="4941168"/>
            <a:ext cx="1368152" cy="7920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805" y="3745915"/>
            <a:ext cx="2862145" cy="239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a:xfrm rot="8023347">
            <a:off x="3188689" y="3051497"/>
            <a:ext cx="2416209" cy="76876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ight Arrow 11"/>
          <p:cNvSpPr/>
          <p:nvPr/>
        </p:nvSpPr>
        <p:spPr>
          <a:xfrm>
            <a:off x="3851920" y="980728"/>
            <a:ext cx="1368152" cy="7920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p:cNvSpPr txBox="1"/>
          <p:nvPr/>
        </p:nvSpPr>
        <p:spPr>
          <a:xfrm>
            <a:off x="662257" y="2519724"/>
            <a:ext cx="2450223" cy="369332"/>
          </a:xfrm>
          <a:prstGeom prst="rect">
            <a:avLst/>
          </a:prstGeom>
          <a:noFill/>
        </p:spPr>
        <p:txBody>
          <a:bodyPr wrap="none" rtlCol="0">
            <a:spAutoFit/>
          </a:bodyPr>
          <a:lstStyle/>
          <a:p>
            <a:r>
              <a:rPr lang="id-ID" dirty="0" smtClean="0"/>
              <a:t>1. Kebutuhan Basis Data</a:t>
            </a:r>
            <a:endParaRPr lang="id-ID" dirty="0"/>
          </a:p>
        </p:txBody>
      </p:sp>
      <p:sp>
        <p:nvSpPr>
          <p:cNvPr id="14" name="TextBox 13"/>
          <p:cNvSpPr txBox="1"/>
          <p:nvPr/>
        </p:nvSpPr>
        <p:spPr>
          <a:xfrm>
            <a:off x="5730758" y="3251216"/>
            <a:ext cx="2715872" cy="369332"/>
          </a:xfrm>
          <a:prstGeom prst="rect">
            <a:avLst/>
          </a:prstGeom>
          <a:noFill/>
        </p:spPr>
        <p:txBody>
          <a:bodyPr wrap="none" rtlCol="0">
            <a:spAutoFit/>
          </a:bodyPr>
          <a:lstStyle/>
          <a:p>
            <a:r>
              <a:rPr lang="id-ID" dirty="0" smtClean="0"/>
              <a:t>2. Perancangan Konseptual</a:t>
            </a:r>
            <a:endParaRPr lang="id-ID" dirty="0"/>
          </a:p>
        </p:txBody>
      </p:sp>
      <p:sp>
        <p:nvSpPr>
          <p:cNvPr id="15" name="TextBox 14"/>
          <p:cNvSpPr txBox="1"/>
          <p:nvPr/>
        </p:nvSpPr>
        <p:spPr>
          <a:xfrm>
            <a:off x="529432" y="6381328"/>
            <a:ext cx="2139175" cy="369332"/>
          </a:xfrm>
          <a:prstGeom prst="rect">
            <a:avLst/>
          </a:prstGeom>
          <a:noFill/>
        </p:spPr>
        <p:txBody>
          <a:bodyPr wrap="none" rtlCol="0">
            <a:spAutoFit/>
          </a:bodyPr>
          <a:lstStyle/>
          <a:p>
            <a:r>
              <a:rPr lang="id-ID" dirty="0" smtClean="0"/>
              <a:t>3. Perancangan Logis</a:t>
            </a:r>
            <a:endParaRPr lang="id-ID" dirty="0"/>
          </a:p>
        </p:txBody>
      </p:sp>
      <p:sp>
        <p:nvSpPr>
          <p:cNvPr id="16" name="TextBox 15"/>
          <p:cNvSpPr txBox="1"/>
          <p:nvPr/>
        </p:nvSpPr>
        <p:spPr>
          <a:xfrm>
            <a:off x="5437743" y="6254004"/>
            <a:ext cx="2073453" cy="369332"/>
          </a:xfrm>
          <a:prstGeom prst="rect">
            <a:avLst/>
          </a:prstGeom>
          <a:noFill/>
        </p:spPr>
        <p:txBody>
          <a:bodyPr wrap="none" rtlCol="0">
            <a:spAutoFit/>
          </a:bodyPr>
          <a:lstStyle/>
          <a:p>
            <a:r>
              <a:rPr lang="id-ID" dirty="0" smtClean="0"/>
              <a:t>4. Perancangan Fisik</a:t>
            </a:r>
            <a:endParaRPr lang="id-ID" dirty="0"/>
          </a:p>
        </p:txBody>
      </p:sp>
    </p:spTree>
    <p:extLst>
      <p:ext uri="{BB962C8B-B14F-4D97-AF65-F5344CB8AC3E}">
        <p14:creationId xmlns:p14="http://schemas.microsoft.com/office/powerpoint/2010/main" val="75909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Pemodelan </a:t>
            </a:r>
            <a:r>
              <a:rPr lang="id-ID" b="1" dirty="0" smtClean="0"/>
              <a:t>Data</a:t>
            </a:r>
            <a:endParaRPr lang="id-ID" dirty="0"/>
          </a:p>
        </p:txBody>
      </p:sp>
      <p:sp>
        <p:nvSpPr>
          <p:cNvPr id="3" name="Content Placeholder 2"/>
          <p:cNvSpPr>
            <a:spLocks noGrp="1"/>
          </p:cNvSpPr>
          <p:nvPr>
            <p:ph idx="1"/>
          </p:nvPr>
        </p:nvSpPr>
        <p:spPr/>
        <p:txBody>
          <a:bodyPr/>
          <a:lstStyle/>
          <a:p>
            <a:r>
              <a:rPr lang="id-ID" dirty="0" smtClean="0"/>
              <a:t>ERD (Lihat Perihal_ERD.pptx)</a:t>
            </a:r>
          </a:p>
          <a:p>
            <a:r>
              <a:rPr lang="id-ID" dirty="0" smtClean="0"/>
              <a:t>Normalisasi (Lihat Perihal_Normalisasi.pptx)</a:t>
            </a:r>
            <a:endParaRPr lang="id-ID" dirty="0"/>
          </a:p>
        </p:txBody>
      </p:sp>
    </p:spTree>
    <p:extLst>
      <p:ext uri="{BB962C8B-B14F-4D97-AF65-F5344CB8AC3E}">
        <p14:creationId xmlns:p14="http://schemas.microsoft.com/office/powerpoint/2010/main" val="249774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Desain Perangkat -</a:t>
            </a:r>
            <a:endParaRPr lang="id-ID" dirty="0"/>
          </a:p>
        </p:txBody>
      </p:sp>
      <p:sp>
        <p:nvSpPr>
          <p:cNvPr id="3" name="Content Placeholder 2"/>
          <p:cNvSpPr>
            <a:spLocks noGrp="1"/>
          </p:cNvSpPr>
          <p:nvPr>
            <p:ph idx="1"/>
          </p:nvPr>
        </p:nvSpPr>
        <p:spPr/>
        <p:txBody>
          <a:bodyPr>
            <a:normAutofit fontScale="62500" lnSpcReduction="20000"/>
          </a:bodyPr>
          <a:lstStyle/>
          <a:p>
            <a:pPr marL="0" indent="0">
              <a:buNone/>
            </a:pPr>
            <a:r>
              <a:rPr lang="id-ID" dirty="0"/>
              <a:t>Rancangan perangkat dilakukan untuk mendukung kebutuhan pemakai, ada </a:t>
            </a:r>
            <a:r>
              <a:rPr lang="en-US" dirty="0" smtClean="0"/>
              <a:t>2 </a:t>
            </a:r>
            <a:r>
              <a:rPr lang="en-US" dirty="0" err="1"/>
              <a:t>yaitu</a:t>
            </a:r>
            <a:r>
              <a:rPr lang="en-US" dirty="0"/>
              <a:t> : </a:t>
            </a:r>
            <a:r>
              <a:rPr lang="en-US" i="1" dirty="0"/>
              <a:t>Real Time </a:t>
            </a:r>
            <a:r>
              <a:rPr lang="en-US" i="1" dirty="0" err="1"/>
              <a:t>dan</a:t>
            </a:r>
            <a:r>
              <a:rPr lang="en-US" i="1" dirty="0"/>
              <a:t> </a:t>
            </a:r>
            <a:r>
              <a:rPr lang="en-US" i="1" dirty="0" smtClean="0"/>
              <a:t>Batch</a:t>
            </a:r>
            <a:endParaRPr lang="id-ID" i="1" dirty="0" smtClean="0"/>
          </a:p>
          <a:p>
            <a:pPr marL="514350" indent="-514350">
              <a:buFont typeface="+mj-lt"/>
              <a:buAutoNum type="arabicPeriod"/>
            </a:pPr>
            <a:r>
              <a:rPr lang="id-ID" b="1" i="1" dirty="0"/>
              <a:t>Real </a:t>
            </a:r>
            <a:r>
              <a:rPr lang="id-ID" b="1" i="1" dirty="0" smtClean="0"/>
              <a:t>Time, </a:t>
            </a:r>
            <a:r>
              <a:rPr lang="id-ID" dirty="0" smtClean="0"/>
              <a:t>Merupakan </a:t>
            </a:r>
            <a:r>
              <a:rPr lang="id-ID" dirty="0"/>
              <a:t>fungsi pengolahan dan waktu, Ada 2 jenis yaitu :</a:t>
            </a:r>
          </a:p>
          <a:p>
            <a:pPr lvl="2"/>
            <a:r>
              <a:rPr lang="id-ID" b="1" i="1" dirty="0" smtClean="0"/>
              <a:t>Keras </a:t>
            </a:r>
            <a:r>
              <a:rPr lang="id-ID" b="1" i="1" dirty="0"/>
              <a:t>: sistem akan gagal apabila melewati batas</a:t>
            </a:r>
          </a:p>
          <a:p>
            <a:pPr lvl="3"/>
            <a:r>
              <a:rPr lang="id-ID" dirty="0"/>
              <a:t>contoh : kontrol pesawat terbang</a:t>
            </a:r>
          </a:p>
          <a:p>
            <a:pPr lvl="2"/>
            <a:r>
              <a:rPr lang="id-ID" b="1" i="1" dirty="0" smtClean="0"/>
              <a:t>Lunak </a:t>
            </a:r>
            <a:r>
              <a:rPr lang="id-ID" b="1" i="1" dirty="0"/>
              <a:t>: kinerja turun apabila melewati batas</a:t>
            </a:r>
          </a:p>
          <a:p>
            <a:pPr lvl="3"/>
            <a:r>
              <a:rPr lang="id-ID" dirty="0"/>
              <a:t>contoh : pesanan tiket</a:t>
            </a:r>
          </a:p>
          <a:p>
            <a:pPr lvl="1"/>
            <a:r>
              <a:rPr lang="id-ID" b="1" i="1" dirty="0" smtClean="0"/>
              <a:t>Karakteristik</a:t>
            </a:r>
            <a:endParaRPr lang="id-ID" b="1" i="1" dirty="0"/>
          </a:p>
          <a:p>
            <a:pPr lvl="2"/>
            <a:r>
              <a:rPr lang="id-ID" dirty="0" smtClean="0"/>
              <a:t>Orientasi </a:t>
            </a:r>
            <a:r>
              <a:rPr lang="id-ID" dirty="0"/>
              <a:t>Proses : kontinue</a:t>
            </a:r>
          </a:p>
          <a:p>
            <a:pPr lvl="2"/>
            <a:r>
              <a:rPr lang="id-ID" dirty="0" smtClean="0"/>
              <a:t>Ketersediaan </a:t>
            </a:r>
            <a:r>
              <a:rPr lang="id-ID" dirty="0"/>
              <a:t>file online : ada database online dan fasilitas query</a:t>
            </a:r>
          </a:p>
          <a:p>
            <a:pPr lvl="2"/>
            <a:r>
              <a:rPr lang="id-ID" dirty="0" smtClean="0"/>
              <a:t>Interval </a:t>
            </a:r>
            <a:r>
              <a:rPr lang="id-ID" dirty="0"/>
              <a:t>waktu yang sangat pendek</a:t>
            </a:r>
          </a:p>
          <a:p>
            <a:pPr lvl="2"/>
            <a:r>
              <a:rPr lang="id-ID" dirty="0" smtClean="0"/>
              <a:t>Pembaharuan </a:t>
            </a:r>
            <a:r>
              <a:rPr lang="id-ID" dirty="0"/>
              <a:t>secara konstan</a:t>
            </a:r>
          </a:p>
          <a:p>
            <a:pPr lvl="2"/>
            <a:r>
              <a:rPr lang="fi-FI" dirty="0" smtClean="0"/>
              <a:t>Organisasi </a:t>
            </a:r>
            <a:r>
              <a:rPr lang="fi-FI" dirty="0"/>
              <a:t>record untuk akses kilat</a:t>
            </a:r>
          </a:p>
          <a:p>
            <a:pPr lvl="1"/>
            <a:r>
              <a:rPr lang="id-ID" b="1" i="1" dirty="0" smtClean="0"/>
              <a:t>Model </a:t>
            </a:r>
            <a:r>
              <a:rPr lang="id-ID" b="1" i="1" dirty="0"/>
              <a:t>yang digunakan untuk perancangan proses ini adalah</a:t>
            </a:r>
          </a:p>
          <a:p>
            <a:pPr lvl="2"/>
            <a:r>
              <a:rPr lang="id-ID" dirty="0" smtClean="0"/>
              <a:t>DFD</a:t>
            </a:r>
            <a:r>
              <a:rPr lang="id-ID" dirty="0"/>
              <a:t>: Sifatnya statis dan digunakan untuk menentukan hasil </a:t>
            </a:r>
            <a:r>
              <a:rPr lang="id-ID" dirty="0" smtClean="0"/>
              <a:t>dari pemrosesan</a:t>
            </a:r>
            <a:endParaRPr lang="id-ID" dirty="0"/>
          </a:p>
          <a:p>
            <a:pPr lvl="2"/>
            <a:r>
              <a:rPr lang="id-ID" dirty="0" smtClean="0"/>
              <a:t>UML</a:t>
            </a:r>
            <a:r>
              <a:rPr lang="id-ID" dirty="0"/>
              <a:t>:  Sama dengan DFD tetapi untuk yang berorientasi obyek</a:t>
            </a:r>
          </a:p>
          <a:p>
            <a:pPr lvl="2"/>
            <a:r>
              <a:rPr lang="id-ID" dirty="0" smtClean="0"/>
              <a:t>STD</a:t>
            </a:r>
            <a:r>
              <a:rPr lang="id-ID" dirty="0"/>
              <a:t>: Sifatnya dinamis dan digunakan untuk menentukan </a:t>
            </a:r>
            <a:r>
              <a:rPr lang="id-ID" dirty="0" smtClean="0"/>
              <a:t>kapan pemrosesan </a:t>
            </a:r>
            <a:r>
              <a:rPr lang="id-ID" dirty="0"/>
              <a:t>dilakukan</a:t>
            </a:r>
          </a:p>
          <a:p>
            <a:pPr lvl="2"/>
            <a:r>
              <a:rPr lang="id-ID" dirty="0" smtClean="0"/>
              <a:t>Alat </a:t>
            </a:r>
            <a:r>
              <a:rPr lang="id-ID" dirty="0"/>
              <a:t>Spesifikasi Proses</a:t>
            </a:r>
          </a:p>
        </p:txBody>
      </p:sp>
    </p:spTree>
    <p:extLst>
      <p:ext uri="{BB962C8B-B14F-4D97-AF65-F5344CB8AC3E}">
        <p14:creationId xmlns:p14="http://schemas.microsoft.com/office/powerpoint/2010/main" val="982594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Desain Perangkat -</a:t>
            </a:r>
            <a:endParaRPr lang="id-ID" dirty="0"/>
          </a:p>
        </p:txBody>
      </p:sp>
      <p:sp>
        <p:nvSpPr>
          <p:cNvPr id="3" name="Content Placeholder 2"/>
          <p:cNvSpPr>
            <a:spLocks noGrp="1"/>
          </p:cNvSpPr>
          <p:nvPr>
            <p:ph idx="1"/>
          </p:nvPr>
        </p:nvSpPr>
        <p:spPr/>
        <p:txBody>
          <a:bodyPr>
            <a:normAutofit fontScale="92500" lnSpcReduction="20000"/>
          </a:bodyPr>
          <a:lstStyle/>
          <a:p>
            <a:pPr marL="0" indent="0">
              <a:buNone/>
            </a:pPr>
            <a:r>
              <a:rPr lang="id-ID" dirty="0"/>
              <a:t>Rancangan perangkat dilakukan untuk mendukung kebutuhan pemakai, ada </a:t>
            </a:r>
            <a:r>
              <a:rPr lang="en-US" dirty="0" smtClean="0"/>
              <a:t>2 </a:t>
            </a:r>
            <a:r>
              <a:rPr lang="en-US" dirty="0" err="1"/>
              <a:t>yaitu</a:t>
            </a:r>
            <a:r>
              <a:rPr lang="en-US" dirty="0"/>
              <a:t> : </a:t>
            </a:r>
            <a:r>
              <a:rPr lang="en-US" i="1" dirty="0"/>
              <a:t>Real Time </a:t>
            </a:r>
            <a:r>
              <a:rPr lang="en-US" i="1" dirty="0" err="1"/>
              <a:t>dan</a:t>
            </a:r>
            <a:r>
              <a:rPr lang="en-US" i="1" dirty="0"/>
              <a:t> </a:t>
            </a:r>
            <a:r>
              <a:rPr lang="en-US" i="1" dirty="0" smtClean="0"/>
              <a:t>Batch</a:t>
            </a:r>
            <a:endParaRPr lang="id-ID" i="1" dirty="0" smtClean="0"/>
          </a:p>
          <a:p>
            <a:pPr marL="514350" indent="-514350">
              <a:buFont typeface="+mj-lt"/>
              <a:buAutoNum type="arabicPeriod" startAt="2"/>
            </a:pPr>
            <a:r>
              <a:rPr lang="id-ID" b="1" i="1" dirty="0" smtClean="0"/>
              <a:t>Batch, </a:t>
            </a:r>
            <a:r>
              <a:rPr lang="id-ID" dirty="0" smtClean="0"/>
              <a:t>Sifatnya </a:t>
            </a:r>
            <a:r>
              <a:rPr lang="id-ID" dirty="0"/>
              <a:t>periodik, contohnya pengolahan </a:t>
            </a:r>
            <a:r>
              <a:rPr lang="id-ID" dirty="0" smtClean="0"/>
              <a:t>gaji</a:t>
            </a:r>
          </a:p>
          <a:p>
            <a:pPr marL="914400" lvl="1" indent="-514350"/>
            <a:r>
              <a:rPr lang="id-ID" dirty="0" smtClean="0"/>
              <a:t>model </a:t>
            </a:r>
            <a:r>
              <a:rPr lang="id-ID" dirty="0"/>
              <a:t>yang digunakan untuk perancangan proses ini adalah :</a:t>
            </a:r>
          </a:p>
          <a:p>
            <a:pPr lvl="2"/>
            <a:r>
              <a:rPr lang="id-ID" dirty="0" smtClean="0"/>
              <a:t>DFD </a:t>
            </a:r>
            <a:r>
              <a:rPr lang="id-ID" dirty="0"/>
              <a:t>: Sifatnya statis dan digunakan untuk menentukan hasil dari pemrosesan</a:t>
            </a:r>
          </a:p>
          <a:p>
            <a:pPr lvl="2"/>
            <a:r>
              <a:rPr lang="id-ID" dirty="0" smtClean="0"/>
              <a:t>UML </a:t>
            </a:r>
            <a:r>
              <a:rPr lang="id-ID" dirty="0"/>
              <a:t>:  Sama dengan DFD tetapi untuk yang berorientasi obyek</a:t>
            </a:r>
          </a:p>
          <a:p>
            <a:pPr lvl="2"/>
            <a:r>
              <a:rPr lang="id-ID" dirty="0" smtClean="0"/>
              <a:t>Alat </a:t>
            </a:r>
            <a:r>
              <a:rPr lang="id-ID" dirty="0"/>
              <a:t>Spesifikasi Proses</a:t>
            </a:r>
          </a:p>
        </p:txBody>
      </p:sp>
    </p:spTree>
    <p:extLst>
      <p:ext uri="{BB962C8B-B14F-4D97-AF65-F5344CB8AC3E}">
        <p14:creationId xmlns:p14="http://schemas.microsoft.com/office/powerpoint/2010/main" val="1037961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Ingat</a:t>
            </a:r>
            <a:r>
              <a:rPr lang="en-US" smtClean="0"/>
              <a:t> </a:t>
            </a:r>
            <a:r>
              <a:rPr lang="en-US" err="1" smtClean="0"/>
              <a:t>Konsep</a:t>
            </a:r>
            <a:r>
              <a:rPr lang="en-US" smtClean="0"/>
              <a:t> </a:t>
            </a:r>
            <a:r>
              <a:rPr lang="en-US" err="1" smtClean="0"/>
              <a:t>Penelitian</a:t>
            </a:r>
            <a:r>
              <a:rPr lang="en-US" smtClean="0"/>
              <a:t>!</a:t>
            </a:r>
            <a:endParaRPr lang="en-US"/>
          </a:p>
        </p:txBody>
      </p:sp>
      <p:sp>
        <p:nvSpPr>
          <p:cNvPr id="3" name="Content Placeholder 2"/>
          <p:cNvSpPr>
            <a:spLocks noGrp="1"/>
          </p:cNvSpPr>
          <p:nvPr>
            <p:ph idx="1"/>
          </p:nvPr>
        </p:nvSpPr>
        <p:spPr>
          <a:xfrm>
            <a:off x="285750" y="1295400"/>
            <a:ext cx="8553450" cy="4953000"/>
          </a:xfrm>
        </p:spPr>
        <p:txBody>
          <a:bodyPr/>
          <a:lstStyle/>
          <a:p>
            <a:r>
              <a:rPr lang="en-US" sz="4000" err="1" smtClean="0"/>
              <a:t>Membangun</a:t>
            </a:r>
            <a:r>
              <a:rPr lang="en-US" sz="4000" smtClean="0"/>
              <a:t> software </a:t>
            </a:r>
            <a:r>
              <a:rPr lang="en-US" sz="4000" err="1" smtClean="0"/>
              <a:t>atau</a:t>
            </a:r>
            <a:r>
              <a:rPr lang="en-US" sz="4000" smtClean="0"/>
              <a:t> </a:t>
            </a:r>
            <a:r>
              <a:rPr lang="en-US" sz="4000" err="1" smtClean="0"/>
              <a:t>sistem</a:t>
            </a:r>
            <a:r>
              <a:rPr lang="en-US" sz="4000" smtClean="0"/>
              <a:t> </a:t>
            </a:r>
            <a:r>
              <a:rPr lang="en-US" sz="4000" err="1" smtClean="0">
                <a:solidFill>
                  <a:srgbClr val="C00000"/>
                </a:solidFill>
              </a:rPr>
              <a:t>bukanlah</a:t>
            </a:r>
            <a:r>
              <a:rPr lang="en-US" sz="4000" smtClean="0">
                <a:solidFill>
                  <a:srgbClr val="C00000"/>
                </a:solidFill>
              </a:rPr>
              <a:t> </a:t>
            </a:r>
            <a:r>
              <a:rPr lang="en-US" sz="4000" err="1" smtClean="0">
                <a:solidFill>
                  <a:srgbClr val="C00000"/>
                </a:solidFill>
              </a:rPr>
              <a:t>tujuan</a:t>
            </a:r>
            <a:r>
              <a:rPr lang="en-US" sz="4000" smtClean="0">
                <a:solidFill>
                  <a:srgbClr val="C00000"/>
                </a:solidFill>
              </a:rPr>
              <a:t> </a:t>
            </a:r>
            <a:r>
              <a:rPr lang="en-US" sz="4000" err="1" smtClean="0">
                <a:solidFill>
                  <a:srgbClr val="C00000"/>
                </a:solidFill>
              </a:rPr>
              <a:t>utama</a:t>
            </a:r>
            <a:r>
              <a:rPr lang="en-US" sz="4000" smtClean="0">
                <a:solidFill>
                  <a:srgbClr val="C00000"/>
                </a:solidFill>
              </a:rPr>
              <a:t> </a:t>
            </a:r>
            <a:r>
              <a:rPr lang="en-US" sz="4000" err="1" smtClean="0">
                <a:solidFill>
                  <a:srgbClr val="C00000"/>
                </a:solidFill>
              </a:rPr>
              <a:t>penelitian</a:t>
            </a:r>
            <a:endParaRPr lang="en-US" sz="4000" smtClean="0">
              <a:solidFill>
                <a:srgbClr val="C00000"/>
              </a:solidFill>
            </a:endParaRPr>
          </a:p>
          <a:p>
            <a:r>
              <a:rPr lang="en-US" sz="4000" err="1" smtClean="0">
                <a:solidFill>
                  <a:srgbClr val="C00000"/>
                </a:solidFill>
              </a:rPr>
              <a:t>Menguji</a:t>
            </a:r>
            <a:r>
              <a:rPr lang="en-US" sz="4000" smtClean="0">
                <a:solidFill>
                  <a:srgbClr val="C00000"/>
                </a:solidFill>
              </a:rPr>
              <a:t>, </a:t>
            </a:r>
            <a:r>
              <a:rPr lang="en-US" sz="4000" err="1" smtClean="0">
                <a:solidFill>
                  <a:srgbClr val="C00000"/>
                </a:solidFill>
              </a:rPr>
              <a:t>mengembangkan</a:t>
            </a:r>
            <a:r>
              <a:rPr lang="en-US" sz="4000" smtClean="0">
                <a:solidFill>
                  <a:srgbClr val="C00000"/>
                </a:solidFill>
              </a:rPr>
              <a:t> </a:t>
            </a:r>
            <a:r>
              <a:rPr lang="en-US" sz="4000" err="1" smtClean="0">
                <a:solidFill>
                  <a:srgbClr val="C00000"/>
                </a:solidFill>
              </a:rPr>
              <a:t>dan</a:t>
            </a:r>
            <a:r>
              <a:rPr lang="en-US" sz="4000" smtClean="0">
                <a:solidFill>
                  <a:srgbClr val="C00000"/>
                </a:solidFill>
              </a:rPr>
              <a:t> </a:t>
            </a:r>
            <a:r>
              <a:rPr lang="en-US" sz="4000" err="1" smtClean="0">
                <a:solidFill>
                  <a:srgbClr val="C00000"/>
                </a:solidFill>
              </a:rPr>
              <a:t>menemukan</a:t>
            </a:r>
            <a:r>
              <a:rPr lang="en-US" sz="4000" smtClean="0">
                <a:solidFill>
                  <a:srgbClr val="C00000"/>
                </a:solidFill>
              </a:rPr>
              <a:t> </a:t>
            </a:r>
            <a:r>
              <a:rPr lang="en-US" sz="4000" err="1" smtClean="0">
                <a:solidFill>
                  <a:srgbClr val="C00000"/>
                </a:solidFill>
              </a:rPr>
              <a:t>teori</a:t>
            </a:r>
            <a:r>
              <a:rPr lang="en-US" sz="4000" smtClean="0">
                <a:solidFill>
                  <a:srgbClr val="C00000"/>
                </a:solidFill>
              </a:rPr>
              <a:t> </a:t>
            </a:r>
            <a:r>
              <a:rPr lang="en-US" sz="4000" err="1" smtClean="0"/>
              <a:t>adalah</a:t>
            </a:r>
            <a:r>
              <a:rPr lang="en-US" sz="4000" smtClean="0"/>
              <a:t> </a:t>
            </a:r>
            <a:r>
              <a:rPr lang="en-US" sz="4000" err="1" smtClean="0"/>
              <a:t>tujuan</a:t>
            </a:r>
            <a:r>
              <a:rPr lang="en-US" sz="4000" smtClean="0"/>
              <a:t> </a:t>
            </a:r>
            <a:r>
              <a:rPr lang="en-US" sz="4000" err="1" smtClean="0"/>
              <a:t>utama</a:t>
            </a:r>
            <a:r>
              <a:rPr lang="en-US" sz="4000" smtClean="0"/>
              <a:t> </a:t>
            </a:r>
            <a:r>
              <a:rPr lang="en-US" sz="4000" err="1" smtClean="0"/>
              <a:t>penelitian</a:t>
            </a:r>
            <a:endParaRPr lang="en-US" sz="4000"/>
          </a:p>
        </p:txBody>
      </p:sp>
    </p:spTree>
    <p:extLst>
      <p:ext uri="{BB962C8B-B14F-4D97-AF65-F5344CB8AC3E}">
        <p14:creationId xmlns:p14="http://schemas.microsoft.com/office/powerpoint/2010/main" val="316743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Arsitektur Komputer</a:t>
            </a:r>
          </a:p>
        </p:txBody>
      </p:sp>
      <p:sp>
        <p:nvSpPr>
          <p:cNvPr id="3" name="Content Placeholder 2"/>
          <p:cNvSpPr>
            <a:spLocks noGrp="1"/>
          </p:cNvSpPr>
          <p:nvPr>
            <p:ph idx="1"/>
          </p:nvPr>
        </p:nvSpPr>
        <p:spPr/>
        <p:txBody>
          <a:bodyPr>
            <a:normAutofit/>
          </a:bodyPr>
          <a:lstStyle/>
          <a:p>
            <a:pPr marL="0" indent="0">
              <a:buNone/>
            </a:pPr>
            <a:r>
              <a:rPr lang="id-ID" dirty="0" smtClean="0"/>
              <a:t>Ada </a:t>
            </a:r>
            <a:r>
              <a:rPr lang="id-ID" dirty="0"/>
              <a:t>bermacam-macam arsitektur komputer, diantaranya adalah :</a:t>
            </a:r>
          </a:p>
          <a:p>
            <a:r>
              <a:rPr lang="id-ID" dirty="0" smtClean="0"/>
              <a:t>Mainframe</a:t>
            </a:r>
            <a:endParaRPr lang="id-ID" dirty="0"/>
          </a:p>
          <a:p>
            <a:r>
              <a:rPr lang="id-ID" dirty="0" smtClean="0"/>
              <a:t>Minikomputer</a:t>
            </a:r>
            <a:endParaRPr lang="id-ID" dirty="0"/>
          </a:p>
          <a:p>
            <a:r>
              <a:rPr lang="id-ID" dirty="0" smtClean="0"/>
              <a:t>Mikrokomputer</a:t>
            </a:r>
            <a:endParaRPr lang="id-ID" dirty="0"/>
          </a:p>
          <a:p>
            <a:r>
              <a:rPr lang="id-ID" dirty="0" smtClean="0"/>
              <a:t>Perangkat </a:t>
            </a:r>
            <a:r>
              <a:rPr lang="id-ID" dirty="0"/>
              <a:t>Jaringan</a:t>
            </a:r>
          </a:p>
          <a:p>
            <a:r>
              <a:rPr lang="id-ID" dirty="0" smtClean="0"/>
              <a:t>Perangkat </a:t>
            </a:r>
            <a:r>
              <a:rPr lang="id-ID" dirty="0"/>
              <a:t>Mobile</a:t>
            </a:r>
          </a:p>
        </p:txBody>
      </p:sp>
    </p:spTree>
    <p:extLst>
      <p:ext uri="{BB962C8B-B14F-4D97-AF65-F5344CB8AC3E}">
        <p14:creationId xmlns:p14="http://schemas.microsoft.com/office/powerpoint/2010/main" val="4146336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Desain Jaringan -</a:t>
            </a:r>
            <a:endParaRPr lang="id-ID" dirty="0"/>
          </a:p>
        </p:txBody>
      </p:sp>
      <p:sp>
        <p:nvSpPr>
          <p:cNvPr id="3" name="Content Placeholder 2"/>
          <p:cNvSpPr>
            <a:spLocks noGrp="1"/>
          </p:cNvSpPr>
          <p:nvPr>
            <p:ph idx="1"/>
          </p:nvPr>
        </p:nvSpPr>
        <p:spPr/>
        <p:txBody>
          <a:bodyPr>
            <a:normAutofit fontScale="85000" lnSpcReduction="10000"/>
          </a:bodyPr>
          <a:lstStyle/>
          <a:p>
            <a:r>
              <a:rPr lang="id-ID" dirty="0"/>
              <a:t>Perancangan jaringan dimulai dengan sebuah model seluas bidang usaha sebagai pola atau petunjuk umum untuk merancang sebuah jaringan bidang usaha. </a:t>
            </a:r>
            <a:endParaRPr lang="id-ID" dirty="0" smtClean="0"/>
          </a:p>
          <a:p>
            <a:r>
              <a:rPr lang="id-ID" dirty="0" smtClean="0"/>
              <a:t>Kemudian </a:t>
            </a:r>
            <a:r>
              <a:rPr lang="id-ID" dirty="0"/>
              <a:t>bidang usaha tersebut disegmentasi secara logis. </a:t>
            </a:r>
            <a:endParaRPr lang="id-ID" dirty="0" smtClean="0"/>
          </a:p>
          <a:p>
            <a:r>
              <a:rPr lang="id-ID" dirty="0" smtClean="0"/>
              <a:t>Sebuah </a:t>
            </a:r>
            <a:r>
              <a:rPr lang="id-ID" i="1" dirty="0"/>
              <a:t>local area network (LAN) yang tepat dirancang untuk setiap segmen. </a:t>
            </a:r>
            <a:endParaRPr lang="id-ID" i="1" dirty="0" smtClean="0"/>
          </a:p>
          <a:p>
            <a:r>
              <a:rPr lang="id-ID" i="1" dirty="0" smtClean="0"/>
              <a:t>Apabila </a:t>
            </a:r>
            <a:r>
              <a:rPr lang="id-ID" i="1" dirty="0"/>
              <a:t>model seluas bidang usaha membutuhkan internetworking, LAN untuk tiap segmen harus diinterkoneksi menggunakan bridge atau gateway.</a:t>
            </a:r>
          </a:p>
          <a:p>
            <a:pPr marL="0" indent="0">
              <a:buNone/>
            </a:pPr>
            <a:endParaRPr lang="id-ID" dirty="0"/>
          </a:p>
        </p:txBody>
      </p:sp>
    </p:spTree>
    <p:extLst>
      <p:ext uri="{BB962C8B-B14F-4D97-AF65-F5344CB8AC3E}">
        <p14:creationId xmlns:p14="http://schemas.microsoft.com/office/powerpoint/2010/main" val="107474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Desain Pengendalian -</a:t>
            </a:r>
            <a:endParaRPr lang="id-ID" dirty="0"/>
          </a:p>
        </p:txBody>
      </p:sp>
      <p:sp>
        <p:nvSpPr>
          <p:cNvPr id="3" name="Content Placeholder 2"/>
          <p:cNvSpPr>
            <a:spLocks noGrp="1"/>
          </p:cNvSpPr>
          <p:nvPr>
            <p:ph idx="1"/>
          </p:nvPr>
        </p:nvSpPr>
        <p:spPr/>
        <p:txBody>
          <a:bodyPr>
            <a:normAutofit fontScale="77500" lnSpcReduction="20000"/>
          </a:bodyPr>
          <a:lstStyle/>
          <a:p>
            <a:pPr marL="0" indent="0">
              <a:buNone/>
            </a:pPr>
            <a:r>
              <a:rPr lang="id-ID" dirty="0"/>
              <a:t>Merancang dan memelihara sebuah sistem pengendalian (</a:t>
            </a:r>
            <a:r>
              <a:rPr lang="id-ID" i="1" dirty="0"/>
              <a:t>control) yang akan melindungi sistem informasi dari berbagai ancaman, diantaranya :</a:t>
            </a:r>
          </a:p>
          <a:p>
            <a:r>
              <a:rPr lang="id-ID" dirty="0" smtClean="0"/>
              <a:t>Kesalahan </a:t>
            </a:r>
            <a:r>
              <a:rPr lang="id-ID" dirty="0"/>
              <a:t>manusia akibat perbuatan dan kelalaian serta kurangnya pelatihan</a:t>
            </a:r>
          </a:p>
          <a:p>
            <a:r>
              <a:rPr lang="id-ID" dirty="0" smtClean="0"/>
              <a:t>Perangkat </a:t>
            </a:r>
            <a:r>
              <a:rPr lang="id-ID" dirty="0"/>
              <a:t>lunak yang bersifat merusak dan menipu</a:t>
            </a:r>
          </a:p>
          <a:p>
            <a:r>
              <a:rPr lang="id-ID" dirty="0" smtClean="0"/>
              <a:t>Penyadapan </a:t>
            </a:r>
            <a:r>
              <a:rPr lang="id-ID" dirty="0"/>
              <a:t>dan penghapusan output oleh orang yang tidak berwenang</a:t>
            </a:r>
          </a:p>
          <a:p>
            <a:r>
              <a:rPr lang="id-ID" dirty="0" smtClean="0"/>
              <a:t>Perubahan </a:t>
            </a:r>
            <a:r>
              <a:rPr lang="id-ID" dirty="0"/>
              <a:t>atau kehilangan database</a:t>
            </a:r>
          </a:p>
          <a:p>
            <a:r>
              <a:rPr lang="id-ID" dirty="0" smtClean="0"/>
              <a:t>Kegagalan </a:t>
            </a:r>
            <a:r>
              <a:rPr lang="id-ID" dirty="0"/>
              <a:t>yang disebabkan oleh rancangan lingkungan yang buruk, </a:t>
            </a:r>
            <a:r>
              <a:rPr lang="id-ID" dirty="0" smtClean="0"/>
              <a:t>kebakaran </a:t>
            </a:r>
            <a:r>
              <a:rPr lang="id-ID" dirty="0"/>
              <a:t>dll.</a:t>
            </a:r>
          </a:p>
          <a:p>
            <a:r>
              <a:rPr lang="id-ID" dirty="0" smtClean="0"/>
              <a:t>Pengaksesan </a:t>
            </a:r>
            <a:r>
              <a:rPr lang="id-ID" dirty="0"/>
              <a:t>yang tidak sah</a:t>
            </a:r>
          </a:p>
          <a:p>
            <a:endParaRPr lang="id-ID" dirty="0"/>
          </a:p>
        </p:txBody>
      </p:sp>
    </p:spTree>
    <p:extLst>
      <p:ext uri="{BB962C8B-B14F-4D97-AF65-F5344CB8AC3E}">
        <p14:creationId xmlns:p14="http://schemas.microsoft.com/office/powerpoint/2010/main" val="854611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Desain Pengendalian -</a:t>
            </a:r>
            <a:endParaRPr lang="id-ID" dirty="0"/>
          </a:p>
        </p:txBody>
      </p:sp>
      <p:sp>
        <p:nvSpPr>
          <p:cNvPr id="3" name="Content Placeholder 2"/>
          <p:cNvSpPr>
            <a:spLocks noGrp="1"/>
          </p:cNvSpPr>
          <p:nvPr>
            <p:ph idx="1"/>
          </p:nvPr>
        </p:nvSpPr>
        <p:spPr/>
        <p:txBody>
          <a:bodyPr>
            <a:normAutofit fontScale="70000" lnSpcReduction="20000"/>
          </a:bodyPr>
          <a:lstStyle/>
          <a:p>
            <a:pPr marL="0" indent="0">
              <a:buNone/>
            </a:pPr>
            <a:r>
              <a:rPr lang="id-ID" dirty="0" smtClean="0"/>
              <a:t>Macam-macam perancangan pengendalian:</a:t>
            </a:r>
          </a:p>
          <a:p>
            <a:pPr marL="514350" indent="-514350">
              <a:buFont typeface="+mj-lt"/>
              <a:buAutoNum type="arabicPeriod"/>
            </a:pPr>
            <a:r>
              <a:rPr lang="id-ID" b="1" dirty="0" smtClean="0"/>
              <a:t>Pengendalian Input</a:t>
            </a:r>
            <a:r>
              <a:rPr lang="id-ID" dirty="0" smtClean="0"/>
              <a:t>, </a:t>
            </a:r>
            <a:r>
              <a:rPr lang="id-ID" dirty="0"/>
              <a:t>Pengendalian Keterpaduan Data Yang Dimasukkan ke </a:t>
            </a:r>
            <a:r>
              <a:rPr lang="id-ID" dirty="0" smtClean="0"/>
              <a:t>Sistem.</a:t>
            </a:r>
          </a:p>
          <a:p>
            <a:pPr marL="514350" indent="-514350">
              <a:buFont typeface="+mj-lt"/>
              <a:buAutoNum type="arabicPeriod"/>
            </a:pPr>
            <a:r>
              <a:rPr lang="id-ID" b="1" dirty="0" smtClean="0"/>
              <a:t>Pengendalian Perangkat Lunak</a:t>
            </a:r>
            <a:r>
              <a:rPr lang="id-ID" dirty="0" smtClean="0"/>
              <a:t>, </a:t>
            </a:r>
            <a:r>
              <a:rPr lang="id-ID" dirty="0"/>
              <a:t>Penjagaan Terhadap Perangkat Lunak Yang Tidak Dapat Diandalkan, yang </a:t>
            </a:r>
            <a:r>
              <a:rPr lang="id-ID" dirty="0" smtClean="0"/>
              <a:t>merusak </a:t>
            </a:r>
            <a:r>
              <a:rPr lang="id-ID" dirty="0"/>
              <a:t>dan menipu </a:t>
            </a:r>
            <a:r>
              <a:rPr lang="id-ID" dirty="0" smtClean="0"/>
              <a:t>(</a:t>
            </a:r>
            <a:r>
              <a:rPr lang="id-ID" i="1" dirty="0" smtClean="0"/>
              <a:t>destructive </a:t>
            </a:r>
            <a:r>
              <a:rPr lang="id-ID" i="1" dirty="0"/>
              <a:t>dan fraundulent software</a:t>
            </a:r>
            <a:r>
              <a:rPr lang="id-ID" i="1" dirty="0" smtClean="0"/>
              <a:t>).</a:t>
            </a:r>
          </a:p>
          <a:p>
            <a:pPr marL="514350" indent="-514350">
              <a:buFont typeface="+mj-lt"/>
              <a:buAutoNum type="arabicPeriod"/>
            </a:pPr>
            <a:r>
              <a:rPr lang="id-ID" b="1" dirty="0" smtClean="0"/>
              <a:t>Pengendalian Output</a:t>
            </a:r>
            <a:r>
              <a:rPr lang="id-ID" dirty="0" smtClean="0"/>
              <a:t>, </a:t>
            </a:r>
            <a:r>
              <a:rPr lang="fi-FI" dirty="0"/>
              <a:t>Pengendalian Keutuhan dari Output </a:t>
            </a:r>
            <a:r>
              <a:rPr lang="fi-FI" dirty="0" smtClean="0"/>
              <a:t>Sistem</a:t>
            </a:r>
            <a:r>
              <a:rPr lang="id-ID" dirty="0" smtClean="0"/>
              <a:t>.</a:t>
            </a:r>
          </a:p>
          <a:p>
            <a:pPr marL="514350" indent="-514350">
              <a:buFont typeface="+mj-lt"/>
              <a:buAutoNum type="arabicPeriod"/>
            </a:pPr>
            <a:r>
              <a:rPr lang="id-ID" b="1" dirty="0" smtClean="0"/>
              <a:t>Pengendalian Database, </a:t>
            </a:r>
            <a:r>
              <a:rPr lang="id-ID" dirty="0" smtClean="0"/>
              <a:t>melindungi database.</a:t>
            </a:r>
          </a:p>
          <a:p>
            <a:pPr marL="514350" indent="-514350">
              <a:buFont typeface="+mj-lt"/>
              <a:buAutoNum type="arabicPeriod"/>
            </a:pPr>
            <a:r>
              <a:rPr lang="id-ID" b="1" dirty="0" smtClean="0"/>
              <a:t>Pengendalian Teknologi Perangkat Keras,</a:t>
            </a:r>
            <a:r>
              <a:rPr lang="id-ID" dirty="0" smtClean="0"/>
              <a:t> melindungi teknologi perangkat keras.</a:t>
            </a:r>
          </a:p>
          <a:p>
            <a:pPr marL="514350" indent="-514350">
              <a:buFont typeface="+mj-lt"/>
              <a:buAutoNum type="arabicPeriod"/>
            </a:pPr>
            <a:r>
              <a:rPr lang="id-ID" b="1" dirty="0" smtClean="0"/>
              <a:t>Rencana Pemulihan,</a:t>
            </a:r>
            <a:r>
              <a:rPr lang="id-ID" dirty="0" smtClean="0"/>
              <a:t> </a:t>
            </a:r>
            <a:r>
              <a:rPr lang="id-ID" dirty="0"/>
              <a:t>m</a:t>
            </a:r>
            <a:r>
              <a:rPr lang="id-ID" dirty="0" smtClean="0"/>
              <a:t>embuat </a:t>
            </a:r>
            <a:r>
              <a:rPr lang="id-ID" dirty="0"/>
              <a:t>sebuah Rencana Pemulihan dari Bencana (</a:t>
            </a:r>
            <a:r>
              <a:rPr lang="id-ID" i="1" dirty="0"/>
              <a:t>Disaster Recovery </a:t>
            </a:r>
            <a:r>
              <a:rPr lang="id-ID" i="1" dirty="0" smtClean="0"/>
              <a:t>Planning</a:t>
            </a:r>
            <a:r>
              <a:rPr lang="id-ID" dirty="0" smtClean="0"/>
              <a:t>)</a:t>
            </a:r>
            <a:endParaRPr lang="id-ID" dirty="0"/>
          </a:p>
        </p:txBody>
      </p:sp>
    </p:spTree>
    <p:extLst>
      <p:ext uri="{BB962C8B-B14F-4D97-AF65-F5344CB8AC3E}">
        <p14:creationId xmlns:p14="http://schemas.microsoft.com/office/powerpoint/2010/main" val="48260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Perancangan Sistem (Desain</a:t>
            </a:r>
            <a:r>
              <a:rPr lang="id-ID"/>
              <a:t>) </a:t>
            </a:r>
            <a:endParaRPr lang="id-ID" dirty="0"/>
          </a:p>
        </p:txBody>
      </p:sp>
      <p:sp>
        <p:nvSpPr>
          <p:cNvPr id="3" name="Content Placeholder 2"/>
          <p:cNvSpPr>
            <a:spLocks noGrp="1"/>
          </p:cNvSpPr>
          <p:nvPr>
            <p:ph idx="1"/>
          </p:nvPr>
        </p:nvSpPr>
        <p:spPr/>
        <p:txBody>
          <a:bodyPr>
            <a:normAutofit/>
          </a:bodyPr>
          <a:lstStyle/>
          <a:p>
            <a:r>
              <a:rPr lang="id-ID" dirty="0" smtClean="0"/>
              <a:t>Perancangan Berorientasi Obyek</a:t>
            </a:r>
          </a:p>
          <a:p>
            <a:pPr lvl="1"/>
            <a:r>
              <a:rPr lang="id-ID" dirty="0" smtClean="0"/>
              <a:t>Tool: </a:t>
            </a:r>
          </a:p>
          <a:p>
            <a:pPr lvl="2"/>
            <a:r>
              <a:rPr lang="id-ID" dirty="0" smtClean="0"/>
              <a:t>UML (Unified Modeling Language)</a:t>
            </a:r>
          </a:p>
          <a:p>
            <a:pPr lvl="2"/>
            <a:endParaRPr lang="id-ID" dirty="0"/>
          </a:p>
          <a:p>
            <a:pPr marL="914400" lvl="2" indent="0">
              <a:buNone/>
            </a:pPr>
            <a:r>
              <a:rPr lang="id-ID" sz="3600" dirty="0" smtClean="0"/>
              <a:t>(Lihat Perihal_UML.pptx)</a:t>
            </a:r>
          </a:p>
        </p:txBody>
      </p:sp>
    </p:spTree>
    <p:extLst>
      <p:ext uri="{BB962C8B-B14F-4D97-AF65-F5344CB8AC3E}">
        <p14:creationId xmlns:p14="http://schemas.microsoft.com/office/powerpoint/2010/main" val="3109008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Konsep </a:t>
            </a:r>
            <a:r>
              <a:rPr lang="id-ID" b="1" dirty="0" smtClean="0"/>
              <a:t>OOAD (</a:t>
            </a:r>
            <a:r>
              <a:rPr lang="id-ID" b="1" dirty="0"/>
              <a:t>Object Oriented Analysis </a:t>
            </a:r>
            <a:r>
              <a:rPr lang="id-ID" b="1" dirty="0" smtClean="0"/>
              <a:t>Design) -1-</a:t>
            </a:r>
            <a:endParaRPr lang="id-ID" b="1" dirty="0"/>
          </a:p>
        </p:txBody>
      </p:sp>
      <p:sp>
        <p:nvSpPr>
          <p:cNvPr id="3" name="Content Placeholder 2"/>
          <p:cNvSpPr>
            <a:spLocks noGrp="1"/>
          </p:cNvSpPr>
          <p:nvPr>
            <p:ph idx="1"/>
          </p:nvPr>
        </p:nvSpPr>
        <p:spPr/>
        <p:txBody>
          <a:bodyPr>
            <a:normAutofit fontScale="85000" lnSpcReduction="10000"/>
          </a:bodyPr>
          <a:lstStyle/>
          <a:p>
            <a:pPr marL="0" indent="0">
              <a:buNone/>
            </a:pPr>
            <a:r>
              <a:rPr lang="id-ID" dirty="0" smtClean="0"/>
              <a:t>Konsep OOAD </a:t>
            </a:r>
            <a:r>
              <a:rPr lang="id-ID" dirty="0"/>
              <a:t>mencakup  analisis dan desain sebuah sistem dengan pendekatan obyek.</a:t>
            </a:r>
          </a:p>
          <a:p>
            <a:r>
              <a:rPr lang="id-ID" b="1" dirty="0"/>
              <a:t>Analisis berorientasi obyek (OOA) </a:t>
            </a:r>
            <a:r>
              <a:rPr lang="id-ID" dirty="0"/>
              <a:t>adalah metode analisis yang memeriksa requirement (syarat/ keperluan yang harus dipenuhi sebuah sistem) dari sudut pandang kelas-kelas dan obyek-obyek yang ditemui dalam ruang lingkup perusahaan. </a:t>
            </a:r>
          </a:p>
          <a:p>
            <a:r>
              <a:rPr lang="id-ID" b="1" dirty="0"/>
              <a:t>Sedangkan desain berorientasi obyek (OOD) </a:t>
            </a:r>
            <a:r>
              <a:rPr lang="id-ID" dirty="0"/>
              <a:t>adalah metode untuk mengarahkan arsitektur software yang didasarkan pada manipulasi obyek-obyek sistem atau subsistem</a:t>
            </a:r>
          </a:p>
        </p:txBody>
      </p:sp>
    </p:spTree>
    <p:extLst>
      <p:ext uri="{BB962C8B-B14F-4D97-AF65-F5344CB8AC3E}">
        <p14:creationId xmlns:p14="http://schemas.microsoft.com/office/powerpoint/2010/main" val="2619361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Konsep </a:t>
            </a:r>
            <a:r>
              <a:rPr lang="id-ID" b="1" dirty="0" smtClean="0"/>
              <a:t>OOAD (</a:t>
            </a:r>
            <a:r>
              <a:rPr lang="id-ID" b="1" dirty="0"/>
              <a:t>Object Oriented Analysis </a:t>
            </a:r>
            <a:r>
              <a:rPr lang="id-ID" b="1" dirty="0" smtClean="0"/>
              <a:t>Design) -2-</a:t>
            </a:r>
            <a:endParaRPr lang="id-ID" b="1" dirty="0"/>
          </a:p>
        </p:txBody>
      </p:sp>
      <p:sp>
        <p:nvSpPr>
          <p:cNvPr id="3" name="Content Placeholder 2"/>
          <p:cNvSpPr>
            <a:spLocks noGrp="1"/>
          </p:cNvSpPr>
          <p:nvPr>
            <p:ph idx="1"/>
          </p:nvPr>
        </p:nvSpPr>
        <p:spPr/>
        <p:txBody>
          <a:bodyPr>
            <a:normAutofit fontScale="85000" lnSpcReduction="20000"/>
          </a:bodyPr>
          <a:lstStyle/>
          <a:p>
            <a:r>
              <a:rPr lang="id-ID" b="1" dirty="0" smtClean="0"/>
              <a:t>Obyek, </a:t>
            </a:r>
            <a:r>
              <a:rPr lang="sv-SE" dirty="0" smtClean="0"/>
              <a:t>adalah </a:t>
            </a:r>
            <a:r>
              <a:rPr lang="sv-SE" dirty="0"/>
              <a:t>benda secara fisik dan konseptual yang ada di sekitar kita. </a:t>
            </a:r>
          </a:p>
          <a:p>
            <a:pPr lvl="1"/>
            <a:r>
              <a:rPr lang="id-ID" dirty="0"/>
              <a:t>Beberapa contoh obyek, misalnya </a:t>
            </a:r>
            <a:r>
              <a:rPr lang="id-ID" i="1" dirty="0"/>
              <a:t>hardware, software, dokumen, manusia, konsep, dan lainnya.</a:t>
            </a:r>
          </a:p>
          <a:p>
            <a:pPr lvl="1"/>
            <a:r>
              <a:rPr lang="id-ID" dirty="0" smtClean="0"/>
              <a:t>Contoh: </a:t>
            </a:r>
          </a:p>
          <a:p>
            <a:pPr lvl="1"/>
            <a:r>
              <a:rPr lang="id-ID" dirty="0" smtClean="0"/>
              <a:t>Untuk </a:t>
            </a:r>
            <a:r>
              <a:rPr lang="id-ID" dirty="0"/>
              <a:t>kepentingan pemodelan, misalnya </a:t>
            </a:r>
            <a:endParaRPr lang="id-ID" dirty="0" smtClean="0"/>
          </a:p>
          <a:p>
            <a:pPr lvl="2"/>
            <a:r>
              <a:rPr lang="id-ID" dirty="0" smtClean="0"/>
              <a:t>seorang </a:t>
            </a:r>
            <a:r>
              <a:rPr lang="id-ID" dirty="0"/>
              <a:t>eksekutif akan melihat karyawan, gedung, divisi, dokumen, keuntungan perusahaan sebagai sebuah obyek</a:t>
            </a:r>
            <a:r>
              <a:rPr lang="id-ID" dirty="0" smtClean="0"/>
              <a:t>.</a:t>
            </a:r>
          </a:p>
          <a:p>
            <a:pPr lvl="2"/>
            <a:r>
              <a:rPr lang="id-ID" dirty="0" smtClean="0"/>
              <a:t>seorang </a:t>
            </a:r>
            <a:r>
              <a:rPr lang="id-ID" dirty="0"/>
              <a:t>teknisi mobil, akan melihat ban, pintu, mesin, kecepatan tertentu dan banyaknya bahan bakar sebagai sebuah obyek</a:t>
            </a:r>
            <a:r>
              <a:rPr lang="id-ID" dirty="0" smtClean="0"/>
              <a:t>.</a:t>
            </a:r>
          </a:p>
          <a:p>
            <a:pPr lvl="2"/>
            <a:r>
              <a:rPr lang="id-ID" dirty="0" smtClean="0"/>
              <a:t>seorang </a:t>
            </a:r>
            <a:r>
              <a:rPr lang="id-ID" i="1" dirty="0"/>
              <a:t>software engineer akan memandang tumpukan, antrian instruksi, window, </a:t>
            </a:r>
            <a:r>
              <a:rPr lang="id-ID" i="1" dirty="0" smtClean="0"/>
              <a:t>check </a:t>
            </a:r>
            <a:r>
              <a:rPr lang="id-ID" i="1" dirty="0"/>
              <a:t>box sebagai sebuah obyek</a:t>
            </a:r>
            <a:r>
              <a:rPr lang="id-ID" i="1" dirty="0" smtClean="0"/>
              <a:t>.</a:t>
            </a:r>
          </a:p>
          <a:p>
            <a:pPr lvl="1"/>
            <a:r>
              <a:rPr lang="id-ID" dirty="0"/>
              <a:t>Sebuah obyek mempunyai keadaan sesaat yang </a:t>
            </a:r>
            <a:r>
              <a:rPr lang="id-ID" dirty="0" smtClean="0"/>
              <a:t>disebut </a:t>
            </a:r>
            <a:r>
              <a:rPr lang="id-ID" i="1" dirty="0" smtClean="0"/>
              <a:t>state</a:t>
            </a:r>
            <a:r>
              <a:rPr lang="id-ID" i="1" dirty="0"/>
              <a:t>.</a:t>
            </a:r>
            <a:endParaRPr lang="id-ID" dirty="0"/>
          </a:p>
        </p:txBody>
      </p:sp>
    </p:spTree>
    <p:extLst>
      <p:ext uri="{BB962C8B-B14F-4D97-AF65-F5344CB8AC3E}">
        <p14:creationId xmlns:p14="http://schemas.microsoft.com/office/powerpoint/2010/main" val="2584168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Konsep </a:t>
            </a:r>
            <a:r>
              <a:rPr lang="id-ID" b="1" dirty="0" smtClean="0"/>
              <a:t>OOAD (</a:t>
            </a:r>
            <a:r>
              <a:rPr lang="id-ID" b="1" dirty="0"/>
              <a:t>Object Oriented Analysis </a:t>
            </a:r>
            <a:r>
              <a:rPr lang="id-ID" b="1" dirty="0" smtClean="0"/>
              <a:t>Design) -3-</a:t>
            </a:r>
            <a:endParaRPr lang="id-ID" b="1" dirty="0"/>
          </a:p>
        </p:txBody>
      </p:sp>
      <p:sp>
        <p:nvSpPr>
          <p:cNvPr id="3" name="Content Placeholder 2"/>
          <p:cNvSpPr>
            <a:spLocks noGrp="1"/>
          </p:cNvSpPr>
          <p:nvPr>
            <p:ph idx="1"/>
          </p:nvPr>
        </p:nvSpPr>
        <p:spPr>
          <a:xfrm>
            <a:off x="457200" y="1600200"/>
            <a:ext cx="8229600" cy="5141168"/>
          </a:xfrm>
        </p:spPr>
        <p:txBody>
          <a:bodyPr>
            <a:normAutofit/>
          </a:bodyPr>
          <a:lstStyle/>
          <a:p>
            <a:r>
              <a:rPr lang="id-ID" sz="1600" b="1" dirty="0" smtClean="0"/>
              <a:t>State</a:t>
            </a:r>
            <a:r>
              <a:rPr lang="id-ID" sz="1600" dirty="0" smtClean="0"/>
              <a:t> </a:t>
            </a:r>
            <a:r>
              <a:rPr lang="id-ID" sz="1600" dirty="0"/>
              <a:t>dari sebuah obyek adalah kondisi dari obyek itu atau himpunan keadaan yang menggambarkan obyek tersebut. </a:t>
            </a:r>
          </a:p>
          <a:p>
            <a:pPr lvl="1"/>
            <a:r>
              <a:rPr lang="id-ID" sz="1600" dirty="0" smtClean="0"/>
              <a:t>Contoh</a:t>
            </a:r>
            <a:r>
              <a:rPr lang="id-ID" sz="1600" dirty="0"/>
              <a:t>,  state dari rekening tabungan, dapat memuat saldo yang berjalan, state dari sebuah jam adalah catatan saat itu; </a:t>
            </a:r>
            <a:endParaRPr lang="id-ID" sz="1600" dirty="0" smtClean="0"/>
          </a:p>
          <a:p>
            <a:pPr lvl="1"/>
            <a:r>
              <a:rPr lang="id-ID" sz="1600" dirty="0" smtClean="0"/>
              <a:t>sedangkan </a:t>
            </a:r>
            <a:r>
              <a:rPr lang="id-ID" sz="1600" dirty="0"/>
              <a:t>state dari sebuah bohlam lampu adalah suatu keadaan “nyala” atau “mati</a:t>
            </a:r>
            <a:r>
              <a:rPr lang="id-ID" sz="1600" dirty="0" smtClean="0"/>
              <a:t>”. </a:t>
            </a:r>
          </a:p>
          <a:p>
            <a:pPr lvl="1"/>
            <a:r>
              <a:rPr lang="id-ID" sz="1600" dirty="0" smtClean="0"/>
              <a:t>State </a:t>
            </a:r>
            <a:r>
              <a:rPr lang="id-ID" sz="1600" dirty="0"/>
              <a:t>dinyatakan dengan nilai dari atribut obyeknya</a:t>
            </a:r>
            <a:r>
              <a:rPr lang="id-ID" sz="1600" dirty="0" smtClean="0"/>
              <a:t>.</a:t>
            </a:r>
          </a:p>
          <a:p>
            <a:pPr lvl="1"/>
            <a:r>
              <a:rPr lang="id-ID" sz="1600" dirty="0"/>
              <a:t>Perubahan state dicerminkan oleh perilaku (behaviour) obyek tersebut.</a:t>
            </a:r>
          </a:p>
          <a:p>
            <a:r>
              <a:rPr lang="id-ID" sz="1600" b="1" dirty="0" smtClean="0"/>
              <a:t>Atribut</a:t>
            </a:r>
            <a:r>
              <a:rPr lang="id-ID" sz="1600" dirty="0" smtClean="0"/>
              <a:t> </a:t>
            </a:r>
            <a:r>
              <a:rPr lang="id-ID" sz="1600" dirty="0"/>
              <a:t>adalah nilai internal suatu obyek yang mencerminkan antara lain karakteristik obyek, kondisi sesaat, koneksi dengan obyek lain dan identitas. </a:t>
            </a:r>
          </a:p>
          <a:p>
            <a:r>
              <a:rPr lang="id-ID" sz="1600" b="1" dirty="0" smtClean="0"/>
              <a:t>Behaviour</a:t>
            </a:r>
            <a:r>
              <a:rPr lang="id-ID" sz="1600" dirty="0" smtClean="0"/>
              <a:t> </a:t>
            </a:r>
            <a:r>
              <a:rPr lang="id-ID" sz="1600" dirty="0"/>
              <a:t>atau </a:t>
            </a:r>
            <a:r>
              <a:rPr lang="id-ID" sz="1600" b="1" dirty="0"/>
              <a:t>perilaku</a:t>
            </a:r>
            <a:r>
              <a:rPr lang="id-ID" sz="1600" dirty="0"/>
              <a:t> sebuah obyek mendefinisikan bagaimana sebuah obyek bertindak(beraksi) dan memberi reaksi. Behaviour ditentukan oleh himpunan semua atau beberapa operasi yang dapat dilakukan oleh obyek itu sendiri. Behaviour dari sebuah obyek dicerminkan oleh interface, service dan method dari obyek tersebut.</a:t>
            </a:r>
          </a:p>
          <a:p>
            <a:pPr lvl="1"/>
            <a:r>
              <a:rPr lang="id-ID" sz="1600" b="1" dirty="0" smtClean="0"/>
              <a:t>Interface</a:t>
            </a:r>
            <a:r>
              <a:rPr lang="id-ID" sz="1600" dirty="0" smtClean="0"/>
              <a:t> </a:t>
            </a:r>
            <a:r>
              <a:rPr lang="id-ID" sz="1600" dirty="0"/>
              <a:t>adalah pintu untuk mengakses service dari obyek.</a:t>
            </a:r>
          </a:p>
          <a:p>
            <a:pPr lvl="1"/>
            <a:r>
              <a:rPr lang="id-ID" sz="1600" b="1" dirty="0" smtClean="0"/>
              <a:t>Service</a:t>
            </a:r>
            <a:r>
              <a:rPr lang="id-ID" sz="1600" dirty="0" smtClean="0"/>
              <a:t> </a:t>
            </a:r>
            <a:r>
              <a:rPr lang="id-ID" sz="1600" dirty="0"/>
              <a:t>adalah fungsi yang dapat dikerjakan oleh sebuah obyek.</a:t>
            </a:r>
          </a:p>
          <a:p>
            <a:pPr lvl="1"/>
            <a:r>
              <a:rPr lang="id-ID" sz="1600" b="1" dirty="0" smtClean="0"/>
              <a:t>Method</a:t>
            </a:r>
            <a:r>
              <a:rPr lang="id-ID" sz="1600" dirty="0" smtClean="0"/>
              <a:t> </a:t>
            </a:r>
            <a:r>
              <a:rPr lang="id-ID" sz="1600" dirty="0"/>
              <a:t>adalah mekanisme internal obyek yang mencerminkan </a:t>
            </a:r>
            <a:r>
              <a:rPr lang="id-ID" sz="1600" dirty="0" smtClean="0"/>
              <a:t>perilaku (behaviour</a:t>
            </a:r>
            <a:r>
              <a:rPr lang="id-ID" sz="1600" dirty="0"/>
              <a:t>) obyek tersebut. </a:t>
            </a:r>
          </a:p>
        </p:txBody>
      </p:sp>
    </p:spTree>
    <p:extLst>
      <p:ext uri="{BB962C8B-B14F-4D97-AF65-F5344CB8AC3E}">
        <p14:creationId xmlns:p14="http://schemas.microsoft.com/office/powerpoint/2010/main" val="423353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Konsep </a:t>
            </a:r>
            <a:r>
              <a:rPr lang="id-ID" b="1" dirty="0" smtClean="0"/>
              <a:t>OOAD (</a:t>
            </a:r>
            <a:r>
              <a:rPr lang="id-ID" b="1" dirty="0"/>
              <a:t>Object Oriented Analysis </a:t>
            </a:r>
            <a:r>
              <a:rPr lang="id-ID" b="1" dirty="0" smtClean="0"/>
              <a:t>Design) -4-</a:t>
            </a:r>
            <a:endParaRPr lang="id-ID" b="1" dirty="0"/>
          </a:p>
        </p:txBody>
      </p:sp>
      <p:sp>
        <p:nvSpPr>
          <p:cNvPr id="3" name="Content Placeholder 2"/>
          <p:cNvSpPr>
            <a:spLocks noGrp="1"/>
          </p:cNvSpPr>
          <p:nvPr>
            <p:ph idx="1"/>
          </p:nvPr>
        </p:nvSpPr>
        <p:spPr/>
        <p:txBody>
          <a:bodyPr>
            <a:normAutofit fontScale="85000" lnSpcReduction="10000"/>
          </a:bodyPr>
          <a:lstStyle/>
          <a:p>
            <a:r>
              <a:rPr lang="id-ID" b="1" dirty="0"/>
              <a:t>Kelas (</a:t>
            </a:r>
            <a:r>
              <a:rPr lang="id-ID" b="1" dirty="0" smtClean="0"/>
              <a:t>Class), </a:t>
            </a:r>
            <a:r>
              <a:rPr lang="id-ID" dirty="0" smtClean="0"/>
              <a:t>adalah </a:t>
            </a:r>
            <a:r>
              <a:rPr lang="id-ID" dirty="0"/>
              <a:t>definisi umum (pola, template, atau cetak biru) dari himpunan </a:t>
            </a:r>
            <a:r>
              <a:rPr lang="id-ID" dirty="0" smtClean="0"/>
              <a:t>obyek </a:t>
            </a:r>
            <a:r>
              <a:rPr lang="id-ID" dirty="0"/>
              <a:t>yang sejenis. </a:t>
            </a:r>
            <a:endParaRPr lang="id-ID" dirty="0" smtClean="0"/>
          </a:p>
          <a:p>
            <a:r>
              <a:rPr lang="id-ID" dirty="0" smtClean="0"/>
              <a:t>Kelas </a:t>
            </a:r>
            <a:r>
              <a:rPr lang="id-ID" dirty="0"/>
              <a:t>menetapkan spesifikasi perilaku </a:t>
            </a:r>
            <a:r>
              <a:rPr lang="id-ID" dirty="0" smtClean="0"/>
              <a:t>(behaviour</a:t>
            </a:r>
            <a:r>
              <a:rPr lang="id-ID" dirty="0"/>
              <a:t>) </a:t>
            </a:r>
            <a:r>
              <a:rPr lang="id-ID" dirty="0" smtClean="0"/>
              <a:t>dan</a:t>
            </a:r>
            <a:r>
              <a:rPr lang="id-ID" dirty="0"/>
              <a:t> atribut-atribut dari obyek tersebut. Class adalah abstraksi dari entitas  dalam dunia nyata. </a:t>
            </a:r>
            <a:endParaRPr lang="id-ID" dirty="0" smtClean="0"/>
          </a:p>
          <a:p>
            <a:r>
              <a:rPr lang="id-ID" dirty="0" smtClean="0"/>
              <a:t>Sedangkan </a:t>
            </a:r>
            <a:r>
              <a:rPr lang="id-ID" dirty="0"/>
              <a:t>obyek adalah contoh </a:t>
            </a:r>
            <a:r>
              <a:rPr lang="id-ID" dirty="0" smtClean="0"/>
              <a:t>(“instances</a:t>
            </a:r>
            <a:r>
              <a:rPr lang="id-ID" dirty="0"/>
              <a:t>”) dari sebuah kelas.</a:t>
            </a:r>
          </a:p>
          <a:p>
            <a:pPr lvl="1"/>
            <a:r>
              <a:rPr lang="id-ID" dirty="0"/>
              <a:t>Misalnya, atribut dari kelas binatang adalah berkaki empat dan mempunyai ekor. Perilakunya adalah makan dan tidur. Sedangkan contoh </a:t>
            </a:r>
            <a:r>
              <a:rPr lang="id-ID" dirty="0" smtClean="0"/>
              <a:t>(instance</a:t>
            </a:r>
            <a:r>
              <a:rPr lang="id-ID" dirty="0"/>
              <a:t>) untuk kelas binatang ini adalah kucing, gajah, dan kuda.</a:t>
            </a:r>
          </a:p>
        </p:txBody>
      </p:sp>
    </p:spTree>
    <p:extLst>
      <p:ext uri="{BB962C8B-B14F-4D97-AF65-F5344CB8AC3E}">
        <p14:creationId xmlns:p14="http://schemas.microsoft.com/office/powerpoint/2010/main" val="180549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Konsep </a:t>
            </a:r>
            <a:r>
              <a:rPr lang="id-ID" b="1" dirty="0" smtClean="0"/>
              <a:t>OOAD (</a:t>
            </a:r>
            <a:r>
              <a:rPr lang="id-ID" b="1" dirty="0"/>
              <a:t>Object Oriented Analysis </a:t>
            </a:r>
            <a:r>
              <a:rPr lang="id-ID" b="1" dirty="0" smtClean="0"/>
              <a:t>Design) -5-</a:t>
            </a:r>
            <a:endParaRPr lang="id-ID" b="1" dirty="0"/>
          </a:p>
        </p:txBody>
      </p:sp>
      <p:sp>
        <p:nvSpPr>
          <p:cNvPr id="3" name="Content Placeholder 2"/>
          <p:cNvSpPr>
            <a:spLocks noGrp="1"/>
          </p:cNvSpPr>
          <p:nvPr>
            <p:ph idx="1"/>
          </p:nvPr>
        </p:nvSpPr>
        <p:spPr>
          <a:xfrm>
            <a:off x="457200" y="1600200"/>
            <a:ext cx="8229600" cy="4997152"/>
          </a:xfrm>
        </p:spPr>
        <p:txBody>
          <a:bodyPr>
            <a:normAutofit fontScale="55000" lnSpcReduction="20000"/>
          </a:bodyPr>
          <a:lstStyle/>
          <a:p>
            <a:r>
              <a:rPr lang="id-ID" b="1" dirty="0"/>
              <a:t>Kotak Hitam (</a:t>
            </a:r>
            <a:r>
              <a:rPr lang="id-ID" b="1" i="1" dirty="0"/>
              <a:t>Black Boxes</a:t>
            </a:r>
            <a:r>
              <a:rPr lang="id-ID" b="1" i="1" dirty="0" smtClean="0"/>
              <a:t>), </a:t>
            </a:r>
            <a:r>
              <a:rPr lang="id-ID" dirty="0"/>
              <a:t>Sebuah obyek adalah </a:t>
            </a:r>
            <a:r>
              <a:rPr lang="id-ID" b="1" dirty="0"/>
              <a:t>kotak hitam (</a:t>
            </a:r>
            <a:r>
              <a:rPr lang="id-ID" b="1" i="1" dirty="0"/>
              <a:t>black-boxes). </a:t>
            </a:r>
            <a:r>
              <a:rPr lang="id-ID" dirty="0"/>
              <a:t>Konsep ini menjadi dasar </a:t>
            </a:r>
            <a:r>
              <a:rPr lang="id-ID" dirty="0" smtClean="0"/>
              <a:t> untuk </a:t>
            </a:r>
            <a:r>
              <a:rPr lang="id-ID" dirty="0"/>
              <a:t>implementasi obyek.  Dalam operasi OO, hanya para </a:t>
            </a:r>
            <a:r>
              <a:rPr lang="id-ID" dirty="0" smtClean="0"/>
              <a:t>developer (programmer</a:t>
            </a:r>
            <a:r>
              <a:rPr lang="id-ID" dirty="0"/>
              <a:t>, desainer, analist) yang dapat  memahami detail dari proses-proses yang ada didalam kotak hitam tersebut, sedangkan para pemakai </a:t>
            </a:r>
            <a:r>
              <a:rPr lang="id-ID" dirty="0" smtClean="0"/>
              <a:t>(user</a:t>
            </a:r>
            <a:r>
              <a:rPr lang="id-ID" dirty="0"/>
              <a:t>) tidak perlu mengetahui apa yang dilakukan, tetapi yang penting mereka dapat menggunakan obyek untuk memproses kebutuhan mereka</a:t>
            </a:r>
            <a:r>
              <a:rPr lang="id-ID" dirty="0" smtClean="0"/>
              <a:t>.</a:t>
            </a:r>
          </a:p>
          <a:p>
            <a:endParaRPr lang="id-ID" dirty="0" smtClean="0"/>
          </a:p>
          <a:p>
            <a:r>
              <a:rPr lang="id-ID" b="1" i="1" dirty="0"/>
              <a:t>Encapsulation, proses menyembunyikan detail implementasi sebuah obyek. </a:t>
            </a:r>
            <a:r>
              <a:rPr lang="id-ID" dirty="0" smtClean="0"/>
              <a:t>Satu-satunya </a:t>
            </a:r>
            <a:r>
              <a:rPr lang="id-ID" dirty="0"/>
              <a:t>jalan untuk mengakses data obyek tersebut adalah melalui </a:t>
            </a:r>
            <a:r>
              <a:rPr lang="id-ID" i="1" dirty="0" smtClean="0"/>
              <a:t>interface. Interface </a:t>
            </a:r>
            <a:r>
              <a:rPr lang="id-ID" i="1" dirty="0"/>
              <a:t>melindungi internal state sebuah obyek dari “campur tangan” pihak luar. Oleh karena itu obyek  digambarkan sebagai sebuah kotak hitam yang menerima dan mengirim pesan-pesan </a:t>
            </a:r>
            <a:r>
              <a:rPr lang="id-ID" i="1" dirty="0" smtClean="0"/>
              <a:t>(messages).</a:t>
            </a:r>
          </a:p>
          <a:p>
            <a:endParaRPr lang="id-ID" i="1" dirty="0" smtClean="0"/>
          </a:p>
          <a:p>
            <a:r>
              <a:rPr lang="id-ID" b="1" i="1" dirty="0"/>
              <a:t>Message </a:t>
            </a:r>
            <a:r>
              <a:rPr lang="id-ID" dirty="0" smtClean="0"/>
              <a:t>adalah permintaan agar obyek menerima (receive) untuk membawa metode yang ditunjukkan oleh perilaku dan mengembalikan result</a:t>
            </a:r>
            <a:r>
              <a:rPr lang="id-ID" dirty="0"/>
              <a:t> </a:t>
            </a:r>
            <a:r>
              <a:rPr lang="id-ID" dirty="0" smtClean="0"/>
              <a:t>dari </a:t>
            </a:r>
            <a:r>
              <a:rPr lang="id-ID" dirty="0"/>
              <a:t>aksi tersebut kepada obyek pengirim (</a:t>
            </a:r>
            <a:r>
              <a:rPr lang="id-ID" i="1" dirty="0"/>
              <a:t>sender</a:t>
            </a:r>
            <a:r>
              <a:rPr lang="id-ID" i="1" dirty="0" smtClean="0"/>
              <a:t>).</a:t>
            </a:r>
          </a:p>
          <a:p>
            <a:pPr lvl="1"/>
            <a:r>
              <a:rPr lang="id-ID" dirty="0"/>
              <a:t>Contohnya, satu obyek orang mengirim kepada obyek bola lampu sebuah pesan </a:t>
            </a:r>
            <a:r>
              <a:rPr lang="id-ID" i="1" dirty="0"/>
              <a:t>message untuk menyala melalui </a:t>
            </a:r>
            <a:r>
              <a:rPr lang="id-ID" i="1" dirty="0" smtClean="0"/>
              <a:t>saklar.</a:t>
            </a:r>
          </a:p>
          <a:p>
            <a:pPr lvl="1"/>
            <a:r>
              <a:rPr lang="id-ID" dirty="0" smtClean="0"/>
              <a:t>Obyek </a:t>
            </a:r>
            <a:r>
              <a:rPr lang="id-ID" dirty="0"/>
              <a:t>bola lampu memiliki perilaku yang akan mengubah keadaannya </a:t>
            </a:r>
            <a:r>
              <a:rPr lang="id-ID" dirty="0" smtClean="0"/>
              <a:t>(</a:t>
            </a:r>
            <a:r>
              <a:rPr lang="id-ID" i="1" dirty="0" smtClean="0"/>
              <a:t>state</a:t>
            </a:r>
            <a:r>
              <a:rPr lang="id-ID" i="1" dirty="0"/>
              <a:t>) dari padam menjadi menyala. Obyek lampu menyalakan dirinya dan menunjukkan kepada obyek orang tersebut bahwa state barunya adalah menyala.</a:t>
            </a:r>
          </a:p>
        </p:txBody>
      </p:sp>
    </p:spTree>
    <p:extLst>
      <p:ext uri="{BB962C8B-B14F-4D97-AF65-F5344CB8AC3E}">
        <p14:creationId xmlns:p14="http://schemas.microsoft.com/office/powerpoint/2010/main" val="338152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Judul penelitian</a:t>
            </a:r>
            <a:endParaRPr lang="id-ID" dirty="0"/>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2728657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Konsep </a:t>
            </a:r>
            <a:r>
              <a:rPr lang="id-ID" b="1" dirty="0" smtClean="0"/>
              <a:t>OOAD (</a:t>
            </a:r>
            <a:r>
              <a:rPr lang="id-ID" b="1" dirty="0"/>
              <a:t>Object Oriented Analysis </a:t>
            </a:r>
            <a:r>
              <a:rPr lang="id-ID" b="1" dirty="0" smtClean="0"/>
              <a:t>Design) -6-</a:t>
            </a:r>
            <a:endParaRPr lang="id-ID" b="1"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r>
              <a:rPr lang="id-ID" b="1" i="1" dirty="0" smtClean="0"/>
              <a:t>Asosiasi </a:t>
            </a:r>
            <a:r>
              <a:rPr lang="id-ID" dirty="0" smtClean="0"/>
              <a:t>adalah </a:t>
            </a:r>
            <a:r>
              <a:rPr lang="id-ID" dirty="0"/>
              <a:t>hubungan yang mempunyai makna antara sejumlah obyek. </a:t>
            </a:r>
            <a:r>
              <a:rPr lang="id-ID" dirty="0" smtClean="0"/>
              <a:t>Asosiasi </a:t>
            </a:r>
            <a:r>
              <a:rPr lang="id-ID" dirty="0"/>
              <a:t>digambarkan dengan sebuah garis penghubung di antara obyeknya.</a:t>
            </a:r>
          </a:p>
          <a:p>
            <a:pPr lvl="1"/>
            <a:r>
              <a:rPr lang="id-ID" u="sng" dirty="0"/>
              <a:t>Contoh </a:t>
            </a:r>
            <a:r>
              <a:rPr lang="id-ID" u="sng" dirty="0" smtClean="0"/>
              <a:t>:</a:t>
            </a:r>
          </a:p>
          <a:p>
            <a:pPr lvl="2"/>
            <a:r>
              <a:rPr lang="id-ID" dirty="0" smtClean="0"/>
              <a:t> </a:t>
            </a:r>
            <a:r>
              <a:rPr lang="id-ID" dirty="0"/>
              <a:t>Asosiasi antara obyek mobil dengan seseorang. Mobil dapat dimiliki oleh satu atau beberapa orang, sedangkan seseorang dapat mempunyai nol, satu atau banyak mobil</a:t>
            </a:r>
          </a:p>
          <a:p>
            <a:pPr lvl="2"/>
            <a:r>
              <a:rPr lang="id-ID" dirty="0" smtClean="0"/>
              <a:t>Asosiasi </a:t>
            </a:r>
            <a:r>
              <a:rPr lang="id-ID" dirty="0"/>
              <a:t>antara karyawan dengan unit-kerja. Seorang karyawan bekerja di satu unit-kerja. Sedangkan sebuah unit-kerja dapat memiliki beberapa orang </a:t>
            </a:r>
            <a:r>
              <a:rPr lang="id-ID" dirty="0" smtClean="0"/>
              <a:t>karyawan</a:t>
            </a:r>
          </a:p>
          <a:p>
            <a:r>
              <a:rPr lang="id-ID" b="1" i="1" dirty="0"/>
              <a:t>Agregasi </a:t>
            </a:r>
            <a:r>
              <a:rPr lang="id-ID" dirty="0"/>
              <a:t>adalah bentuk khusus sebuah asosiasi yang menggambarkan  seluruh  bagian pada satu obyek merupakan bagian dari obyek yang lain </a:t>
            </a:r>
            <a:r>
              <a:rPr lang="id-ID" dirty="0" smtClean="0"/>
              <a:t>(◊</a:t>
            </a:r>
            <a:r>
              <a:rPr lang="id-ID" dirty="0"/>
              <a:t>).</a:t>
            </a:r>
          </a:p>
          <a:p>
            <a:pPr lvl="1"/>
            <a:r>
              <a:rPr lang="id-ID" u="sng" dirty="0" smtClean="0"/>
              <a:t>Contoh </a:t>
            </a:r>
            <a:r>
              <a:rPr lang="id-ID" u="sng" dirty="0"/>
              <a:t>:</a:t>
            </a:r>
          </a:p>
          <a:p>
            <a:pPr lvl="2"/>
            <a:r>
              <a:rPr lang="id-ID" dirty="0" smtClean="0"/>
              <a:t>Kopling </a:t>
            </a:r>
            <a:r>
              <a:rPr lang="id-ID" dirty="0"/>
              <a:t>dan piston adalah bagian dari mesin. Sedangkan mesin, roda, body adalah merupakan bagian dari  sebuah mobil.</a:t>
            </a:r>
          </a:p>
          <a:p>
            <a:pPr lvl="2"/>
            <a:r>
              <a:rPr lang="id-ID" dirty="0" smtClean="0"/>
              <a:t>Tanggal</a:t>
            </a:r>
            <a:r>
              <a:rPr lang="id-ID" dirty="0"/>
              <a:t>, bulan dan tahun adalah bagian dari tanggal-lahir. Sedangkan tanggal-lahir, nama, alamat, jenis kelamin adalah bagian dari identitas Seseorang.</a:t>
            </a:r>
          </a:p>
        </p:txBody>
      </p:sp>
    </p:spTree>
    <p:extLst>
      <p:ext uri="{BB962C8B-B14F-4D97-AF65-F5344CB8AC3E}">
        <p14:creationId xmlns:p14="http://schemas.microsoft.com/office/powerpoint/2010/main" val="128514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PENILAIAN SIDANG TA</a:t>
            </a:r>
            <a:endParaRPr lang="id-ID" dirty="0"/>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2278368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Penilaian Tugas Akhir </a:t>
            </a:r>
            <a:endParaRPr lang="id-ID" dirty="0"/>
          </a:p>
        </p:txBody>
      </p:sp>
      <p:sp>
        <p:nvSpPr>
          <p:cNvPr id="3" name="Content Placeholder 2"/>
          <p:cNvSpPr>
            <a:spLocks noGrp="1"/>
          </p:cNvSpPr>
          <p:nvPr>
            <p:ph idx="1"/>
          </p:nvPr>
        </p:nvSpPr>
        <p:spPr/>
        <p:txBody>
          <a:bodyPr>
            <a:noAutofit/>
          </a:bodyPr>
          <a:lstStyle/>
          <a:p>
            <a:pPr marL="273050" indent="-273050">
              <a:buFont typeface="+mj-lt"/>
              <a:buAutoNum type="arabicPeriod"/>
            </a:pPr>
            <a:r>
              <a:rPr lang="id-ID" sz="1400" dirty="0" smtClean="0"/>
              <a:t>Unsur </a:t>
            </a:r>
            <a:r>
              <a:rPr lang="id-ID" sz="1400" dirty="0"/>
              <a:t>yang dinilai : </a:t>
            </a:r>
            <a:endParaRPr lang="id-ID" sz="1400" dirty="0" smtClean="0"/>
          </a:p>
          <a:p>
            <a:pPr marL="628650" lvl="1" indent="-334963">
              <a:buFont typeface="+mj-lt"/>
              <a:buAutoNum type="alphaLcPeriod"/>
            </a:pPr>
            <a:r>
              <a:rPr lang="id-ID" sz="1400" dirty="0" smtClean="0"/>
              <a:t>Penulisan </a:t>
            </a:r>
            <a:r>
              <a:rPr lang="id-ID" sz="1400" dirty="0"/>
              <a:t>laporan (prosentase nilai 20%) </a:t>
            </a:r>
            <a:endParaRPr lang="id-ID" sz="1400" dirty="0" smtClean="0"/>
          </a:p>
          <a:p>
            <a:pPr marL="903288" lvl="2" indent="-211138">
              <a:buFont typeface="+mj-lt"/>
              <a:buAutoNum type="arabicPeriod"/>
            </a:pPr>
            <a:r>
              <a:rPr lang="id-ID" sz="1400" dirty="0" smtClean="0"/>
              <a:t>Menggunakan </a:t>
            </a:r>
            <a:r>
              <a:rPr lang="id-ID" sz="1400" dirty="0"/>
              <a:t>tata bahasa yang baik dan benar. </a:t>
            </a:r>
            <a:endParaRPr lang="id-ID" sz="1400" dirty="0" smtClean="0"/>
          </a:p>
          <a:p>
            <a:pPr marL="903288" lvl="2" indent="-211138">
              <a:buFont typeface="+mj-lt"/>
              <a:buAutoNum type="arabicPeriod"/>
            </a:pPr>
            <a:r>
              <a:rPr lang="id-ID" sz="1400" dirty="0" smtClean="0"/>
              <a:t>Alur </a:t>
            </a:r>
            <a:r>
              <a:rPr lang="id-ID" sz="1400" dirty="0"/>
              <a:t>tulisan harus jelas serta berkesinambungan antar BAB dan antar </a:t>
            </a:r>
            <a:r>
              <a:rPr lang="id-ID" sz="1400" dirty="0" smtClean="0"/>
              <a:t>paragraf </a:t>
            </a:r>
          </a:p>
          <a:p>
            <a:pPr marL="903288" lvl="2" indent="-211138">
              <a:buFont typeface="+mj-lt"/>
              <a:buAutoNum type="arabicPeriod"/>
            </a:pPr>
            <a:r>
              <a:rPr lang="id-ID" sz="1400" dirty="0" smtClean="0"/>
              <a:t>Tidak </a:t>
            </a:r>
            <a:r>
              <a:rPr lang="id-ID" sz="1400" dirty="0"/>
              <a:t>banyak salah cetak dan kualitas cetakan baik </a:t>
            </a:r>
            <a:endParaRPr lang="id-ID" sz="1400" dirty="0" smtClean="0"/>
          </a:p>
          <a:p>
            <a:pPr marL="628650" lvl="1" indent="-334963">
              <a:buFont typeface="+mj-lt"/>
              <a:buAutoNum type="alphaLcPeriod"/>
            </a:pPr>
            <a:r>
              <a:rPr lang="id-ID" sz="1400" dirty="0" smtClean="0"/>
              <a:t>Alat </a:t>
            </a:r>
            <a:r>
              <a:rPr lang="id-ID" sz="1400" dirty="0"/>
              <a:t>atau software yang dihasilkan (prosentase nilai 30%)  </a:t>
            </a:r>
            <a:endParaRPr lang="id-ID" sz="1400" dirty="0" smtClean="0"/>
          </a:p>
          <a:p>
            <a:pPr marL="903288" lvl="2" indent="-209550"/>
            <a:r>
              <a:rPr lang="id-ID" sz="1400" dirty="0" smtClean="0"/>
              <a:t>Alat </a:t>
            </a:r>
            <a:r>
              <a:rPr lang="id-ID" sz="1400" dirty="0"/>
              <a:t>atau software yang dihasilkan dapat dioperasikan dengan baik </a:t>
            </a:r>
            <a:endParaRPr lang="id-ID" sz="1400" dirty="0" smtClean="0"/>
          </a:p>
          <a:p>
            <a:pPr marL="628650" lvl="1" indent="-334963">
              <a:buFont typeface="+mj-lt"/>
              <a:buAutoNum type="alphaLcPeriod"/>
            </a:pPr>
            <a:r>
              <a:rPr lang="fi-FI" sz="1400" dirty="0" smtClean="0"/>
              <a:t>Penguasaan </a:t>
            </a:r>
            <a:r>
              <a:rPr lang="fi-FI" sz="1400" dirty="0"/>
              <a:t>materi (prosentase nilai 50%) </a:t>
            </a:r>
            <a:endParaRPr lang="id-ID" sz="1400" dirty="0" smtClean="0"/>
          </a:p>
          <a:p>
            <a:pPr marL="903288" lvl="2" indent="-211138">
              <a:buFont typeface="+mj-lt"/>
              <a:buAutoNum type="arabicPeriod"/>
            </a:pPr>
            <a:r>
              <a:rPr lang="id-ID" sz="1400" dirty="0" smtClean="0"/>
              <a:t>Alur </a:t>
            </a:r>
            <a:r>
              <a:rPr lang="id-ID" sz="1400" dirty="0"/>
              <a:t>presentasi harus lancar dan tidak terputus-putus </a:t>
            </a:r>
            <a:endParaRPr lang="id-ID" sz="1400" dirty="0" smtClean="0"/>
          </a:p>
          <a:p>
            <a:pPr marL="903288" lvl="2" indent="-211138">
              <a:buFont typeface="+mj-lt"/>
              <a:buAutoNum type="arabicPeriod"/>
            </a:pPr>
            <a:r>
              <a:rPr lang="id-ID" sz="1400" dirty="0" smtClean="0"/>
              <a:t>Presentasi </a:t>
            </a:r>
            <a:r>
              <a:rPr lang="id-ID" sz="1400" dirty="0"/>
              <a:t>harus konsisten dengan isi laporan </a:t>
            </a:r>
            <a:endParaRPr lang="id-ID" sz="1400" dirty="0" smtClean="0"/>
          </a:p>
          <a:p>
            <a:pPr marL="903288" lvl="2" indent="-211138">
              <a:buFont typeface="+mj-lt"/>
              <a:buAutoNum type="arabicPeriod"/>
            </a:pPr>
            <a:r>
              <a:rPr lang="id-ID" sz="1400" dirty="0" smtClean="0"/>
              <a:t>Dapat </a:t>
            </a:r>
            <a:r>
              <a:rPr lang="id-ID" sz="1400" dirty="0"/>
              <a:t>menjawab pertanyaan penguji dengan lancar dan benar. </a:t>
            </a:r>
            <a:endParaRPr lang="id-ID" sz="1400" dirty="0" smtClean="0"/>
          </a:p>
          <a:p>
            <a:pPr marL="334963" indent="-334963">
              <a:buFont typeface="+mj-lt"/>
              <a:buAutoNum type="arabicPeriod"/>
            </a:pPr>
            <a:r>
              <a:rPr lang="id-ID" sz="1400" dirty="0" smtClean="0"/>
              <a:t>Mahasiswa </a:t>
            </a:r>
            <a:r>
              <a:rPr lang="id-ID" sz="1400" dirty="0"/>
              <a:t>dinyatakan lulus Tugas Akhir apabila memperoleh nilai minimum “C”. </a:t>
            </a:r>
            <a:r>
              <a:rPr lang="id-ID" sz="1400" dirty="0" smtClean="0"/>
              <a:t>Mahasiswa </a:t>
            </a:r>
            <a:r>
              <a:rPr lang="id-ID" sz="1400" dirty="0"/>
              <a:t>yang tidak lulus harus mengulang ujian. </a:t>
            </a:r>
            <a:endParaRPr lang="id-ID" sz="1400" dirty="0" smtClean="0"/>
          </a:p>
          <a:p>
            <a:pPr marL="228600" indent="-334963">
              <a:buFont typeface="+mj-lt"/>
              <a:buAutoNum type="arabicPeriod"/>
            </a:pPr>
            <a:r>
              <a:rPr lang="id-ID" sz="1400" dirty="0" smtClean="0"/>
              <a:t>Nilai </a:t>
            </a:r>
            <a:r>
              <a:rPr lang="id-ID" sz="1400" dirty="0"/>
              <a:t>Tugas Akhir dikeluarkan setelah melaksanakan ketentuan sebagai berikut:: </a:t>
            </a:r>
          </a:p>
          <a:p>
            <a:pPr marL="712788" lvl="1" indent="-255588">
              <a:buFont typeface="+mj-lt"/>
              <a:buAutoNum type="alphaLcPeriod"/>
            </a:pPr>
            <a:r>
              <a:rPr lang="es-ES" sz="1400" dirty="0" err="1" smtClean="0"/>
              <a:t>Perbaikan</a:t>
            </a:r>
            <a:r>
              <a:rPr lang="es-ES" sz="1400" dirty="0" smtClean="0"/>
              <a:t> </a:t>
            </a:r>
            <a:r>
              <a:rPr lang="es-ES" sz="1400" dirty="0" err="1"/>
              <a:t>laporan</a:t>
            </a:r>
            <a:r>
              <a:rPr lang="es-ES" sz="1400" dirty="0"/>
              <a:t> (</a:t>
            </a:r>
            <a:r>
              <a:rPr lang="es-ES" sz="1400" dirty="0" err="1"/>
              <a:t>jika</a:t>
            </a:r>
            <a:r>
              <a:rPr lang="es-ES" sz="1400" dirty="0"/>
              <a:t> </a:t>
            </a:r>
            <a:r>
              <a:rPr lang="es-ES" sz="1400" dirty="0" err="1"/>
              <a:t>ada</a:t>
            </a:r>
            <a:r>
              <a:rPr lang="es-ES" sz="1400" dirty="0"/>
              <a:t> </a:t>
            </a:r>
            <a:r>
              <a:rPr lang="es-ES" sz="1400" dirty="0" err="1"/>
              <a:t>revisi</a:t>
            </a:r>
            <a:r>
              <a:rPr lang="es-ES" sz="1400" dirty="0"/>
              <a:t> </a:t>
            </a:r>
            <a:r>
              <a:rPr lang="es-ES" sz="1400" dirty="0" err="1"/>
              <a:t>laporan</a:t>
            </a:r>
            <a:r>
              <a:rPr lang="es-ES" sz="1400" dirty="0"/>
              <a:t>) </a:t>
            </a:r>
            <a:endParaRPr lang="id-ID" sz="1400" dirty="0" smtClean="0"/>
          </a:p>
          <a:p>
            <a:pPr marL="712788" lvl="1" indent="-255588">
              <a:buFont typeface="+mj-lt"/>
              <a:buAutoNum type="alphaLcPeriod"/>
            </a:pPr>
            <a:r>
              <a:rPr lang="es-ES" sz="1400" dirty="0" err="1" smtClean="0"/>
              <a:t>Penyerahan</a:t>
            </a:r>
            <a:r>
              <a:rPr lang="es-ES" sz="1400" dirty="0" smtClean="0"/>
              <a:t> </a:t>
            </a:r>
            <a:r>
              <a:rPr lang="es-ES" sz="1400" dirty="0"/>
              <a:t>1 </a:t>
            </a:r>
            <a:r>
              <a:rPr lang="es-ES" sz="1400" dirty="0" err="1"/>
              <a:t>eksemplar</a:t>
            </a:r>
            <a:r>
              <a:rPr lang="es-ES" sz="1400" dirty="0"/>
              <a:t> yang </a:t>
            </a:r>
            <a:r>
              <a:rPr lang="es-ES" sz="1400" dirty="0" err="1"/>
              <a:t>dijilid</a:t>
            </a:r>
            <a:r>
              <a:rPr lang="es-ES" sz="1400" dirty="0"/>
              <a:t> </a:t>
            </a:r>
            <a:r>
              <a:rPr lang="es-ES" sz="1400" dirty="0" err="1"/>
              <a:t>hard</a:t>
            </a:r>
            <a:r>
              <a:rPr lang="es-ES" sz="1400" dirty="0"/>
              <a:t> </a:t>
            </a:r>
            <a:r>
              <a:rPr lang="es-ES" sz="1400" dirty="0" err="1"/>
              <a:t>cover</a:t>
            </a:r>
            <a:r>
              <a:rPr lang="es-ES" sz="1400" dirty="0"/>
              <a:t> </a:t>
            </a:r>
            <a:r>
              <a:rPr lang="es-ES" sz="1400" dirty="0" err="1"/>
              <a:t>serta</a:t>
            </a:r>
            <a:r>
              <a:rPr lang="es-ES" sz="1400" dirty="0"/>
              <a:t> 1 </a:t>
            </a:r>
            <a:r>
              <a:rPr lang="es-ES" sz="1400" dirty="0" err="1"/>
              <a:t>laporan</a:t>
            </a:r>
            <a:r>
              <a:rPr lang="es-ES" sz="1400" dirty="0"/>
              <a:t> </a:t>
            </a:r>
            <a:r>
              <a:rPr lang="es-ES" sz="1400" dirty="0" err="1"/>
              <a:t>dalam</a:t>
            </a:r>
            <a:r>
              <a:rPr lang="es-ES" sz="1400" dirty="0"/>
              <a:t> </a:t>
            </a:r>
            <a:r>
              <a:rPr lang="es-ES" sz="1400" dirty="0" err="1"/>
              <a:t>bentuk</a:t>
            </a:r>
            <a:r>
              <a:rPr lang="es-ES" sz="1400" dirty="0"/>
              <a:t> </a:t>
            </a:r>
            <a:r>
              <a:rPr lang="sv-SE" sz="1400" dirty="0" smtClean="0"/>
              <a:t>softcopy </a:t>
            </a:r>
            <a:r>
              <a:rPr lang="sv-SE" sz="1400" dirty="0"/>
              <a:t>yang disimpan dalam CD R/W. </a:t>
            </a:r>
            <a:endParaRPr lang="id-ID" sz="1400" dirty="0" smtClean="0"/>
          </a:p>
          <a:p>
            <a:pPr marL="712788" lvl="1" indent="-255588">
              <a:buFont typeface="+mj-lt"/>
              <a:buAutoNum type="alphaLcPeriod"/>
            </a:pPr>
            <a:r>
              <a:rPr lang="sv-SE" sz="1400" dirty="0" smtClean="0"/>
              <a:t>Penyerahan </a:t>
            </a:r>
            <a:r>
              <a:rPr lang="sv-SE" sz="1400" dirty="0"/>
              <a:t>kelengkapan berkas Tugas Akhir. </a:t>
            </a:r>
            <a:endParaRPr lang="id-ID" sz="1400" dirty="0"/>
          </a:p>
        </p:txBody>
      </p:sp>
    </p:spTree>
    <p:extLst>
      <p:ext uri="{BB962C8B-B14F-4D97-AF65-F5344CB8AC3E}">
        <p14:creationId xmlns:p14="http://schemas.microsoft.com/office/powerpoint/2010/main" val="2295276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190500"/>
            <a:ext cx="8561387" cy="647700"/>
          </a:xfrm>
        </p:spPr>
        <p:txBody>
          <a:bodyPr>
            <a:normAutofit fontScale="90000"/>
          </a:bodyPr>
          <a:lstStyle/>
          <a:p>
            <a:r>
              <a:rPr lang="en-US" err="1" smtClean="0"/>
              <a:t>Penilaian</a:t>
            </a:r>
            <a:r>
              <a:rPr lang="en-US" smtClean="0"/>
              <a:t> </a:t>
            </a:r>
            <a:r>
              <a:rPr lang="en-US" err="1" smtClean="0"/>
              <a:t>Skripsi</a:t>
            </a:r>
            <a:r>
              <a:rPr lang="en-US" smtClean="0"/>
              <a:t> (</a:t>
            </a:r>
            <a:r>
              <a:rPr lang="sv-SE" smtClean="0"/>
              <a:t>Berndtsson, 2008)</a:t>
            </a:r>
            <a:endParaRPr lang="en-US"/>
          </a:p>
        </p:txBody>
      </p:sp>
      <p:sp>
        <p:nvSpPr>
          <p:cNvPr id="3" name="Content Placeholder 2"/>
          <p:cNvSpPr>
            <a:spLocks noGrp="1"/>
          </p:cNvSpPr>
          <p:nvPr>
            <p:ph idx="1"/>
          </p:nvPr>
        </p:nvSpPr>
        <p:spPr>
          <a:xfrm>
            <a:off x="304800" y="1066800"/>
            <a:ext cx="8534400" cy="4945063"/>
          </a:xfrm>
        </p:spPr>
        <p:txBody>
          <a:bodyPr>
            <a:normAutofit lnSpcReduction="10000"/>
          </a:bodyPr>
          <a:lstStyle/>
          <a:p>
            <a:pPr marL="514350" indent="-514350">
              <a:buFont typeface="+mj-lt"/>
              <a:buAutoNum type="arabicPeriod"/>
            </a:pPr>
            <a:r>
              <a:rPr lang="en-US" sz="2300" smtClean="0">
                <a:solidFill>
                  <a:srgbClr val="C00000"/>
                </a:solidFill>
              </a:rPr>
              <a:t>General</a:t>
            </a:r>
            <a:r>
              <a:rPr lang="en-US" sz="2300" smtClean="0"/>
              <a:t>: Examiners will look at the </a:t>
            </a:r>
            <a:r>
              <a:rPr lang="en-US" sz="2300" smtClean="0">
                <a:solidFill>
                  <a:srgbClr val="0070C0"/>
                </a:solidFill>
              </a:rPr>
              <a:t>relevance and appropriateness of the topic </a:t>
            </a:r>
            <a:r>
              <a:rPr lang="en-US" sz="2300" smtClean="0"/>
              <a:t>you have studied, the </a:t>
            </a:r>
            <a:r>
              <a:rPr lang="en-US" sz="2300" smtClean="0">
                <a:solidFill>
                  <a:srgbClr val="0070C0"/>
                </a:solidFill>
              </a:rPr>
              <a:t>significance of the findings </a:t>
            </a:r>
            <a:r>
              <a:rPr lang="en-US" sz="2300" smtClean="0"/>
              <a:t>and the </a:t>
            </a:r>
            <a:r>
              <a:rPr lang="en-US" sz="2300" smtClean="0">
                <a:solidFill>
                  <a:srgbClr val="0070C0"/>
                </a:solidFill>
              </a:rPr>
              <a:t>amount of contribution </a:t>
            </a:r>
            <a:r>
              <a:rPr lang="en-US" sz="2300" smtClean="0"/>
              <a:t>you have achieved</a:t>
            </a:r>
          </a:p>
          <a:p>
            <a:pPr marL="514350" indent="-514350">
              <a:buFont typeface="+mj-lt"/>
              <a:buAutoNum type="arabicPeriod"/>
            </a:pPr>
            <a:r>
              <a:rPr lang="en-US" sz="2300" smtClean="0">
                <a:solidFill>
                  <a:srgbClr val="C00000"/>
                </a:solidFill>
              </a:rPr>
              <a:t>Report</a:t>
            </a:r>
            <a:r>
              <a:rPr lang="en-US" sz="2300" smtClean="0"/>
              <a:t>: Examiners will look for </a:t>
            </a:r>
            <a:r>
              <a:rPr lang="en-US" sz="2300" smtClean="0">
                <a:solidFill>
                  <a:srgbClr val="0070C0"/>
                </a:solidFill>
              </a:rPr>
              <a:t>clarity</a:t>
            </a:r>
            <a:r>
              <a:rPr lang="en-US" sz="2300" smtClean="0"/>
              <a:t>, </a:t>
            </a:r>
            <a:r>
              <a:rPr lang="en-US" sz="2300" smtClean="0">
                <a:solidFill>
                  <a:srgbClr val="0070C0"/>
                </a:solidFill>
              </a:rPr>
              <a:t>consistency</a:t>
            </a:r>
            <a:r>
              <a:rPr lang="en-US" sz="2300" smtClean="0"/>
              <a:t>, an </a:t>
            </a:r>
            <a:r>
              <a:rPr lang="en-US" sz="2300" smtClean="0">
                <a:solidFill>
                  <a:srgbClr val="0070C0"/>
                </a:solidFill>
              </a:rPr>
              <a:t>appropriate</a:t>
            </a:r>
            <a:r>
              <a:rPr lang="en-US" sz="2300" smtClean="0"/>
              <a:t> use of arguments, a clear </a:t>
            </a:r>
            <a:r>
              <a:rPr lang="en-US" sz="2300" smtClean="0">
                <a:solidFill>
                  <a:srgbClr val="0070C0"/>
                </a:solidFill>
              </a:rPr>
              <a:t>differentiation between your own work and that of others</a:t>
            </a:r>
            <a:r>
              <a:rPr lang="en-US" sz="2300" smtClean="0"/>
              <a:t> in the literature and appropriate referencing</a:t>
            </a:r>
          </a:p>
          <a:p>
            <a:pPr marL="514350" indent="-514350">
              <a:buFont typeface="+mj-lt"/>
              <a:buAutoNum type="arabicPeriod"/>
            </a:pPr>
            <a:r>
              <a:rPr lang="en-US" sz="2300" smtClean="0">
                <a:solidFill>
                  <a:srgbClr val="C00000"/>
                </a:solidFill>
              </a:rPr>
              <a:t>Defence</a:t>
            </a:r>
            <a:r>
              <a:rPr lang="en-US" sz="2300" smtClean="0"/>
              <a:t>: Examiners will assess the types of arguments you have made to support and </a:t>
            </a:r>
            <a:r>
              <a:rPr lang="en-US" sz="2300" smtClean="0">
                <a:solidFill>
                  <a:srgbClr val="0070C0"/>
                </a:solidFill>
              </a:rPr>
              <a:t>defend your claims and conclusions</a:t>
            </a:r>
            <a:r>
              <a:rPr lang="en-US" sz="2300" smtClean="0"/>
              <a:t>. They will also look for your own </a:t>
            </a:r>
            <a:r>
              <a:rPr lang="en-US" sz="2300" smtClean="0">
                <a:solidFill>
                  <a:srgbClr val="0070C0"/>
                </a:solidFill>
              </a:rPr>
              <a:t>insight and understanding </a:t>
            </a:r>
            <a:r>
              <a:rPr lang="en-US" sz="2300" smtClean="0"/>
              <a:t>in the work you have presented</a:t>
            </a:r>
          </a:p>
          <a:p>
            <a:pPr marL="514350" indent="-514350">
              <a:buFont typeface="+mj-lt"/>
              <a:buAutoNum type="arabicPeriod"/>
            </a:pPr>
            <a:r>
              <a:rPr lang="en-US" sz="2300" smtClean="0">
                <a:solidFill>
                  <a:srgbClr val="C00000"/>
                </a:solidFill>
              </a:rPr>
              <a:t>Other</a:t>
            </a:r>
            <a:r>
              <a:rPr lang="en-US" sz="2300" smtClean="0"/>
              <a:t>: Examiners will review the </a:t>
            </a:r>
            <a:r>
              <a:rPr lang="en-US" sz="2300" smtClean="0">
                <a:solidFill>
                  <a:srgbClr val="0070C0"/>
                </a:solidFill>
              </a:rPr>
              <a:t>administrative issues </a:t>
            </a:r>
            <a:r>
              <a:rPr lang="en-US" sz="2300" smtClean="0"/>
              <a:t>of your project. For example, have you followed the regulations correctly? Have you provided the right documentation at the right time?</a:t>
            </a:r>
            <a:endParaRPr lang="en-US" sz="2300"/>
          </a:p>
        </p:txBody>
      </p:sp>
    </p:spTree>
    <p:extLst>
      <p:ext uri="{BB962C8B-B14F-4D97-AF65-F5344CB8AC3E}">
        <p14:creationId xmlns:p14="http://schemas.microsoft.com/office/powerpoint/2010/main" val="1214056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190500"/>
            <a:ext cx="8561387" cy="647700"/>
          </a:xfrm>
        </p:spPr>
        <p:txBody>
          <a:bodyPr>
            <a:normAutofit fontScale="90000"/>
          </a:bodyPr>
          <a:lstStyle/>
          <a:p>
            <a:r>
              <a:rPr lang="en-US" err="1" smtClean="0"/>
              <a:t>Penilaian</a:t>
            </a:r>
            <a:r>
              <a:rPr lang="en-US" smtClean="0"/>
              <a:t> </a:t>
            </a:r>
            <a:r>
              <a:rPr lang="en-US" err="1" smtClean="0"/>
              <a:t>Skripsi</a:t>
            </a:r>
            <a:r>
              <a:rPr lang="en-US" smtClean="0"/>
              <a:t> (</a:t>
            </a:r>
            <a:r>
              <a:rPr lang="sv-SE" smtClean="0"/>
              <a:t>Berndtsson, 2008)</a:t>
            </a:r>
            <a:endParaRPr lang="en-US"/>
          </a:p>
        </p:txBody>
      </p:sp>
      <p:sp>
        <p:nvSpPr>
          <p:cNvPr id="3" name="Content Placeholder 2"/>
          <p:cNvSpPr>
            <a:spLocks noGrp="1"/>
          </p:cNvSpPr>
          <p:nvPr>
            <p:ph idx="1"/>
          </p:nvPr>
        </p:nvSpPr>
        <p:spPr>
          <a:xfrm>
            <a:off x="381000" y="990600"/>
            <a:ext cx="8229600" cy="5249863"/>
          </a:xfrm>
        </p:spPr>
        <p:txBody>
          <a:bodyPr/>
          <a:lstStyle/>
          <a:p>
            <a:pPr marL="514350" indent="-514350">
              <a:buFont typeface="+mj-lt"/>
              <a:buAutoNum type="arabicPeriod"/>
            </a:pPr>
            <a:r>
              <a:rPr lang="en-US" sz="2800" smtClean="0"/>
              <a:t>General</a:t>
            </a:r>
          </a:p>
          <a:p>
            <a:pPr marL="863600" lvl="1" indent="-514350">
              <a:buFont typeface="+mj-lt"/>
              <a:buAutoNum type="arabicPeriod"/>
            </a:pPr>
            <a:r>
              <a:rPr lang="en-US" sz="2000" smtClean="0">
                <a:solidFill>
                  <a:srgbClr val="C00000"/>
                </a:solidFill>
              </a:rPr>
              <a:t>Relevance</a:t>
            </a:r>
            <a:r>
              <a:rPr lang="en-US" sz="2000" smtClean="0"/>
              <a:t> of chosen topic</a:t>
            </a:r>
          </a:p>
          <a:p>
            <a:pPr marL="863600" lvl="1" indent="-514350">
              <a:buFont typeface="+mj-lt"/>
              <a:buAutoNum type="arabicPeriod"/>
            </a:pPr>
            <a:r>
              <a:rPr lang="en-US" sz="2000" smtClean="0">
                <a:solidFill>
                  <a:srgbClr val="C00000"/>
                </a:solidFill>
              </a:rPr>
              <a:t>Originality</a:t>
            </a:r>
            <a:r>
              <a:rPr lang="en-US" sz="2000" smtClean="0"/>
              <a:t> of chosen topic</a:t>
            </a:r>
          </a:p>
          <a:p>
            <a:pPr marL="863600" lvl="1" indent="-514350">
              <a:buFont typeface="+mj-lt"/>
              <a:buAutoNum type="arabicPeriod"/>
            </a:pPr>
            <a:r>
              <a:rPr lang="en-US" sz="2000" smtClean="0">
                <a:solidFill>
                  <a:srgbClr val="C00000"/>
                </a:solidFill>
              </a:rPr>
              <a:t>Significance of findings</a:t>
            </a:r>
          </a:p>
          <a:p>
            <a:pPr marL="863600" lvl="1" indent="-514350">
              <a:buFont typeface="+mj-lt"/>
              <a:buAutoNum type="arabicPeriod"/>
            </a:pPr>
            <a:r>
              <a:rPr lang="en-US" sz="2000" smtClean="0"/>
              <a:t>Degree to which the work is the </a:t>
            </a:r>
            <a:r>
              <a:rPr lang="en-US" sz="2000" smtClean="0">
                <a:solidFill>
                  <a:srgbClr val="C00000"/>
                </a:solidFill>
              </a:rPr>
              <a:t>student’s own work</a:t>
            </a:r>
          </a:p>
          <a:p>
            <a:pPr marL="514350" indent="-514350">
              <a:buFont typeface="+mj-lt"/>
              <a:buAutoNum type="arabicPeriod"/>
            </a:pPr>
            <a:r>
              <a:rPr lang="en-US" sz="2800" smtClean="0"/>
              <a:t>Report</a:t>
            </a:r>
          </a:p>
          <a:p>
            <a:pPr marL="863600" lvl="1" indent="-514350">
              <a:buFont typeface="+mj-lt"/>
              <a:buAutoNum type="arabicPeriod"/>
            </a:pPr>
            <a:r>
              <a:rPr lang="en-US" sz="2000" smtClean="0">
                <a:solidFill>
                  <a:srgbClr val="C00000"/>
                </a:solidFill>
              </a:rPr>
              <a:t>Clarity</a:t>
            </a:r>
            <a:r>
              <a:rPr lang="en-US" sz="2000" smtClean="0"/>
              <a:t> of presentation</a:t>
            </a:r>
          </a:p>
          <a:p>
            <a:pPr marL="863600" lvl="1" indent="-514350">
              <a:buFont typeface="+mj-lt"/>
              <a:buAutoNum type="arabicPeriod"/>
            </a:pPr>
            <a:r>
              <a:rPr lang="en-US" sz="2000" smtClean="0">
                <a:solidFill>
                  <a:srgbClr val="C00000"/>
                </a:solidFill>
              </a:rPr>
              <a:t>Consistency</a:t>
            </a:r>
            <a:r>
              <a:rPr lang="en-US" sz="2000" smtClean="0"/>
              <a:t> between different parts of the report</a:t>
            </a:r>
          </a:p>
          <a:p>
            <a:pPr marL="863600" lvl="1" indent="-514350">
              <a:buFont typeface="+mj-lt"/>
              <a:buAutoNum type="arabicPeriod"/>
            </a:pPr>
            <a:r>
              <a:rPr lang="en-US" sz="2000" smtClean="0"/>
              <a:t>Degree of insight apparent from the arguments presented </a:t>
            </a:r>
            <a:r>
              <a:rPr lang="en-US" sz="2000" smtClean="0">
                <a:solidFill>
                  <a:srgbClr val="C00000"/>
                </a:solidFill>
              </a:rPr>
              <a:t>to support the choices that the student has made</a:t>
            </a:r>
          </a:p>
          <a:p>
            <a:pPr marL="863600" lvl="1" indent="-514350">
              <a:buFont typeface="+mj-lt"/>
              <a:buAutoNum type="arabicPeriod"/>
            </a:pPr>
            <a:r>
              <a:rPr lang="en-US" sz="2000" smtClean="0"/>
              <a:t>Ability to </a:t>
            </a:r>
            <a:r>
              <a:rPr lang="en-US" sz="2000" smtClean="0">
                <a:solidFill>
                  <a:srgbClr val="C00000"/>
                </a:solidFill>
              </a:rPr>
              <a:t>differentiate between others’ thoughts and own</a:t>
            </a:r>
          </a:p>
          <a:p>
            <a:pPr marL="863600" lvl="1" indent="-514350">
              <a:buFont typeface="+mj-lt"/>
              <a:buAutoNum type="arabicPeriod"/>
            </a:pPr>
            <a:r>
              <a:rPr lang="en-US" sz="2000" smtClean="0"/>
              <a:t>Ability to </a:t>
            </a:r>
            <a:r>
              <a:rPr lang="en-US" sz="2000" smtClean="0">
                <a:solidFill>
                  <a:srgbClr val="C00000"/>
                </a:solidFill>
              </a:rPr>
              <a:t>handle references and citations</a:t>
            </a:r>
          </a:p>
          <a:p>
            <a:pPr marL="863600" lvl="1" indent="-514350">
              <a:buFont typeface="+mj-lt"/>
              <a:buAutoNum type="arabicPeriod"/>
            </a:pPr>
            <a:r>
              <a:rPr lang="en-US" sz="2000" smtClean="0"/>
              <a:t>General stylistic </a:t>
            </a:r>
            <a:r>
              <a:rPr lang="en-US" sz="2000" smtClean="0">
                <a:solidFill>
                  <a:srgbClr val="C00000"/>
                </a:solidFill>
              </a:rPr>
              <a:t>impression</a:t>
            </a:r>
            <a:endParaRPr lang="en-US" sz="2000">
              <a:solidFill>
                <a:srgbClr val="C00000"/>
              </a:solidFill>
            </a:endParaRPr>
          </a:p>
        </p:txBody>
      </p:sp>
    </p:spTree>
    <p:extLst>
      <p:ext uri="{BB962C8B-B14F-4D97-AF65-F5344CB8AC3E}">
        <p14:creationId xmlns:p14="http://schemas.microsoft.com/office/powerpoint/2010/main" val="348984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190500"/>
            <a:ext cx="8561387" cy="647700"/>
          </a:xfrm>
        </p:spPr>
        <p:txBody>
          <a:bodyPr>
            <a:normAutofit fontScale="90000"/>
          </a:bodyPr>
          <a:lstStyle/>
          <a:p>
            <a:r>
              <a:rPr lang="en-US" err="1" smtClean="0"/>
              <a:t>Penilaian</a:t>
            </a:r>
            <a:r>
              <a:rPr lang="en-US" smtClean="0"/>
              <a:t> </a:t>
            </a:r>
            <a:r>
              <a:rPr lang="en-US" err="1" smtClean="0"/>
              <a:t>Skripsi</a:t>
            </a:r>
            <a:r>
              <a:rPr lang="en-US" smtClean="0"/>
              <a:t> (</a:t>
            </a:r>
            <a:r>
              <a:rPr lang="sv-SE" smtClean="0"/>
              <a:t>Berndtsson, 2008)</a:t>
            </a:r>
            <a:endParaRPr lang="en-US"/>
          </a:p>
        </p:txBody>
      </p:sp>
      <p:sp>
        <p:nvSpPr>
          <p:cNvPr id="3" name="Content Placeholder 2"/>
          <p:cNvSpPr>
            <a:spLocks noGrp="1"/>
          </p:cNvSpPr>
          <p:nvPr>
            <p:ph idx="1"/>
          </p:nvPr>
        </p:nvSpPr>
        <p:spPr>
          <a:xfrm>
            <a:off x="381000" y="1150937"/>
            <a:ext cx="8229600" cy="5249863"/>
          </a:xfrm>
        </p:spPr>
        <p:txBody>
          <a:bodyPr/>
          <a:lstStyle/>
          <a:p>
            <a:pPr marL="514350" indent="-514350">
              <a:buFont typeface="+mj-lt"/>
              <a:buAutoNum type="arabicPeriod" startAt="3"/>
            </a:pPr>
            <a:r>
              <a:rPr lang="en-US" sz="2800" smtClean="0"/>
              <a:t>Defence</a:t>
            </a:r>
          </a:p>
          <a:p>
            <a:pPr marL="863600" lvl="1" indent="-514350">
              <a:buFont typeface="+mj-lt"/>
              <a:buAutoNum type="arabicPeriod"/>
            </a:pPr>
            <a:r>
              <a:rPr lang="en-US" sz="2000" smtClean="0"/>
              <a:t>Degree of insight apparent from the arguments presented </a:t>
            </a:r>
            <a:r>
              <a:rPr lang="en-US" sz="2000" smtClean="0">
                <a:solidFill>
                  <a:srgbClr val="C00000"/>
                </a:solidFill>
              </a:rPr>
              <a:t>to support claims and conclusions</a:t>
            </a:r>
          </a:p>
          <a:p>
            <a:pPr marL="863600" lvl="1" indent="-514350">
              <a:buFont typeface="+mj-lt"/>
              <a:buAutoNum type="arabicPeriod"/>
            </a:pPr>
            <a:r>
              <a:rPr lang="en-US" sz="2000" smtClean="0"/>
              <a:t>Degree of insight apparent from discussion in response </a:t>
            </a:r>
            <a:r>
              <a:rPr lang="en-US" sz="2000" smtClean="0">
                <a:solidFill>
                  <a:srgbClr val="C00000"/>
                </a:solidFill>
              </a:rPr>
              <a:t>to relevant questions</a:t>
            </a:r>
          </a:p>
          <a:p>
            <a:pPr marL="514350" indent="-514350">
              <a:buFont typeface="+mj-lt"/>
              <a:buAutoNum type="arabicPeriod" startAt="3"/>
            </a:pPr>
            <a:r>
              <a:rPr lang="en-US" sz="2800" smtClean="0"/>
              <a:t>Other</a:t>
            </a:r>
          </a:p>
          <a:p>
            <a:pPr marL="863600" lvl="1" indent="-514350">
              <a:buFont typeface="+mj-lt"/>
              <a:buAutoNum type="arabicPeriod"/>
            </a:pPr>
            <a:r>
              <a:rPr lang="en-US" sz="2000" smtClean="0"/>
              <a:t>How the students performed as opponent</a:t>
            </a:r>
          </a:p>
          <a:p>
            <a:pPr marL="863600" lvl="1" indent="-514350">
              <a:buFont typeface="+mj-lt"/>
              <a:buAutoNum type="arabicPeriod"/>
            </a:pPr>
            <a:r>
              <a:rPr lang="en-US" sz="2000" smtClean="0">
                <a:solidFill>
                  <a:srgbClr val="C00000"/>
                </a:solidFill>
              </a:rPr>
              <a:t>Fulfillment of deadlines </a:t>
            </a:r>
            <a:r>
              <a:rPr lang="en-US" sz="2000" smtClean="0"/>
              <a:t>and other </a:t>
            </a:r>
            <a:r>
              <a:rPr lang="en-US" sz="2000" smtClean="0">
                <a:solidFill>
                  <a:srgbClr val="C00000"/>
                </a:solidFill>
              </a:rPr>
              <a:t>formal requirements</a:t>
            </a:r>
            <a:endParaRPr lang="en-US" sz="2000">
              <a:solidFill>
                <a:srgbClr val="C00000"/>
              </a:solidFill>
            </a:endParaRPr>
          </a:p>
        </p:txBody>
      </p:sp>
    </p:spTree>
    <p:extLst>
      <p:ext uri="{BB962C8B-B14F-4D97-AF65-F5344CB8AC3E}">
        <p14:creationId xmlns:p14="http://schemas.microsoft.com/office/powerpoint/2010/main" val="3670253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Judul</a:t>
            </a:r>
            <a:r>
              <a:rPr lang="en-US" smtClean="0"/>
              <a:t> </a:t>
            </a:r>
            <a:r>
              <a:rPr lang="id-ID" smtClean="0"/>
              <a:t>Penelitian</a:t>
            </a:r>
            <a:endParaRPr lang="en-US"/>
          </a:p>
        </p:txBody>
      </p:sp>
      <p:sp>
        <p:nvSpPr>
          <p:cNvPr id="3" name="Content Placeholder 2"/>
          <p:cNvSpPr>
            <a:spLocks noGrp="1"/>
          </p:cNvSpPr>
          <p:nvPr>
            <p:ph idx="1"/>
          </p:nvPr>
        </p:nvSpPr>
        <p:spPr/>
        <p:txBody>
          <a:bodyPr/>
          <a:lstStyle/>
          <a:p>
            <a:r>
              <a:rPr lang="en-US" sz="3600" err="1" smtClean="0"/>
              <a:t>Judul</a:t>
            </a:r>
            <a:r>
              <a:rPr lang="en-US" sz="3600" smtClean="0"/>
              <a:t> </a:t>
            </a:r>
            <a:r>
              <a:rPr lang="en-US" sz="3600" err="1" smtClean="0"/>
              <a:t>penelitian</a:t>
            </a:r>
            <a:r>
              <a:rPr lang="en-US" sz="3600" smtClean="0"/>
              <a:t> </a:t>
            </a:r>
            <a:r>
              <a:rPr lang="en-US" sz="3600" err="1" smtClean="0"/>
              <a:t>sebaiknya</a:t>
            </a:r>
            <a:r>
              <a:rPr lang="en-US" sz="3600" smtClean="0"/>
              <a:t> </a:t>
            </a:r>
            <a:r>
              <a:rPr lang="en-US" sz="3600" err="1" smtClean="0"/>
              <a:t>singkat</a:t>
            </a:r>
            <a:r>
              <a:rPr lang="en-US" sz="3600" smtClean="0"/>
              <a:t> </a:t>
            </a:r>
            <a:r>
              <a:rPr lang="en-US" sz="3600" err="1" smtClean="0">
                <a:solidFill>
                  <a:srgbClr val="C00000"/>
                </a:solidFill>
              </a:rPr>
              <a:t>padat</a:t>
            </a:r>
            <a:r>
              <a:rPr lang="en-US" sz="3600" smtClean="0"/>
              <a:t> </a:t>
            </a:r>
            <a:r>
              <a:rPr lang="en-US" sz="3600" err="1" smtClean="0"/>
              <a:t>dan</a:t>
            </a:r>
            <a:r>
              <a:rPr lang="en-US" sz="3600" smtClean="0"/>
              <a:t> </a:t>
            </a:r>
            <a:r>
              <a:rPr lang="en-US" sz="3600" err="1" smtClean="0">
                <a:solidFill>
                  <a:srgbClr val="C00000"/>
                </a:solidFill>
              </a:rPr>
              <a:t>mewakili</a:t>
            </a:r>
            <a:r>
              <a:rPr lang="en-US" sz="3600" smtClean="0"/>
              <a:t> </a:t>
            </a:r>
            <a:r>
              <a:rPr lang="en-US" sz="3600" err="1" smtClean="0"/>
              <a:t>seluruh</a:t>
            </a:r>
            <a:r>
              <a:rPr lang="en-US" sz="3600" smtClean="0"/>
              <a:t> </a:t>
            </a:r>
            <a:r>
              <a:rPr lang="en-US" sz="3600" err="1" smtClean="0"/>
              <a:t>isi</a:t>
            </a:r>
            <a:r>
              <a:rPr lang="en-US" sz="3600" smtClean="0"/>
              <a:t> </a:t>
            </a:r>
            <a:r>
              <a:rPr lang="en-US" sz="3600" err="1" smtClean="0"/>
              <a:t>penelitian</a:t>
            </a:r>
            <a:r>
              <a:rPr lang="en-US" sz="3600" smtClean="0"/>
              <a:t> </a:t>
            </a:r>
            <a:r>
              <a:rPr lang="en-US" sz="3600" err="1" smtClean="0"/>
              <a:t>kita</a:t>
            </a:r>
            <a:endParaRPr lang="en-US" sz="3600" smtClean="0"/>
          </a:p>
          <a:p>
            <a:r>
              <a:rPr lang="en-US" sz="3600" err="1" smtClean="0"/>
              <a:t>Judul</a:t>
            </a:r>
            <a:r>
              <a:rPr lang="en-US" sz="3600" smtClean="0"/>
              <a:t> </a:t>
            </a:r>
            <a:r>
              <a:rPr lang="en-US" sz="3600" err="1" smtClean="0"/>
              <a:t>penelitian</a:t>
            </a:r>
            <a:r>
              <a:rPr lang="en-US" sz="3600" smtClean="0"/>
              <a:t> </a:t>
            </a:r>
            <a:r>
              <a:rPr lang="en-US" sz="3600" err="1" smtClean="0"/>
              <a:t>wajib</a:t>
            </a:r>
            <a:r>
              <a:rPr lang="en-US" sz="3600" smtClean="0"/>
              <a:t> </a:t>
            </a:r>
            <a:r>
              <a:rPr lang="en-US" sz="3600" err="1" smtClean="0"/>
              <a:t>memuat</a:t>
            </a:r>
            <a:r>
              <a:rPr lang="en-US" sz="3600" smtClean="0"/>
              <a:t>:</a:t>
            </a:r>
          </a:p>
          <a:p>
            <a:pPr marL="976312" lvl="1" indent="-514350">
              <a:buFont typeface="+mj-lt"/>
              <a:buAutoNum type="arabicPeriod"/>
            </a:pPr>
            <a:r>
              <a:rPr lang="id-ID" sz="2800" err="1" smtClean="0">
                <a:solidFill>
                  <a:srgbClr val="C00000"/>
                </a:solidFill>
              </a:rPr>
              <a:t>Method</a:t>
            </a:r>
            <a:r>
              <a:rPr lang="id-ID" sz="2800" smtClean="0">
                <a:solidFill>
                  <a:srgbClr val="C00000"/>
                </a:solidFill>
              </a:rPr>
              <a:t>/Model</a:t>
            </a:r>
            <a:endParaRPr lang="en-US" sz="2800" smtClean="0"/>
          </a:p>
          <a:p>
            <a:pPr marL="976312" lvl="1" indent="-514350">
              <a:buFont typeface="+mj-lt"/>
              <a:buAutoNum type="arabicPeriod"/>
            </a:pPr>
            <a:r>
              <a:rPr lang="en-US" sz="2800" err="1" smtClean="0">
                <a:solidFill>
                  <a:srgbClr val="C00000"/>
                </a:solidFill>
              </a:rPr>
              <a:t>Tujuan</a:t>
            </a:r>
            <a:r>
              <a:rPr lang="en-US" sz="2800" smtClean="0">
                <a:solidFill>
                  <a:srgbClr val="C00000"/>
                </a:solidFill>
              </a:rPr>
              <a:t> </a:t>
            </a:r>
            <a:r>
              <a:rPr lang="id-ID" sz="2800" err="1">
                <a:solidFill>
                  <a:srgbClr val="C00000"/>
                </a:solidFill>
              </a:rPr>
              <a:t>P</a:t>
            </a:r>
            <a:r>
              <a:rPr lang="en-US" sz="2800" err="1" smtClean="0">
                <a:solidFill>
                  <a:srgbClr val="C00000"/>
                </a:solidFill>
              </a:rPr>
              <a:t>enelitan</a:t>
            </a:r>
            <a:endParaRPr lang="en-US" sz="2800">
              <a:solidFill>
                <a:srgbClr val="C00000"/>
              </a:solidFill>
            </a:endParaRPr>
          </a:p>
        </p:txBody>
      </p:sp>
    </p:spTree>
    <p:extLst>
      <p:ext uri="{BB962C8B-B14F-4D97-AF65-F5344CB8AC3E}">
        <p14:creationId xmlns:p14="http://schemas.microsoft.com/office/powerpoint/2010/main" val="770731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id-ID" dirty="0" smtClean="0"/>
              <a:t>Judul Penelitian</a:t>
            </a:r>
            <a:endParaRPr lang="id-ID" dirty="0"/>
          </a:p>
        </p:txBody>
      </p:sp>
      <p:sp>
        <p:nvSpPr>
          <p:cNvPr id="3" name="Content Placeholder 2"/>
          <p:cNvSpPr>
            <a:spLocks noGrp="1"/>
          </p:cNvSpPr>
          <p:nvPr>
            <p:ph idx="1"/>
          </p:nvPr>
        </p:nvSpPr>
        <p:spPr>
          <a:xfrm>
            <a:off x="304800" y="838200"/>
            <a:ext cx="8610600" cy="5410200"/>
          </a:xfrm>
        </p:spPr>
        <p:txBody>
          <a:bodyPr/>
          <a:lstStyle/>
          <a:p>
            <a:pPr algn="ctr">
              <a:buNone/>
            </a:pPr>
            <a:r>
              <a:rPr lang="en-US" sz="2800" b="1" dirty="0" smtClean="0">
                <a:solidFill>
                  <a:srgbClr val="C00000"/>
                </a:solidFill>
                <a:effectLst/>
              </a:rPr>
              <a:t>Approach</a:t>
            </a:r>
            <a:r>
              <a:rPr lang="en-US" sz="2800" b="1" dirty="0" smtClean="0">
                <a:solidFill>
                  <a:srgbClr val="0070C0"/>
                </a:solidFill>
                <a:effectLst/>
              </a:rPr>
              <a:t>	</a:t>
            </a:r>
            <a:r>
              <a:rPr lang="id-ID" sz="2800" b="1" dirty="0"/>
              <a:t> </a:t>
            </a:r>
            <a:r>
              <a:rPr lang="id-ID" sz="2800" b="1" dirty="0" smtClean="0"/>
              <a:t>                </a:t>
            </a:r>
            <a:r>
              <a:rPr lang="id-ID" sz="2800" b="1" dirty="0" smtClean="0">
                <a:solidFill>
                  <a:srgbClr val="0070C0"/>
                </a:solidFill>
                <a:effectLst/>
              </a:rPr>
              <a:t>Tujuan</a:t>
            </a:r>
            <a:r>
              <a:rPr lang="id-ID" sz="2800" b="1" dirty="0" smtClean="0">
                <a:effectLst/>
              </a:rPr>
              <a:t>  </a:t>
            </a:r>
            <a:endParaRPr lang="id-ID" sz="2800" b="1" dirty="0" smtClean="0">
              <a:solidFill>
                <a:srgbClr val="FFC000"/>
              </a:solidFill>
              <a:effectLst/>
            </a:endParaRPr>
          </a:p>
          <a:p>
            <a:pPr>
              <a:buNone/>
            </a:pPr>
            <a:endParaRPr lang="id-ID" sz="1400" dirty="0" smtClean="0">
              <a:solidFill>
                <a:srgbClr val="C00000"/>
              </a:solidFill>
              <a:effectLst/>
            </a:endParaRPr>
          </a:p>
          <a:p>
            <a:r>
              <a:rPr lang="en-US" sz="2400" dirty="0" err="1" smtClean="0">
                <a:effectLst/>
              </a:rPr>
              <a:t>Penerapan</a:t>
            </a:r>
            <a:r>
              <a:rPr lang="en-US" sz="2400" dirty="0" smtClean="0">
                <a:effectLst/>
              </a:rPr>
              <a:t> </a:t>
            </a:r>
            <a:r>
              <a:rPr lang="en-US" sz="2400" dirty="0" smtClean="0">
                <a:solidFill>
                  <a:srgbClr val="C00000"/>
                </a:solidFill>
                <a:effectLst/>
              </a:rPr>
              <a:t>Neural Network</a:t>
            </a:r>
            <a:r>
              <a:rPr lang="id-ID" sz="2400" dirty="0" smtClean="0">
                <a:solidFill>
                  <a:srgbClr val="C00000"/>
                </a:solidFill>
                <a:effectLst/>
              </a:rPr>
              <a:t> berbasis Algoritma Semut</a:t>
            </a:r>
            <a:r>
              <a:rPr lang="en-US" sz="2400" dirty="0" smtClean="0">
                <a:solidFill>
                  <a:srgbClr val="C00000"/>
                </a:solidFill>
                <a:effectLst/>
              </a:rPr>
              <a:t> </a:t>
            </a:r>
            <a:r>
              <a:rPr lang="en-US" sz="2400" dirty="0" err="1" smtClean="0">
                <a:effectLst/>
              </a:rPr>
              <a:t>untuk</a:t>
            </a:r>
            <a:r>
              <a:rPr lang="en-US" sz="2400" dirty="0" smtClean="0">
                <a:effectLst/>
              </a:rPr>
              <a:t>  </a:t>
            </a:r>
            <a:r>
              <a:rPr lang="en-US" sz="2400" dirty="0" err="1" smtClean="0">
                <a:solidFill>
                  <a:srgbClr val="0070C0"/>
                </a:solidFill>
                <a:effectLst/>
              </a:rPr>
              <a:t>Pengujian</a:t>
            </a:r>
            <a:r>
              <a:rPr lang="en-US" sz="2400" dirty="0" smtClean="0">
                <a:solidFill>
                  <a:srgbClr val="0070C0"/>
                </a:solidFill>
                <a:effectLst/>
              </a:rPr>
              <a:t> </a:t>
            </a:r>
            <a:r>
              <a:rPr lang="id-ID" sz="2400" dirty="0" smtClean="0">
                <a:solidFill>
                  <a:srgbClr val="0070C0"/>
                </a:solidFill>
                <a:effectLst/>
              </a:rPr>
              <a:t>Software Metode </a:t>
            </a:r>
            <a:r>
              <a:rPr lang="en-US" sz="2400" dirty="0" err="1" smtClean="0">
                <a:solidFill>
                  <a:srgbClr val="0070C0"/>
                </a:solidFill>
                <a:effectLst/>
              </a:rPr>
              <a:t>Blackbox</a:t>
            </a:r>
            <a:endParaRPr lang="en-US" sz="2400" dirty="0" smtClean="0">
              <a:solidFill>
                <a:srgbClr val="FFC000"/>
              </a:solidFill>
              <a:effectLst/>
            </a:endParaRPr>
          </a:p>
          <a:p>
            <a:r>
              <a:rPr lang="en-US" sz="2400" dirty="0" err="1">
                <a:effectLst/>
              </a:rPr>
              <a:t>Sistem</a:t>
            </a:r>
            <a:r>
              <a:rPr lang="en-US" sz="2400" dirty="0">
                <a:effectLst/>
              </a:rPr>
              <a:t> Case Based Reasoning </a:t>
            </a:r>
            <a:r>
              <a:rPr lang="en-US" sz="2400" dirty="0" err="1">
                <a:effectLst/>
              </a:rPr>
              <a:t>berbasis</a:t>
            </a:r>
            <a:r>
              <a:rPr lang="en-US" sz="2400" dirty="0">
                <a:effectLst/>
              </a:rPr>
              <a:t> </a:t>
            </a:r>
            <a:r>
              <a:rPr lang="en-US" sz="2400" dirty="0">
                <a:solidFill>
                  <a:srgbClr val="C00000"/>
                </a:solidFill>
                <a:effectLst/>
              </a:rPr>
              <a:t>k-Nearest Neighbor</a:t>
            </a:r>
            <a:r>
              <a:rPr lang="en-US" sz="2400" dirty="0">
                <a:effectLst/>
              </a:rPr>
              <a:t/>
            </a:r>
            <a:br>
              <a:rPr lang="en-US" sz="2400" dirty="0">
                <a:effectLst/>
              </a:rPr>
            </a:br>
            <a:r>
              <a:rPr lang="en-US" sz="2400" dirty="0" err="1">
                <a:effectLst/>
              </a:rPr>
              <a:t>untuk</a:t>
            </a:r>
            <a:r>
              <a:rPr lang="en-US" sz="2400" dirty="0">
                <a:effectLst/>
              </a:rPr>
              <a:t> </a:t>
            </a:r>
            <a:r>
              <a:rPr lang="en-US" sz="2400" dirty="0" err="1">
                <a:solidFill>
                  <a:srgbClr val="0070C0"/>
                </a:solidFill>
                <a:effectLst/>
              </a:rPr>
              <a:t>Penentu</a:t>
            </a:r>
            <a:r>
              <a:rPr lang="en-US" sz="2400" dirty="0">
                <a:solidFill>
                  <a:srgbClr val="0070C0"/>
                </a:solidFill>
                <a:effectLst/>
              </a:rPr>
              <a:t> </a:t>
            </a:r>
            <a:r>
              <a:rPr lang="en-US" sz="2400" dirty="0" err="1">
                <a:solidFill>
                  <a:srgbClr val="0070C0"/>
                </a:solidFill>
                <a:effectLst/>
              </a:rPr>
              <a:t>Paket</a:t>
            </a:r>
            <a:r>
              <a:rPr lang="en-US" sz="2400" dirty="0">
                <a:solidFill>
                  <a:srgbClr val="0070C0"/>
                </a:solidFill>
                <a:effectLst/>
              </a:rPr>
              <a:t> </a:t>
            </a:r>
            <a:r>
              <a:rPr lang="en-US" sz="2400" dirty="0" err="1">
                <a:solidFill>
                  <a:srgbClr val="0070C0"/>
                </a:solidFill>
                <a:effectLst/>
              </a:rPr>
              <a:t>Perjalanan</a:t>
            </a:r>
            <a:r>
              <a:rPr lang="en-US" sz="2400" dirty="0">
                <a:solidFill>
                  <a:srgbClr val="0070C0"/>
                </a:solidFill>
                <a:effectLst/>
              </a:rPr>
              <a:t> </a:t>
            </a:r>
            <a:r>
              <a:rPr lang="en-US" sz="2400" dirty="0" err="1" smtClean="0">
                <a:solidFill>
                  <a:srgbClr val="0070C0"/>
                </a:solidFill>
                <a:effectLst/>
              </a:rPr>
              <a:t>Wisata</a:t>
            </a:r>
            <a:endParaRPr lang="en-US" sz="2400" dirty="0">
              <a:solidFill>
                <a:srgbClr val="FFC000"/>
              </a:solidFill>
              <a:effectLst/>
            </a:endParaRPr>
          </a:p>
          <a:p>
            <a:r>
              <a:rPr lang="en-US" sz="2400" dirty="0" err="1">
                <a:effectLst/>
              </a:rPr>
              <a:t>Penerapan</a:t>
            </a:r>
            <a:r>
              <a:rPr lang="en-US" sz="2400" dirty="0">
                <a:effectLst/>
              </a:rPr>
              <a:t> </a:t>
            </a:r>
            <a:r>
              <a:rPr lang="en-US" sz="2400" dirty="0" err="1">
                <a:solidFill>
                  <a:srgbClr val="C00000"/>
                </a:solidFill>
                <a:effectLst/>
              </a:rPr>
              <a:t>Algoritma</a:t>
            </a:r>
            <a:r>
              <a:rPr lang="en-US" sz="2400" dirty="0">
                <a:solidFill>
                  <a:srgbClr val="C00000"/>
                </a:solidFill>
                <a:effectLst/>
              </a:rPr>
              <a:t> A* </a:t>
            </a:r>
            <a:r>
              <a:rPr lang="id-ID" sz="2400" dirty="0" smtClean="0">
                <a:solidFill>
                  <a:srgbClr val="C00000"/>
                </a:solidFill>
                <a:effectLst/>
              </a:rPr>
              <a:t>yang Diperbaiki </a:t>
            </a:r>
            <a:r>
              <a:rPr lang="en-US" sz="2400" dirty="0" err="1" smtClean="0">
                <a:effectLst/>
              </a:rPr>
              <a:t>untuk</a:t>
            </a:r>
            <a:r>
              <a:rPr lang="en-US" sz="2400" dirty="0" smtClean="0">
                <a:effectLst/>
              </a:rPr>
              <a:t> </a:t>
            </a:r>
            <a:r>
              <a:rPr lang="en-US" sz="2400" dirty="0" err="1">
                <a:solidFill>
                  <a:srgbClr val="0070C0"/>
                </a:solidFill>
                <a:effectLst/>
              </a:rPr>
              <a:t>Pencarian</a:t>
            </a:r>
            <a:r>
              <a:rPr lang="en-US" sz="2400" dirty="0">
                <a:solidFill>
                  <a:srgbClr val="0070C0"/>
                </a:solidFill>
                <a:effectLst/>
              </a:rPr>
              <a:t> </a:t>
            </a:r>
            <a:r>
              <a:rPr lang="en-US" sz="2400" dirty="0" err="1">
                <a:solidFill>
                  <a:srgbClr val="0070C0"/>
                </a:solidFill>
                <a:effectLst/>
              </a:rPr>
              <a:t>Tempat</a:t>
            </a:r>
            <a:r>
              <a:rPr lang="en-US" sz="2400" dirty="0">
                <a:solidFill>
                  <a:srgbClr val="0070C0"/>
                </a:solidFill>
                <a:effectLst/>
              </a:rPr>
              <a:t> </a:t>
            </a:r>
            <a:r>
              <a:rPr lang="en-US" sz="2400" dirty="0" err="1">
                <a:solidFill>
                  <a:srgbClr val="0070C0"/>
                </a:solidFill>
                <a:effectLst/>
              </a:rPr>
              <a:t>Parkir</a:t>
            </a:r>
            <a:r>
              <a:rPr lang="en-US" sz="2400" dirty="0">
                <a:solidFill>
                  <a:srgbClr val="0070C0"/>
                </a:solidFill>
                <a:effectLst/>
              </a:rPr>
              <a:t> </a:t>
            </a:r>
            <a:r>
              <a:rPr lang="en-US" sz="2400" dirty="0" err="1">
                <a:solidFill>
                  <a:srgbClr val="0070C0"/>
                </a:solidFill>
                <a:effectLst/>
              </a:rPr>
              <a:t>Kosong</a:t>
            </a:r>
            <a:r>
              <a:rPr lang="en-US" sz="2400" dirty="0">
                <a:solidFill>
                  <a:srgbClr val="0070C0"/>
                </a:solidFill>
                <a:effectLst/>
              </a:rPr>
              <a:t> </a:t>
            </a:r>
            <a:r>
              <a:rPr lang="en-US" sz="2400" dirty="0">
                <a:effectLst/>
              </a:rPr>
              <a:t>di Mal </a:t>
            </a:r>
            <a:r>
              <a:rPr lang="en-US" sz="2400" dirty="0" err="1">
                <a:effectLst/>
              </a:rPr>
              <a:t>dan</a:t>
            </a:r>
            <a:r>
              <a:rPr lang="en-US" sz="2400" dirty="0">
                <a:effectLst/>
              </a:rPr>
              <a:t> </a:t>
            </a:r>
            <a:r>
              <a:rPr lang="en-US" sz="2400" dirty="0" err="1">
                <a:effectLst/>
              </a:rPr>
              <a:t>Supermaket</a:t>
            </a:r>
            <a:endParaRPr lang="id-ID" sz="2400" dirty="0">
              <a:effectLst/>
            </a:endParaRPr>
          </a:p>
          <a:p>
            <a:r>
              <a:rPr lang="id-ID" sz="2400" dirty="0" smtClean="0">
                <a:effectLst/>
              </a:rPr>
              <a:t>Sistem Cerdas menggunakan Algoritma </a:t>
            </a:r>
            <a:r>
              <a:rPr lang="id-ID" sz="2400" dirty="0" smtClean="0">
                <a:solidFill>
                  <a:srgbClr val="C00000"/>
                </a:solidFill>
                <a:effectLst/>
              </a:rPr>
              <a:t>Bayesian  Network  </a:t>
            </a:r>
            <a:r>
              <a:rPr lang="id-ID" sz="2400" dirty="0" smtClean="0">
                <a:effectLst/>
              </a:rPr>
              <a:t>untuk</a:t>
            </a:r>
            <a:r>
              <a:rPr lang="id-ID" sz="2400" dirty="0" smtClean="0">
                <a:solidFill>
                  <a:srgbClr val="C00000"/>
                </a:solidFill>
                <a:effectLst/>
              </a:rPr>
              <a:t> </a:t>
            </a:r>
            <a:r>
              <a:rPr lang="id-ID" sz="2400" dirty="0" smtClean="0">
                <a:solidFill>
                  <a:srgbClr val="0070C0"/>
                </a:solidFill>
                <a:effectLst/>
              </a:rPr>
              <a:t>Memprediksi Mahasiswa D</a:t>
            </a:r>
            <a:r>
              <a:rPr lang="en-US" sz="2400" dirty="0" err="1" smtClean="0">
                <a:solidFill>
                  <a:srgbClr val="0070C0"/>
                </a:solidFill>
                <a:effectLst/>
              </a:rPr>
              <a:t>rop</a:t>
            </a:r>
            <a:r>
              <a:rPr lang="en-US" sz="2400" dirty="0" smtClean="0">
                <a:solidFill>
                  <a:srgbClr val="0070C0"/>
                </a:solidFill>
                <a:effectLst/>
              </a:rPr>
              <a:t> </a:t>
            </a:r>
            <a:r>
              <a:rPr lang="id-ID" sz="2400" dirty="0" smtClean="0">
                <a:solidFill>
                  <a:srgbClr val="0070C0"/>
                </a:solidFill>
                <a:effectLst/>
              </a:rPr>
              <a:t>O</a:t>
            </a:r>
            <a:r>
              <a:rPr lang="en-US" sz="2400" dirty="0" err="1" smtClean="0">
                <a:solidFill>
                  <a:srgbClr val="0070C0"/>
                </a:solidFill>
                <a:effectLst/>
              </a:rPr>
              <a:t>ut</a:t>
            </a:r>
            <a:endParaRPr lang="en-US" sz="2400" dirty="0" smtClean="0">
              <a:solidFill>
                <a:srgbClr val="FFC000"/>
              </a:solidFill>
              <a:effectLst/>
            </a:endParaRPr>
          </a:p>
          <a:p>
            <a:r>
              <a:rPr lang="en-US" sz="2400" dirty="0" err="1" smtClean="0">
                <a:effectLst/>
              </a:rPr>
              <a:t>Penerapan</a:t>
            </a:r>
            <a:r>
              <a:rPr lang="en-US" sz="2400" dirty="0" smtClean="0">
                <a:effectLst/>
              </a:rPr>
              <a:t> </a:t>
            </a:r>
            <a:r>
              <a:rPr lang="en-US" sz="2400" dirty="0" err="1" smtClean="0">
                <a:solidFill>
                  <a:srgbClr val="C00000"/>
                </a:solidFill>
                <a:effectLst/>
              </a:rPr>
              <a:t>Algoritma</a:t>
            </a:r>
            <a:r>
              <a:rPr lang="en-US" sz="2400" dirty="0" smtClean="0">
                <a:solidFill>
                  <a:srgbClr val="C00000"/>
                </a:solidFill>
                <a:effectLst/>
              </a:rPr>
              <a:t> </a:t>
            </a:r>
            <a:r>
              <a:rPr lang="en-US" sz="2400" dirty="0" err="1" smtClean="0">
                <a:solidFill>
                  <a:srgbClr val="C00000"/>
                </a:solidFill>
                <a:effectLst/>
              </a:rPr>
              <a:t>Klasifikasi</a:t>
            </a:r>
            <a:r>
              <a:rPr lang="en-US" sz="2400" dirty="0" smtClean="0">
                <a:solidFill>
                  <a:srgbClr val="C00000"/>
                </a:solidFill>
                <a:effectLst/>
              </a:rPr>
              <a:t> C4.5 </a:t>
            </a:r>
            <a:r>
              <a:rPr lang="en-US" sz="2400" dirty="0" smtClean="0">
                <a:effectLst/>
              </a:rPr>
              <a:t>u</a:t>
            </a:r>
            <a:r>
              <a:rPr lang="id-ID" sz="2400" dirty="0" smtClean="0">
                <a:effectLst/>
              </a:rPr>
              <a:t>ntuk </a:t>
            </a:r>
            <a:r>
              <a:rPr lang="en-US" sz="2400" dirty="0" smtClean="0">
                <a:solidFill>
                  <a:srgbClr val="0070C0"/>
                </a:solidFill>
                <a:effectLst/>
              </a:rPr>
              <a:t>i </a:t>
            </a:r>
            <a:r>
              <a:rPr lang="en-US" sz="2400" dirty="0" err="1" smtClean="0">
                <a:solidFill>
                  <a:srgbClr val="0070C0"/>
                </a:solidFill>
                <a:effectLst/>
              </a:rPr>
              <a:t>Penentuan</a:t>
            </a:r>
            <a:r>
              <a:rPr lang="en-US" sz="2400" dirty="0" smtClean="0">
                <a:solidFill>
                  <a:srgbClr val="0070C0"/>
                </a:solidFill>
                <a:effectLst/>
              </a:rPr>
              <a:t> </a:t>
            </a:r>
            <a:r>
              <a:rPr lang="en-US" sz="2400" dirty="0" err="1" smtClean="0">
                <a:solidFill>
                  <a:srgbClr val="0070C0"/>
                </a:solidFill>
                <a:effectLst/>
              </a:rPr>
              <a:t>Kelayakan</a:t>
            </a:r>
            <a:r>
              <a:rPr lang="en-US" sz="2400" dirty="0" smtClean="0">
                <a:solidFill>
                  <a:srgbClr val="0070C0"/>
                </a:solidFill>
                <a:effectLst/>
              </a:rPr>
              <a:t> </a:t>
            </a:r>
            <a:r>
              <a:rPr lang="en-US" sz="2400" dirty="0" err="1" smtClean="0">
                <a:solidFill>
                  <a:srgbClr val="0070C0"/>
                </a:solidFill>
                <a:effectLst/>
              </a:rPr>
              <a:t>Kredit</a:t>
            </a:r>
            <a:r>
              <a:rPr lang="en-US" sz="2400" dirty="0" smtClean="0">
                <a:solidFill>
                  <a:srgbClr val="0070C0"/>
                </a:solidFill>
                <a:effectLst/>
              </a:rPr>
              <a:t> </a:t>
            </a:r>
            <a:r>
              <a:rPr lang="en-US" sz="2400" dirty="0" err="1" smtClean="0">
                <a:effectLst/>
              </a:rPr>
              <a:t>pada</a:t>
            </a:r>
            <a:r>
              <a:rPr lang="en-US" sz="2400" dirty="0" smtClean="0">
                <a:effectLst/>
              </a:rPr>
              <a:t> </a:t>
            </a:r>
            <a:r>
              <a:rPr lang="en-US" sz="2400" dirty="0" err="1" smtClean="0">
                <a:effectLst/>
              </a:rPr>
              <a:t>Koperasi</a:t>
            </a:r>
            <a:r>
              <a:rPr lang="en-US" sz="2400" dirty="0" smtClean="0">
                <a:effectLst/>
              </a:rPr>
              <a:t> </a:t>
            </a:r>
            <a:r>
              <a:rPr lang="en-US" sz="2400" dirty="0" err="1" smtClean="0">
                <a:effectLst/>
              </a:rPr>
              <a:t>Simpan</a:t>
            </a:r>
            <a:r>
              <a:rPr lang="en-US" sz="2400" dirty="0" smtClean="0">
                <a:effectLst/>
              </a:rPr>
              <a:t> </a:t>
            </a:r>
            <a:r>
              <a:rPr lang="en-US" sz="2400" dirty="0" err="1" smtClean="0">
                <a:effectLst/>
              </a:rPr>
              <a:t>Pinjam</a:t>
            </a:r>
            <a:endParaRPr lang="id-ID" sz="2400" dirty="0" smtClean="0">
              <a:effectLst/>
            </a:endParaRPr>
          </a:p>
          <a:p>
            <a:r>
              <a:rPr lang="id-ID" sz="2400" dirty="0" smtClean="0"/>
              <a:t>Model Prediksi </a:t>
            </a:r>
            <a:r>
              <a:rPr lang="id-ID" sz="2400" dirty="0" smtClean="0">
                <a:solidFill>
                  <a:srgbClr val="C00000"/>
                </a:solidFill>
              </a:rPr>
              <a:t>Neural Network </a:t>
            </a:r>
            <a:r>
              <a:rPr lang="id-ID" sz="2400" dirty="0" smtClean="0"/>
              <a:t>untuk </a:t>
            </a:r>
            <a:r>
              <a:rPr lang="id-ID" sz="2400" dirty="0" smtClean="0">
                <a:solidFill>
                  <a:srgbClr val="0070C0"/>
                </a:solidFill>
              </a:rPr>
              <a:t>Prediksi Harga Saham</a:t>
            </a:r>
            <a:endParaRPr lang="id-ID" sz="2400" dirty="0" smtClean="0">
              <a:solidFill>
                <a:srgbClr val="0070C0"/>
              </a:solidFill>
              <a:effectLst/>
            </a:endParaRPr>
          </a:p>
          <a:p>
            <a:endParaRPr lang="id-ID" sz="2400" dirty="0" smtClean="0">
              <a:effectLst/>
            </a:endParaRPr>
          </a:p>
          <a:p>
            <a:endParaRPr lang="id-ID" sz="2400" dirty="0" smtClean="0">
              <a:effectLst/>
            </a:endParaRPr>
          </a:p>
        </p:txBody>
      </p:sp>
    </p:spTree>
    <p:extLst>
      <p:ext uri="{BB962C8B-B14F-4D97-AF65-F5344CB8AC3E}">
        <p14:creationId xmlns:p14="http://schemas.microsoft.com/office/powerpoint/2010/main" val="3560298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Masalah penelitian</a:t>
            </a:r>
            <a:endParaRPr lang="id-ID" dirty="0"/>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81061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pPr>
              <a:defRPr/>
            </a:pPr>
            <a:r>
              <a:rPr lang="id-ID" dirty="0" smtClean="0"/>
              <a:t>Masalah Penelitian</a:t>
            </a:r>
            <a:endParaRPr lang="id-ID" dirty="0"/>
          </a:p>
        </p:txBody>
      </p:sp>
      <p:sp>
        <p:nvSpPr>
          <p:cNvPr id="3" name="Content Placeholder 2"/>
          <p:cNvSpPr>
            <a:spLocks noGrp="1"/>
          </p:cNvSpPr>
          <p:nvPr>
            <p:ph idx="1"/>
          </p:nvPr>
        </p:nvSpPr>
        <p:spPr>
          <a:xfrm>
            <a:off x="457200" y="990600"/>
            <a:ext cx="8229600" cy="4792663"/>
          </a:xfrm>
        </p:spPr>
        <p:txBody>
          <a:bodyPr>
            <a:normAutofit fontScale="92500" lnSpcReduction="20000"/>
          </a:bodyPr>
          <a:lstStyle/>
          <a:p>
            <a:pPr>
              <a:defRPr/>
            </a:pPr>
            <a:r>
              <a:rPr lang="id-ID" sz="2800" smtClean="0">
                <a:solidFill>
                  <a:srgbClr val="C00000"/>
                </a:solidFill>
              </a:rPr>
              <a:t>Masalah</a:t>
            </a:r>
            <a:r>
              <a:rPr lang="id-ID" sz="2800" smtClean="0"/>
              <a:t> penelitian adalah </a:t>
            </a:r>
            <a:r>
              <a:rPr lang="id-ID" sz="2800" smtClean="0">
                <a:solidFill>
                  <a:srgbClr val="C00000"/>
                </a:solidFill>
              </a:rPr>
              <a:t>alasan utama </a:t>
            </a:r>
            <a:r>
              <a:rPr lang="id-ID" sz="2800" smtClean="0"/>
              <a:t>mengapa penelitian harus dilakukan</a:t>
            </a:r>
          </a:p>
          <a:p>
            <a:pPr>
              <a:defRPr/>
            </a:pPr>
            <a:r>
              <a:rPr lang="id-ID" sz="2800" smtClean="0"/>
              <a:t>Masalah penelitian harus </a:t>
            </a:r>
            <a:r>
              <a:rPr lang="id-ID" sz="2800" smtClean="0">
                <a:solidFill>
                  <a:srgbClr val="C00000"/>
                </a:solidFill>
              </a:rPr>
              <a:t>objective</a:t>
            </a:r>
            <a:r>
              <a:rPr lang="id-ID" sz="2800" smtClean="0"/>
              <a:t> (tidak subjective)</a:t>
            </a:r>
            <a:r>
              <a:rPr lang="en-US" sz="2800" smtClean="0"/>
              <a:t>, </a:t>
            </a:r>
            <a:r>
              <a:rPr lang="en-US" sz="2800" err="1" smtClean="0"/>
              <a:t>dan</a:t>
            </a:r>
            <a:r>
              <a:rPr lang="en-US" sz="2800" smtClean="0"/>
              <a:t> </a:t>
            </a:r>
            <a:r>
              <a:rPr lang="id-ID" sz="2800" smtClean="0"/>
              <a:t>harus dibuktikan secara logis </a:t>
            </a:r>
            <a:r>
              <a:rPr lang="en-US" sz="2800" err="1" smtClean="0"/>
              <a:t>dan</a:t>
            </a:r>
            <a:r>
              <a:rPr lang="en-US" sz="2800" smtClean="0"/>
              <a:t> valid </a:t>
            </a:r>
            <a:r>
              <a:rPr lang="id-ID" sz="2800" smtClean="0"/>
              <a:t>bahwa </a:t>
            </a:r>
            <a:r>
              <a:rPr lang="en-US" sz="2800" err="1" smtClean="0"/>
              <a:t>masalah</a:t>
            </a:r>
            <a:r>
              <a:rPr lang="en-US" sz="2800" smtClean="0"/>
              <a:t> </a:t>
            </a:r>
            <a:r>
              <a:rPr lang="id-ID" sz="2800" smtClean="0"/>
              <a:t>itu benar-benar masalah </a:t>
            </a:r>
          </a:p>
          <a:p>
            <a:pPr>
              <a:defRPr/>
            </a:pPr>
            <a:r>
              <a:rPr lang="id-ID" sz="2800" smtClean="0"/>
              <a:t>Supaya logis dan valid, </a:t>
            </a:r>
            <a:r>
              <a:rPr lang="en-US" sz="2800" err="1" smtClean="0"/>
              <a:t>perlu</a:t>
            </a:r>
            <a:r>
              <a:rPr lang="en-US" sz="2800" smtClean="0"/>
              <a:t> </a:t>
            </a:r>
            <a:r>
              <a:rPr lang="en-US" sz="2800" err="1" smtClean="0"/>
              <a:t>dilakukan</a:t>
            </a:r>
            <a:r>
              <a:rPr lang="en-US" sz="2800" smtClean="0"/>
              <a:t> </a:t>
            </a:r>
            <a:r>
              <a:rPr lang="en-US" sz="2800" err="1" smtClean="0">
                <a:solidFill>
                  <a:srgbClr val="C00000"/>
                </a:solidFill>
              </a:rPr>
              <a:t>objektifikasi</a:t>
            </a:r>
            <a:r>
              <a:rPr lang="en-US" sz="2800" smtClean="0">
                <a:solidFill>
                  <a:srgbClr val="C00000"/>
                </a:solidFill>
              </a:rPr>
              <a:t> </a:t>
            </a:r>
            <a:r>
              <a:rPr lang="en-US" sz="2800" err="1" smtClean="0">
                <a:solidFill>
                  <a:srgbClr val="C00000"/>
                </a:solidFill>
              </a:rPr>
              <a:t>masalah</a:t>
            </a:r>
            <a:r>
              <a:rPr lang="en-US" sz="2800" smtClean="0"/>
              <a:t>, </a:t>
            </a:r>
            <a:r>
              <a:rPr lang="en-US" sz="2800" err="1" smtClean="0"/>
              <a:t>dengan</a:t>
            </a:r>
            <a:r>
              <a:rPr lang="en-US" sz="2800" smtClean="0"/>
              <a:t> </a:t>
            </a:r>
            <a:r>
              <a:rPr lang="en-US" sz="2800" err="1" smtClean="0"/>
              <a:t>cara</a:t>
            </a:r>
            <a:r>
              <a:rPr lang="en-US" sz="2800" smtClean="0"/>
              <a:t> me</a:t>
            </a:r>
            <a:r>
              <a:rPr lang="id-ID" sz="2800" smtClean="0"/>
              <a:t>landasi </a:t>
            </a:r>
            <a:r>
              <a:rPr lang="en-US" sz="2800" err="1" smtClean="0"/>
              <a:t>masalah</a:t>
            </a:r>
            <a:r>
              <a:rPr lang="en-US" sz="2800" smtClean="0"/>
              <a:t> </a:t>
            </a:r>
            <a:r>
              <a:rPr lang="en-US" sz="2800" err="1" smtClean="0"/>
              <a:t>penelitian</a:t>
            </a:r>
            <a:r>
              <a:rPr lang="en-US" sz="2800" smtClean="0"/>
              <a:t> </a:t>
            </a:r>
            <a:r>
              <a:rPr lang="id-ID" sz="2800" smtClean="0"/>
              <a:t>dengan:</a:t>
            </a:r>
          </a:p>
          <a:p>
            <a:pPr marL="858837" lvl="1" indent="-514350">
              <a:buFont typeface="+mj-lt"/>
              <a:buAutoNum type="arabicPeriod"/>
              <a:defRPr/>
            </a:pPr>
            <a:r>
              <a:rPr lang="en-US" sz="2400" err="1" smtClean="0">
                <a:solidFill>
                  <a:srgbClr val="C00000"/>
                </a:solidFill>
              </a:rPr>
              <a:t>Studi</a:t>
            </a:r>
            <a:r>
              <a:rPr lang="en-US" sz="2400" smtClean="0">
                <a:solidFill>
                  <a:srgbClr val="C00000"/>
                </a:solidFill>
              </a:rPr>
              <a:t> </a:t>
            </a:r>
            <a:r>
              <a:rPr lang="id-ID" sz="2400" smtClean="0">
                <a:solidFill>
                  <a:srgbClr val="C00000"/>
                </a:solidFill>
              </a:rPr>
              <a:t>Lapangan </a:t>
            </a:r>
            <a:r>
              <a:rPr lang="id-ID" sz="2400" smtClean="0"/>
              <a:t>(</a:t>
            </a:r>
            <a:r>
              <a:rPr lang="en-US" sz="2400" i="1" smtClean="0"/>
              <a:t>Field Study</a:t>
            </a:r>
            <a:r>
              <a:rPr lang="id-ID" sz="2400" smtClean="0"/>
              <a:t>)</a:t>
            </a:r>
            <a:r>
              <a:rPr lang="en-US" sz="2400" smtClean="0"/>
              <a:t> </a:t>
            </a:r>
            <a:r>
              <a:rPr lang="en-US" sz="2400" err="1" smtClean="0"/>
              <a:t>melalui</a:t>
            </a:r>
            <a:r>
              <a:rPr lang="en-US" sz="2400" smtClean="0"/>
              <a:t> data </a:t>
            </a:r>
            <a:r>
              <a:rPr lang="en-US" sz="2400" err="1" smtClean="0"/>
              <a:t>riil</a:t>
            </a:r>
            <a:r>
              <a:rPr lang="en-US" sz="2400" smtClean="0"/>
              <a:t> </a:t>
            </a:r>
            <a:r>
              <a:rPr lang="en-US" sz="2400" err="1" smtClean="0"/>
              <a:t>obyek</a:t>
            </a:r>
            <a:r>
              <a:rPr lang="en-US" sz="2400" smtClean="0"/>
              <a:t> </a:t>
            </a:r>
            <a:r>
              <a:rPr lang="en-US" sz="2400" err="1" smtClean="0"/>
              <a:t>penelitian</a:t>
            </a:r>
            <a:r>
              <a:rPr lang="en-US" sz="2400" smtClean="0"/>
              <a:t>, </a:t>
            </a:r>
            <a:r>
              <a:rPr lang="en-US" sz="2400" err="1" smtClean="0"/>
              <a:t>angket</a:t>
            </a:r>
            <a:r>
              <a:rPr lang="en-US" sz="2400" smtClean="0"/>
              <a:t>, </a:t>
            </a:r>
            <a:r>
              <a:rPr lang="en-US" sz="2400" err="1" smtClean="0"/>
              <a:t>kuesioner</a:t>
            </a:r>
            <a:r>
              <a:rPr lang="en-US" sz="2400"/>
              <a:t>,</a:t>
            </a:r>
            <a:r>
              <a:rPr lang="en-US" sz="2400" smtClean="0"/>
              <a:t> </a:t>
            </a:r>
            <a:r>
              <a:rPr lang="en-US" sz="2400" err="1" smtClean="0"/>
              <a:t>dsb</a:t>
            </a:r>
            <a:endParaRPr lang="id-ID" sz="2400" smtClean="0"/>
          </a:p>
          <a:p>
            <a:pPr marL="858837" lvl="1" indent="-514350">
              <a:buFont typeface="+mj-lt"/>
              <a:buAutoNum type="arabicPeriod"/>
              <a:defRPr/>
            </a:pPr>
            <a:r>
              <a:rPr lang="en-US" sz="2400" err="1" smtClean="0">
                <a:solidFill>
                  <a:srgbClr val="C00000"/>
                </a:solidFill>
              </a:rPr>
              <a:t>Studi</a:t>
            </a:r>
            <a:r>
              <a:rPr lang="en-US" sz="2400" smtClean="0">
                <a:solidFill>
                  <a:srgbClr val="C00000"/>
                </a:solidFill>
              </a:rPr>
              <a:t> </a:t>
            </a:r>
            <a:r>
              <a:rPr lang="id-ID" sz="2400" smtClean="0">
                <a:solidFill>
                  <a:srgbClr val="C00000"/>
                </a:solidFill>
              </a:rPr>
              <a:t>Literatur </a:t>
            </a:r>
            <a:r>
              <a:rPr lang="id-ID" sz="2400" smtClean="0"/>
              <a:t>(</a:t>
            </a:r>
            <a:r>
              <a:rPr lang="en-US" sz="2400" i="1" smtClean="0"/>
              <a:t>Literature study</a:t>
            </a:r>
            <a:r>
              <a:rPr lang="en-US" sz="2400" smtClean="0"/>
              <a:t>) </a:t>
            </a:r>
            <a:r>
              <a:rPr lang="en-US" sz="2400" err="1" smtClean="0"/>
              <a:t>melalui</a:t>
            </a:r>
            <a:r>
              <a:rPr lang="en-US" sz="2400" smtClean="0"/>
              <a:t> paper </a:t>
            </a:r>
            <a:r>
              <a:rPr lang="en-US" sz="2400" err="1" smtClean="0"/>
              <a:t>di</a:t>
            </a:r>
            <a:r>
              <a:rPr lang="en-US" sz="2400" smtClean="0"/>
              <a:t> </a:t>
            </a:r>
            <a:r>
              <a:rPr lang="id-ID" sz="2400" smtClean="0"/>
              <a:t>journal, prosiding, dsb</a:t>
            </a:r>
            <a:br>
              <a:rPr lang="id-ID" sz="2400" smtClean="0"/>
            </a:br>
            <a:endParaRPr lang="id-ID"/>
          </a:p>
        </p:txBody>
      </p:sp>
    </p:spTree>
    <p:extLst>
      <p:ext uri="{BB962C8B-B14F-4D97-AF65-F5344CB8AC3E}">
        <p14:creationId xmlns:p14="http://schemas.microsoft.com/office/powerpoint/2010/main" val="259404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Pentingnya</a:t>
            </a:r>
            <a:r>
              <a:rPr lang="en-US" dirty="0" smtClean="0"/>
              <a:t> </a:t>
            </a:r>
            <a:r>
              <a:rPr lang="en-US" dirty="0" err="1" smtClean="0"/>
              <a:t>Masalah</a:t>
            </a:r>
            <a:r>
              <a:rPr lang="en-US" dirty="0" smtClean="0"/>
              <a:t> </a:t>
            </a:r>
            <a:r>
              <a:rPr lang="en-US" dirty="0" err="1" smtClean="0"/>
              <a:t>Penelitian</a:t>
            </a:r>
            <a:endParaRPr lang="en-US" dirty="0"/>
          </a:p>
        </p:txBody>
      </p:sp>
      <p:sp>
        <p:nvSpPr>
          <p:cNvPr id="3" name="Content Placeholder 2"/>
          <p:cNvSpPr>
            <a:spLocks noGrp="1"/>
          </p:cNvSpPr>
          <p:nvPr>
            <p:ph idx="1"/>
          </p:nvPr>
        </p:nvSpPr>
        <p:spPr>
          <a:xfrm>
            <a:off x="457200" y="1074737"/>
            <a:ext cx="8229600" cy="4792663"/>
          </a:xfrm>
        </p:spPr>
        <p:txBody>
          <a:bodyPr>
            <a:normAutofit lnSpcReduction="10000"/>
          </a:bodyPr>
          <a:lstStyle/>
          <a:p>
            <a:r>
              <a:rPr lang="fi-FI" sz="2800" dirty="0" smtClean="0"/>
              <a:t>Kualitas penelitian ditentukan oleh </a:t>
            </a:r>
            <a:r>
              <a:rPr lang="fi-FI" sz="2800" dirty="0" smtClean="0">
                <a:solidFill>
                  <a:srgbClr val="C00000"/>
                </a:solidFill>
              </a:rPr>
              <a:t>kualitas</a:t>
            </a:r>
            <a:r>
              <a:rPr lang="id-ID" sz="2800" dirty="0" smtClean="0">
                <a:solidFill>
                  <a:srgbClr val="C00000"/>
                </a:solidFill>
              </a:rPr>
              <a:t> </a:t>
            </a:r>
            <a:r>
              <a:rPr lang="fi-FI" sz="2800" dirty="0" smtClean="0">
                <a:solidFill>
                  <a:srgbClr val="C00000"/>
                </a:solidFill>
              </a:rPr>
              <a:t>“masalah“ </a:t>
            </a:r>
            <a:r>
              <a:rPr lang="fi-FI" sz="2800" dirty="0" smtClean="0"/>
              <a:t>yang diteliti, bukan karena ketinggian</a:t>
            </a:r>
            <a:r>
              <a:rPr lang="id-ID" sz="2800" dirty="0" smtClean="0"/>
              <a:t> </a:t>
            </a:r>
            <a:r>
              <a:rPr lang="en-US" sz="2800" dirty="0" err="1" smtClean="0"/>
              <a:t>teknologi</a:t>
            </a:r>
            <a:r>
              <a:rPr lang="en-US" sz="2800" dirty="0" smtClean="0"/>
              <a:t> yang </a:t>
            </a:r>
            <a:r>
              <a:rPr lang="en-US" sz="2800" dirty="0" err="1" smtClean="0"/>
              <a:t>digunakan</a:t>
            </a:r>
            <a:endParaRPr lang="en-US" sz="2800" dirty="0" smtClean="0"/>
          </a:p>
          <a:p>
            <a:r>
              <a:rPr lang="en-US" sz="2800" dirty="0" smtClean="0"/>
              <a:t>Reviewer </a:t>
            </a:r>
            <a:r>
              <a:rPr lang="en-US" sz="2800" dirty="0" err="1" smtClean="0"/>
              <a:t>jurnal</a:t>
            </a:r>
            <a:r>
              <a:rPr lang="en-US" sz="2800" dirty="0" smtClean="0"/>
              <a:t> </a:t>
            </a:r>
            <a:r>
              <a:rPr lang="en-US" sz="2800" dirty="0" err="1" smtClean="0"/>
              <a:t>internasional</a:t>
            </a:r>
            <a:r>
              <a:rPr lang="en-US" sz="2800" dirty="0" smtClean="0"/>
              <a:t> </a:t>
            </a:r>
            <a:r>
              <a:rPr lang="en-US" sz="2800" dirty="0" err="1" smtClean="0"/>
              <a:t>menjadikan</a:t>
            </a:r>
            <a:r>
              <a:rPr lang="id-ID" sz="2800" dirty="0" smtClean="0"/>
              <a:t> </a:t>
            </a:r>
            <a:r>
              <a:rPr lang="en-US" sz="2800" dirty="0" smtClean="0"/>
              <a:t>“</a:t>
            </a:r>
            <a:r>
              <a:rPr lang="en-US" sz="2800" dirty="0" err="1" smtClean="0"/>
              <a:t>masalah</a:t>
            </a:r>
            <a:r>
              <a:rPr lang="en-US" sz="2800" dirty="0" smtClean="0"/>
              <a:t> </a:t>
            </a:r>
            <a:r>
              <a:rPr lang="en-US" sz="2800" dirty="0" err="1" smtClean="0"/>
              <a:t>penelitian“sebagai</a:t>
            </a:r>
            <a:r>
              <a:rPr lang="en-US" sz="2800" dirty="0" smtClean="0"/>
              <a:t> </a:t>
            </a:r>
            <a:r>
              <a:rPr lang="en-US" sz="2800" dirty="0" smtClean="0">
                <a:solidFill>
                  <a:srgbClr val="C00000"/>
                </a:solidFill>
              </a:rPr>
              <a:t>parameter </a:t>
            </a:r>
            <a:r>
              <a:rPr lang="en-US" sz="2800" dirty="0" err="1" smtClean="0">
                <a:solidFill>
                  <a:srgbClr val="C00000"/>
                </a:solidFill>
              </a:rPr>
              <a:t>utama</a:t>
            </a:r>
            <a:r>
              <a:rPr lang="id-ID" sz="2800" dirty="0" smtClean="0">
                <a:solidFill>
                  <a:srgbClr val="C00000"/>
                </a:solidFill>
              </a:rPr>
              <a:t> </a:t>
            </a:r>
            <a:r>
              <a:rPr lang="en-US" sz="2800" dirty="0" smtClean="0">
                <a:solidFill>
                  <a:srgbClr val="C00000"/>
                </a:solidFill>
              </a:rPr>
              <a:t>proses review</a:t>
            </a:r>
          </a:p>
          <a:p>
            <a:r>
              <a:rPr lang="en-US" sz="2800" dirty="0" err="1" smtClean="0"/>
              <a:t>Untuk</a:t>
            </a:r>
            <a:r>
              <a:rPr lang="en-US" sz="2800" dirty="0" smtClean="0"/>
              <a:t> </a:t>
            </a:r>
            <a:r>
              <a:rPr lang="en-US" sz="2800" dirty="0" err="1" smtClean="0"/>
              <a:t>mencapai</a:t>
            </a:r>
            <a:r>
              <a:rPr lang="en-US" sz="2800" dirty="0" smtClean="0"/>
              <a:t> </a:t>
            </a:r>
            <a:r>
              <a:rPr lang="en-US" sz="2800" dirty="0" err="1" smtClean="0"/>
              <a:t>originalitas</a:t>
            </a:r>
            <a:r>
              <a:rPr lang="en-US" sz="2800" dirty="0" smtClean="0"/>
              <a:t> </a:t>
            </a:r>
            <a:r>
              <a:rPr lang="en-US" sz="2800" dirty="0" err="1" smtClean="0"/>
              <a:t>dalam</a:t>
            </a:r>
            <a:r>
              <a:rPr lang="en-US" sz="2800" dirty="0" smtClean="0"/>
              <a:t> </a:t>
            </a:r>
            <a:r>
              <a:rPr lang="en-US" sz="2800" dirty="0" err="1" smtClean="0"/>
              <a:t>penelitian</a:t>
            </a:r>
            <a:r>
              <a:rPr lang="en-US" sz="2800" dirty="0" smtClean="0"/>
              <a:t>,  </a:t>
            </a:r>
            <a:r>
              <a:rPr lang="en-US" sz="2800" dirty="0" err="1" smtClean="0"/>
              <a:t>masalah</a:t>
            </a:r>
            <a:r>
              <a:rPr lang="en-US" sz="2800" dirty="0" smtClean="0"/>
              <a:t> </a:t>
            </a:r>
            <a:r>
              <a:rPr lang="en-US" sz="2800" dirty="0" err="1" smtClean="0"/>
              <a:t>penelitian</a:t>
            </a:r>
            <a:r>
              <a:rPr lang="en-US" sz="2800" dirty="0" smtClean="0"/>
              <a:t> </a:t>
            </a:r>
            <a:r>
              <a:rPr lang="en-US" sz="2800" dirty="0" err="1" smtClean="0"/>
              <a:t>bisa</a:t>
            </a:r>
            <a:r>
              <a:rPr lang="en-US" sz="2800" dirty="0" smtClean="0"/>
              <a:t> </a:t>
            </a:r>
            <a:r>
              <a:rPr lang="en-US" sz="2800" dirty="0" err="1" smtClean="0"/>
              <a:t>dengan</a:t>
            </a:r>
            <a:r>
              <a:rPr lang="en-US" sz="2800" dirty="0" smtClean="0"/>
              <a:t> </a:t>
            </a:r>
            <a:r>
              <a:rPr lang="en-US" sz="2800" dirty="0" err="1" smtClean="0"/>
              <a:t>dua</a:t>
            </a:r>
            <a:r>
              <a:rPr lang="en-US" sz="2800" dirty="0" smtClean="0"/>
              <a:t> </a:t>
            </a:r>
            <a:r>
              <a:rPr lang="en-US" sz="2800" dirty="0" err="1" smtClean="0"/>
              <a:t>cara</a:t>
            </a:r>
            <a:r>
              <a:rPr lang="en-US" sz="2800" dirty="0" smtClean="0"/>
              <a:t>: </a:t>
            </a:r>
          </a:p>
          <a:p>
            <a:pPr marL="801687" lvl="1" indent="-457200">
              <a:buFont typeface="+mj-lt"/>
              <a:buAutoNum type="arabicPeriod"/>
            </a:pPr>
            <a:r>
              <a:rPr lang="en-US" sz="2400" dirty="0" err="1" smtClean="0"/>
              <a:t>Obyek</a:t>
            </a:r>
            <a:r>
              <a:rPr lang="en-US" sz="2400" dirty="0" smtClean="0"/>
              <a:t> </a:t>
            </a:r>
            <a:r>
              <a:rPr lang="en-US" sz="2400" dirty="0" err="1" smtClean="0"/>
              <a:t>penelitian</a:t>
            </a:r>
            <a:r>
              <a:rPr lang="en-US" sz="2400" dirty="0" smtClean="0"/>
              <a:t> </a:t>
            </a:r>
            <a:r>
              <a:rPr lang="en-US" sz="2400" dirty="0" err="1" smtClean="0"/>
              <a:t>orisinal</a:t>
            </a:r>
            <a:r>
              <a:rPr lang="en-US" sz="2400" dirty="0" smtClean="0"/>
              <a:t> alias </a:t>
            </a:r>
            <a:r>
              <a:rPr lang="en-US" sz="2400" dirty="0" err="1" smtClean="0"/>
              <a:t>belum</a:t>
            </a:r>
            <a:r>
              <a:rPr lang="en-US" sz="2400" dirty="0" smtClean="0"/>
              <a:t> </a:t>
            </a:r>
            <a:r>
              <a:rPr lang="en-US" sz="2400" dirty="0" err="1" smtClean="0"/>
              <a:t>pernah</a:t>
            </a:r>
            <a:r>
              <a:rPr lang="en-US" sz="2400" dirty="0" smtClean="0"/>
              <a:t> </a:t>
            </a:r>
            <a:r>
              <a:rPr lang="en-US" sz="2400" dirty="0" err="1" smtClean="0"/>
              <a:t>diteliti</a:t>
            </a:r>
            <a:r>
              <a:rPr lang="en-US" sz="2400" dirty="0" smtClean="0"/>
              <a:t> orang lain (</a:t>
            </a:r>
            <a:r>
              <a:rPr lang="en-US" sz="2400" dirty="0" err="1" smtClean="0">
                <a:solidFill>
                  <a:srgbClr val="0070C0"/>
                </a:solidFill>
              </a:rPr>
              <a:t>orisinalitas</a:t>
            </a:r>
            <a:r>
              <a:rPr lang="en-US" sz="2400" dirty="0" smtClean="0">
                <a:solidFill>
                  <a:srgbClr val="0070C0"/>
                </a:solidFill>
              </a:rPr>
              <a:t> di </a:t>
            </a:r>
            <a:r>
              <a:rPr lang="en-US" sz="2400" dirty="0" err="1" smtClean="0">
                <a:solidFill>
                  <a:srgbClr val="0070C0"/>
                </a:solidFill>
              </a:rPr>
              <a:t>hasil</a:t>
            </a:r>
            <a:r>
              <a:rPr lang="en-US" sz="2400" dirty="0" smtClean="0"/>
              <a:t>)</a:t>
            </a:r>
          </a:p>
          <a:p>
            <a:pPr marL="801687" lvl="1" indent="-457200">
              <a:buFont typeface="+mj-lt"/>
              <a:buAutoNum type="arabicPeriod"/>
            </a:pPr>
            <a:r>
              <a:rPr lang="en-US" sz="2400" dirty="0" err="1" smtClean="0"/>
              <a:t>Obyek</a:t>
            </a:r>
            <a:r>
              <a:rPr lang="en-US" sz="2400" dirty="0" smtClean="0"/>
              <a:t> </a:t>
            </a:r>
            <a:r>
              <a:rPr lang="en-US" sz="2400" dirty="0" err="1" smtClean="0"/>
              <a:t>penelitian</a:t>
            </a:r>
            <a:r>
              <a:rPr lang="en-US" sz="2400" dirty="0" smtClean="0"/>
              <a:t> </a:t>
            </a:r>
            <a:r>
              <a:rPr lang="en-US" sz="2400" dirty="0" err="1" smtClean="0"/>
              <a:t>tidak</a:t>
            </a:r>
            <a:r>
              <a:rPr lang="en-US" sz="2400" dirty="0" smtClean="0"/>
              <a:t> </a:t>
            </a:r>
            <a:r>
              <a:rPr lang="en-US" sz="2400" dirty="0" err="1" smtClean="0"/>
              <a:t>orisinal</a:t>
            </a:r>
            <a:r>
              <a:rPr lang="en-US" sz="2400" dirty="0" smtClean="0"/>
              <a:t> (</a:t>
            </a:r>
            <a:r>
              <a:rPr lang="en-US" sz="2400" dirty="0" err="1" smtClean="0"/>
              <a:t>sudah</a:t>
            </a:r>
            <a:r>
              <a:rPr lang="en-US" sz="2400" dirty="0" smtClean="0"/>
              <a:t> </a:t>
            </a:r>
            <a:r>
              <a:rPr lang="en-US" sz="2400" dirty="0" err="1" smtClean="0"/>
              <a:t>diteliti</a:t>
            </a:r>
            <a:r>
              <a:rPr lang="en-US" sz="2400" dirty="0" smtClean="0"/>
              <a:t> </a:t>
            </a:r>
            <a:r>
              <a:rPr lang="en-US" sz="2400" dirty="0" err="1" smtClean="0"/>
              <a:t>oleh</a:t>
            </a:r>
            <a:r>
              <a:rPr lang="en-US" sz="2400" dirty="0" smtClean="0"/>
              <a:t> orang lain), </a:t>
            </a:r>
            <a:r>
              <a:rPr lang="en-US" sz="2400" dirty="0" err="1" smtClean="0"/>
              <a:t>tapi</a:t>
            </a:r>
            <a:r>
              <a:rPr lang="en-US" sz="2400" dirty="0" smtClean="0"/>
              <a:t> </a:t>
            </a:r>
            <a:r>
              <a:rPr lang="en-US" sz="2400" dirty="0" err="1" smtClean="0"/>
              <a:t>kita</a:t>
            </a:r>
            <a:r>
              <a:rPr lang="en-US" sz="2400" dirty="0" smtClean="0"/>
              <a:t> </a:t>
            </a:r>
            <a:r>
              <a:rPr lang="en-US" sz="2400" dirty="0" err="1" smtClean="0"/>
              <a:t>menggunakan</a:t>
            </a:r>
            <a:r>
              <a:rPr lang="en-US" sz="2400" dirty="0" smtClean="0"/>
              <a:t> </a:t>
            </a:r>
            <a:r>
              <a:rPr lang="en-US" sz="2400" dirty="0" err="1" smtClean="0"/>
              <a:t>teknik</a:t>
            </a:r>
            <a:r>
              <a:rPr lang="en-US" sz="2400" dirty="0" smtClean="0"/>
              <a:t> lain </a:t>
            </a:r>
            <a:r>
              <a:rPr lang="en-US" sz="2400" dirty="0" err="1" smtClean="0"/>
              <a:t>untuk</a:t>
            </a:r>
            <a:r>
              <a:rPr lang="en-US" sz="2400" dirty="0" smtClean="0"/>
              <a:t> </a:t>
            </a:r>
            <a:r>
              <a:rPr lang="en-US" sz="2400" dirty="0" err="1" smtClean="0"/>
              <a:t>memecahkan</a:t>
            </a:r>
            <a:r>
              <a:rPr lang="en-US" sz="2400" dirty="0" smtClean="0"/>
              <a:t> </a:t>
            </a:r>
            <a:r>
              <a:rPr lang="en-US" sz="2400" dirty="0" err="1" smtClean="0"/>
              <a:t>masalah</a:t>
            </a:r>
            <a:r>
              <a:rPr lang="en-US" sz="2400" dirty="0" smtClean="0"/>
              <a:t> (</a:t>
            </a:r>
            <a:r>
              <a:rPr lang="en-US" sz="2400" dirty="0" err="1" smtClean="0">
                <a:solidFill>
                  <a:srgbClr val="0070C0"/>
                </a:solidFill>
              </a:rPr>
              <a:t>orisinalitas</a:t>
            </a:r>
            <a:r>
              <a:rPr lang="en-US" sz="2400" dirty="0" smtClean="0">
                <a:solidFill>
                  <a:srgbClr val="0070C0"/>
                </a:solidFill>
              </a:rPr>
              <a:t> di </a:t>
            </a:r>
            <a:r>
              <a:rPr lang="en-US" sz="2400" dirty="0" err="1" smtClean="0">
                <a:solidFill>
                  <a:srgbClr val="0070C0"/>
                </a:solidFill>
              </a:rPr>
              <a:t>metode</a:t>
            </a:r>
            <a:r>
              <a:rPr lang="en-US" sz="2400" dirty="0" smtClean="0"/>
              <a:t>)</a:t>
            </a:r>
          </a:p>
        </p:txBody>
      </p:sp>
    </p:spTree>
    <p:extLst>
      <p:ext uri="{BB962C8B-B14F-4D97-AF65-F5344CB8AC3E}">
        <p14:creationId xmlns:p14="http://schemas.microsoft.com/office/powerpoint/2010/main" val="2575223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id-ID" dirty="0" smtClean="0"/>
              <a:t>Bentuk </a:t>
            </a:r>
            <a:r>
              <a:rPr lang="en-US" dirty="0" err="1" smtClean="0"/>
              <a:t>Masalah</a:t>
            </a:r>
            <a:r>
              <a:rPr lang="en-US" dirty="0" smtClean="0"/>
              <a:t> </a:t>
            </a:r>
            <a:r>
              <a:rPr lang="en-US" dirty="0" err="1" smtClean="0"/>
              <a:t>Penelitian</a:t>
            </a:r>
            <a:endParaRPr lang="en-US" dirty="0"/>
          </a:p>
        </p:txBody>
      </p:sp>
      <p:sp>
        <p:nvSpPr>
          <p:cNvPr id="3" name="Content Placeholder 2"/>
          <p:cNvSpPr>
            <a:spLocks noGrp="1"/>
          </p:cNvSpPr>
          <p:nvPr>
            <p:ph idx="1"/>
          </p:nvPr>
        </p:nvSpPr>
        <p:spPr>
          <a:xfrm>
            <a:off x="304800" y="990600"/>
            <a:ext cx="8610600" cy="5173663"/>
          </a:xfrm>
        </p:spPr>
        <p:txBody>
          <a:bodyPr>
            <a:normAutofit lnSpcReduction="10000"/>
          </a:bodyPr>
          <a:lstStyle/>
          <a:p>
            <a:r>
              <a:rPr lang="en-US" sz="2600" dirty="0" err="1" smtClean="0"/>
              <a:t>Bentuk</a:t>
            </a:r>
            <a:r>
              <a:rPr lang="en-US" sz="2600" dirty="0" smtClean="0"/>
              <a:t> </a:t>
            </a:r>
            <a:r>
              <a:rPr lang="en-US" sz="2600" dirty="0" err="1" smtClean="0"/>
              <a:t>masalah</a:t>
            </a:r>
            <a:r>
              <a:rPr lang="en-US" sz="2600" dirty="0" smtClean="0"/>
              <a:t> </a:t>
            </a:r>
            <a:r>
              <a:rPr lang="en-US" sz="2600" dirty="0" err="1" smtClean="0"/>
              <a:t>penelitian</a:t>
            </a:r>
            <a:r>
              <a:rPr lang="en-US" sz="2600" dirty="0" smtClean="0"/>
              <a:t> </a:t>
            </a:r>
            <a:r>
              <a:rPr lang="en-US" sz="2600" dirty="0" err="1" smtClean="0"/>
              <a:t>bisa</a:t>
            </a:r>
            <a:r>
              <a:rPr lang="en-US" sz="2600" dirty="0" smtClean="0"/>
              <a:t> </a:t>
            </a:r>
            <a:r>
              <a:rPr lang="en-US" sz="2600" dirty="0" err="1" smtClean="0"/>
              <a:t>dinyatakan</a:t>
            </a:r>
            <a:r>
              <a:rPr lang="id-ID" sz="2600" dirty="0" smtClean="0"/>
              <a:t> </a:t>
            </a:r>
            <a:r>
              <a:rPr lang="en-US" sz="2600" dirty="0" err="1" smtClean="0"/>
              <a:t>dalam</a:t>
            </a:r>
            <a:r>
              <a:rPr lang="en-US" sz="2600" dirty="0" smtClean="0"/>
              <a:t> </a:t>
            </a:r>
            <a:r>
              <a:rPr lang="en-US" sz="2600" dirty="0" err="1" smtClean="0"/>
              <a:t>bentuk</a:t>
            </a:r>
            <a:r>
              <a:rPr lang="id-ID" sz="2600" dirty="0" smtClean="0"/>
              <a:t> </a:t>
            </a:r>
            <a:r>
              <a:rPr lang="id-ID" sz="2600" dirty="0" smtClean="0">
                <a:solidFill>
                  <a:srgbClr val="C00000"/>
                </a:solidFill>
              </a:rPr>
              <a:t>kalimat pernyataan</a:t>
            </a:r>
            <a:r>
              <a:rPr lang="id-ID" sz="2600" dirty="0" smtClean="0"/>
              <a:t>,</a:t>
            </a:r>
            <a:r>
              <a:rPr lang="en-US" sz="2600" dirty="0" smtClean="0"/>
              <a:t> </a:t>
            </a:r>
            <a:r>
              <a:rPr lang="en-US" sz="2600" dirty="0" err="1" smtClean="0">
                <a:solidFill>
                  <a:srgbClr val="C00000"/>
                </a:solidFill>
              </a:rPr>
              <a:t>kalimat</a:t>
            </a:r>
            <a:r>
              <a:rPr lang="en-US" sz="2600" dirty="0" smtClean="0">
                <a:solidFill>
                  <a:srgbClr val="C00000"/>
                </a:solidFill>
              </a:rPr>
              <a:t> </a:t>
            </a:r>
            <a:r>
              <a:rPr lang="id-ID" sz="2600" dirty="0" smtClean="0">
                <a:solidFill>
                  <a:srgbClr val="C00000"/>
                </a:solidFill>
              </a:rPr>
              <a:t>pertanyaan</a:t>
            </a:r>
            <a:r>
              <a:rPr lang="en-US" sz="2600" dirty="0" smtClean="0">
                <a:solidFill>
                  <a:srgbClr val="C00000"/>
                </a:solidFill>
              </a:rPr>
              <a:t> </a:t>
            </a:r>
            <a:r>
              <a:rPr lang="en-US" sz="2600" dirty="0" err="1" smtClean="0"/>
              <a:t>atau</a:t>
            </a:r>
            <a:r>
              <a:rPr lang="en-US" sz="2600" dirty="0" smtClean="0"/>
              <a:t> </a:t>
            </a:r>
            <a:r>
              <a:rPr lang="en-US" sz="2600" dirty="0" err="1" smtClean="0">
                <a:solidFill>
                  <a:srgbClr val="C00000"/>
                </a:solidFill>
              </a:rPr>
              <a:t>kalimat</a:t>
            </a:r>
            <a:r>
              <a:rPr lang="en-US" sz="2600" dirty="0" smtClean="0">
                <a:solidFill>
                  <a:srgbClr val="C00000"/>
                </a:solidFill>
              </a:rPr>
              <a:t> </a:t>
            </a:r>
            <a:r>
              <a:rPr lang="en-US" sz="2600" dirty="0" err="1" smtClean="0">
                <a:solidFill>
                  <a:srgbClr val="C00000"/>
                </a:solidFill>
              </a:rPr>
              <a:t>tujuan</a:t>
            </a:r>
            <a:endParaRPr lang="en-US" sz="2600" dirty="0" smtClean="0">
              <a:solidFill>
                <a:srgbClr val="C00000"/>
              </a:solidFill>
            </a:endParaRPr>
          </a:p>
          <a:p>
            <a:r>
              <a:rPr lang="en-US" sz="2600" dirty="0" err="1"/>
              <a:t>Kalimat</a:t>
            </a:r>
            <a:r>
              <a:rPr lang="en-US" sz="2600" dirty="0"/>
              <a:t> </a:t>
            </a:r>
            <a:r>
              <a:rPr lang="id-ID" sz="2600" dirty="0" smtClean="0"/>
              <a:t>Pernyataan (</a:t>
            </a:r>
            <a:r>
              <a:rPr lang="id-ID" sz="2600" dirty="0" smtClean="0">
                <a:solidFill>
                  <a:srgbClr val="FF0000"/>
                </a:solidFill>
              </a:rPr>
              <a:t>problem statements</a:t>
            </a:r>
            <a:r>
              <a:rPr lang="en-US" sz="2600" dirty="0" smtClean="0"/>
              <a:t>):</a:t>
            </a:r>
            <a:endParaRPr lang="id-ID" sz="2600" dirty="0"/>
          </a:p>
          <a:p>
            <a:pPr lvl="1"/>
            <a:r>
              <a:rPr lang="id-ID" sz="2000" dirty="0" smtClean="0">
                <a:solidFill>
                  <a:srgbClr val="000000"/>
                </a:solidFill>
              </a:rPr>
              <a:t>Neural network memiliki masalah pada sulitnya penentuan hidden layer, neuron size dan activation function yang optimal</a:t>
            </a:r>
            <a:endParaRPr lang="id-ID" sz="2000" dirty="0" smtClean="0">
              <a:solidFill>
                <a:srgbClr val="C00000"/>
              </a:solidFill>
            </a:endParaRPr>
          </a:p>
          <a:p>
            <a:r>
              <a:rPr lang="en-US" sz="2600" dirty="0" err="1" smtClean="0"/>
              <a:t>Kalimat</a:t>
            </a:r>
            <a:r>
              <a:rPr lang="en-US" sz="2600" dirty="0" smtClean="0"/>
              <a:t> Tanya (</a:t>
            </a:r>
            <a:r>
              <a:rPr lang="en-US" sz="2600" dirty="0" smtClean="0">
                <a:solidFill>
                  <a:srgbClr val="FF0000"/>
                </a:solidFill>
              </a:rPr>
              <a:t>research question</a:t>
            </a:r>
            <a:r>
              <a:rPr lang="id-ID" sz="2600" dirty="0" smtClean="0">
                <a:solidFill>
                  <a:srgbClr val="FF0000"/>
                </a:solidFill>
              </a:rPr>
              <a:t>s</a:t>
            </a:r>
            <a:r>
              <a:rPr lang="en-US" sz="2600" dirty="0" smtClean="0"/>
              <a:t>):</a:t>
            </a:r>
            <a:endParaRPr lang="id-ID" sz="2600" dirty="0" smtClean="0"/>
          </a:p>
          <a:p>
            <a:pPr lvl="1"/>
            <a:r>
              <a:rPr lang="en-US" sz="2000" dirty="0" err="1" smtClean="0"/>
              <a:t>Apakah</a:t>
            </a:r>
            <a:r>
              <a:rPr lang="en-US" sz="2000" dirty="0" smtClean="0"/>
              <a:t> </a:t>
            </a:r>
            <a:r>
              <a:rPr lang="en-US" sz="2000" dirty="0" err="1" smtClean="0"/>
              <a:t>ada</a:t>
            </a:r>
            <a:r>
              <a:rPr lang="en-US" sz="2000" dirty="0" smtClean="0"/>
              <a:t> </a:t>
            </a:r>
            <a:r>
              <a:rPr lang="en-US" sz="2000" dirty="0" err="1" smtClean="0"/>
              <a:t>hubungan</a:t>
            </a:r>
            <a:r>
              <a:rPr lang="en-US" sz="2000" dirty="0" smtClean="0"/>
              <a:t> </a:t>
            </a:r>
            <a:r>
              <a:rPr lang="en-US" sz="2000" dirty="0" err="1" smtClean="0"/>
              <a:t>antara</a:t>
            </a:r>
            <a:r>
              <a:rPr lang="en-US" sz="2000" dirty="0" smtClean="0"/>
              <a:t> </a:t>
            </a:r>
            <a:r>
              <a:rPr lang="en-US" sz="2000" dirty="0" smtClean="0">
                <a:solidFill>
                  <a:srgbClr val="C00000"/>
                </a:solidFill>
              </a:rPr>
              <a:t>p</a:t>
            </a:r>
            <a:r>
              <a:rPr lang="id-ID" sz="2000" dirty="0" smtClean="0">
                <a:solidFill>
                  <a:srgbClr val="C00000"/>
                </a:solidFill>
              </a:rPr>
              <a:t>emilihan metode pengembangan dan jumlah pengembang </a:t>
            </a:r>
            <a:r>
              <a:rPr lang="en-US" sz="2000" dirty="0" err="1" smtClean="0"/>
              <a:t>dengan</a:t>
            </a:r>
            <a:r>
              <a:rPr lang="en-US" sz="2000" dirty="0" smtClean="0"/>
              <a:t> </a:t>
            </a:r>
            <a:r>
              <a:rPr lang="id-ID" sz="2000" dirty="0" smtClean="0">
                <a:solidFill>
                  <a:srgbClr val="C00000"/>
                </a:solidFill>
              </a:rPr>
              <a:t>produktifitas pengembang?</a:t>
            </a:r>
            <a:endParaRPr lang="en-US" sz="2000" dirty="0" smtClean="0">
              <a:solidFill>
                <a:srgbClr val="C00000"/>
              </a:solidFill>
            </a:endParaRPr>
          </a:p>
          <a:p>
            <a:pPr lvl="1"/>
            <a:r>
              <a:rPr lang="en-US" sz="2000" dirty="0" err="1" smtClean="0"/>
              <a:t>Bagaimana</a:t>
            </a:r>
            <a:r>
              <a:rPr lang="en-US" sz="2000" dirty="0" smtClean="0"/>
              <a:t> </a:t>
            </a:r>
            <a:r>
              <a:rPr lang="en-US" sz="2000" dirty="0" err="1" smtClean="0">
                <a:solidFill>
                  <a:srgbClr val="C00000"/>
                </a:solidFill>
              </a:rPr>
              <a:t>akurasi</a:t>
            </a:r>
            <a:r>
              <a:rPr lang="en-US" sz="2000" dirty="0" smtClean="0">
                <a:solidFill>
                  <a:srgbClr val="C00000"/>
                </a:solidFill>
              </a:rPr>
              <a:t> </a:t>
            </a:r>
            <a:r>
              <a:rPr lang="id-ID" sz="2000" dirty="0" smtClean="0">
                <a:solidFill>
                  <a:srgbClr val="C00000"/>
                </a:solidFill>
              </a:rPr>
              <a:t>metode naive bayes berbasis backward elimination</a:t>
            </a:r>
            <a:r>
              <a:rPr lang="en-US" sz="2000" dirty="0" smtClean="0">
                <a:solidFill>
                  <a:srgbClr val="C00000"/>
                </a:solidFill>
              </a:rPr>
              <a:t> </a:t>
            </a:r>
            <a:r>
              <a:rPr lang="en-US" sz="2000" dirty="0" err="1" smtClean="0"/>
              <a:t>untuk</a:t>
            </a:r>
            <a:r>
              <a:rPr lang="en-US" sz="2000" dirty="0" smtClean="0"/>
              <a:t> </a:t>
            </a:r>
            <a:r>
              <a:rPr lang="id-ID" sz="2000" dirty="0" smtClean="0"/>
              <a:t>penentuan </a:t>
            </a:r>
            <a:r>
              <a:rPr lang="en-US" sz="2000" dirty="0" err="1" smtClean="0"/>
              <a:t>peminatan</a:t>
            </a:r>
            <a:r>
              <a:rPr lang="en-US" sz="2000" dirty="0" smtClean="0"/>
              <a:t> </a:t>
            </a:r>
            <a:r>
              <a:rPr lang="en-US" sz="2000" dirty="0" err="1" smtClean="0"/>
              <a:t>bagi</a:t>
            </a:r>
            <a:r>
              <a:rPr lang="en-US" sz="2000" dirty="0" smtClean="0"/>
              <a:t> </a:t>
            </a:r>
            <a:r>
              <a:rPr lang="en-US" sz="2000" dirty="0" err="1" smtClean="0"/>
              <a:t>mahasiswa</a:t>
            </a:r>
            <a:r>
              <a:rPr lang="en-US" sz="2000" dirty="0" smtClean="0"/>
              <a:t> di </a:t>
            </a:r>
            <a:r>
              <a:rPr lang="en-US" sz="2000" dirty="0" err="1" smtClean="0"/>
              <a:t>universitas</a:t>
            </a:r>
            <a:endParaRPr lang="id-ID" sz="2000" dirty="0" smtClean="0"/>
          </a:p>
          <a:p>
            <a:r>
              <a:rPr lang="en-US" sz="2600" dirty="0" err="1" smtClean="0"/>
              <a:t>Kalimat</a:t>
            </a:r>
            <a:r>
              <a:rPr lang="en-US" sz="2600" dirty="0" smtClean="0"/>
              <a:t> </a:t>
            </a:r>
            <a:r>
              <a:rPr lang="en-US" sz="2600" dirty="0" err="1" smtClean="0"/>
              <a:t>Tujuan</a:t>
            </a:r>
            <a:r>
              <a:rPr lang="en-US" sz="2600" dirty="0" smtClean="0"/>
              <a:t> (</a:t>
            </a:r>
            <a:r>
              <a:rPr lang="en-US" sz="2600" dirty="0" smtClean="0">
                <a:solidFill>
                  <a:srgbClr val="FF0000"/>
                </a:solidFill>
              </a:rPr>
              <a:t>research </a:t>
            </a:r>
            <a:r>
              <a:rPr lang="id-ID" sz="2600" dirty="0" smtClean="0">
                <a:solidFill>
                  <a:srgbClr val="FF0000"/>
                </a:solidFill>
              </a:rPr>
              <a:t>objectives</a:t>
            </a:r>
            <a:r>
              <a:rPr lang="en-US" sz="2600" dirty="0" smtClean="0"/>
              <a:t>):</a:t>
            </a:r>
            <a:endParaRPr lang="id-ID" sz="2600" dirty="0" smtClean="0"/>
          </a:p>
          <a:p>
            <a:pPr lvl="1"/>
            <a:r>
              <a:rPr lang="en-US" sz="1800" dirty="0" err="1" smtClean="0"/>
              <a:t>Penelitian</a:t>
            </a:r>
            <a:r>
              <a:rPr lang="en-US" sz="1800" dirty="0" smtClean="0"/>
              <a:t> </a:t>
            </a:r>
            <a:r>
              <a:rPr lang="en-US" sz="1800" dirty="0" err="1" smtClean="0"/>
              <a:t>ini</a:t>
            </a:r>
            <a:r>
              <a:rPr lang="en-US" sz="1800" dirty="0" smtClean="0"/>
              <a:t> </a:t>
            </a:r>
            <a:r>
              <a:rPr lang="en-US" sz="1800" dirty="0" err="1" smtClean="0"/>
              <a:t>bertujuan</a:t>
            </a:r>
            <a:r>
              <a:rPr lang="en-US" sz="1800" dirty="0" smtClean="0"/>
              <a:t> </a:t>
            </a:r>
            <a:r>
              <a:rPr lang="en-US" sz="1800" dirty="0" err="1" smtClean="0"/>
              <a:t>untuk</a:t>
            </a:r>
            <a:r>
              <a:rPr lang="en-US" sz="1800" dirty="0" smtClean="0"/>
              <a:t> </a:t>
            </a:r>
            <a:r>
              <a:rPr lang="en-US" sz="1800" dirty="0" err="1" smtClean="0"/>
              <a:t>mengetahui</a:t>
            </a:r>
            <a:r>
              <a:rPr lang="id-ID" sz="1800" dirty="0" smtClean="0"/>
              <a:t> </a:t>
            </a:r>
            <a:r>
              <a:rPr lang="en-US" sz="1800" dirty="0" err="1" smtClean="0"/>
              <a:t>hubungan</a:t>
            </a:r>
            <a:r>
              <a:rPr lang="en-US" sz="1800" dirty="0" smtClean="0"/>
              <a:t> </a:t>
            </a:r>
            <a:r>
              <a:rPr lang="en-US" sz="1800" dirty="0" err="1" smtClean="0"/>
              <a:t>antara</a:t>
            </a:r>
            <a:r>
              <a:rPr lang="en-US" sz="1800" dirty="0" smtClean="0"/>
              <a:t> </a:t>
            </a:r>
            <a:r>
              <a:rPr lang="en-US" sz="1800" dirty="0" err="1" smtClean="0">
                <a:solidFill>
                  <a:srgbClr val="C00000"/>
                </a:solidFill>
              </a:rPr>
              <a:t>jumlah</a:t>
            </a:r>
            <a:r>
              <a:rPr lang="en-US" sz="1800" dirty="0" smtClean="0">
                <a:solidFill>
                  <a:srgbClr val="C00000"/>
                </a:solidFill>
              </a:rPr>
              <a:t> programmer </a:t>
            </a:r>
            <a:r>
              <a:rPr lang="en-US" sz="1800" dirty="0" err="1" smtClean="0"/>
              <a:t>dan</a:t>
            </a:r>
            <a:r>
              <a:rPr lang="en-US" sz="1800" dirty="0" smtClean="0"/>
              <a:t> </a:t>
            </a:r>
            <a:r>
              <a:rPr lang="en-US" sz="1800" dirty="0" err="1" smtClean="0">
                <a:solidFill>
                  <a:srgbClr val="C00000"/>
                </a:solidFill>
              </a:rPr>
              <a:t>jumlah</a:t>
            </a:r>
            <a:r>
              <a:rPr lang="id-ID" sz="1800" dirty="0" smtClean="0">
                <a:solidFill>
                  <a:srgbClr val="C00000"/>
                </a:solidFill>
              </a:rPr>
              <a:t> </a:t>
            </a:r>
            <a:r>
              <a:rPr lang="en-US" sz="1800" dirty="0" smtClean="0">
                <a:solidFill>
                  <a:srgbClr val="C00000"/>
                </a:solidFill>
              </a:rPr>
              <a:t>software </a:t>
            </a:r>
            <a:r>
              <a:rPr lang="en-US" sz="1800" dirty="0" smtClean="0"/>
              <a:t>yang </a:t>
            </a:r>
            <a:r>
              <a:rPr lang="en-US" sz="1800" dirty="0" err="1" smtClean="0"/>
              <a:t>diproduksi</a:t>
            </a:r>
            <a:r>
              <a:rPr lang="en-US" sz="1800" dirty="0" smtClean="0"/>
              <a:t> </a:t>
            </a:r>
            <a:r>
              <a:rPr lang="en-US" sz="1800" dirty="0" err="1" smtClean="0"/>
              <a:t>oleh</a:t>
            </a:r>
            <a:r>
              <a:rPr lang="en-US" sz="1800" dirty="0" smtClean="0"/>
              <a:t> </a:t>
            </a:r>
            <a:r>
              <a:rPr lang="en-US" sz="1800" dirty="0" err="1" smtClean="0"/>
              <a:t>suatu</a:t>
            </a:r>
            <a:r>
              <a:rPr lang="en-US" sz="1800" dirty="0" smtClean="0"/>
              <a:t> software house</a:t>
            </a:r>
          </a:p>
          <a:p>
            <a:pPr lvl="1"/>
            <a:r>
              <a:rPr lang="en-US" sz="1800" dirty="0" err="1" smtClean="0"/>
              <a:t>Penelitian</a:t>
            </a:r>
            <a:r>
              <a:rPr lang="en-US" sz="1800" dirty="0" smtClean="0"/>
              <a:t> </a:t>
            </a:r>
            <a:r>
              <a:rPr lang="en-US" sz="1800" dirty="0" err="1" smtClean="0"/>
              <a:t>ini</a:t>
            </a:r>
            <a:r>
              <a:rPr lang="en-US" sz="1800" dirty="0" smtClean="0"/>
              <a:t> </a:t>
            </a:r>
            <a:r>
              <a:rPr lang="en-US" sz="1800" dirty="0" err="1" smtClean="0"/>
              <a:t>bertujuan</a:t>
            </a:r>
            <a:r>
              <a:rPr lang="en-US" sz="1800" dirty="0" smtClean="0"/>
              <a:t> </a:t>
            </a:r>
            <a:r>
              <a:rPr lang="en-US" sz="1800" dirty="0" err="1" smtClean="0"/>
              <a:t>untuk</a:t>
            </a:r>
            <a:r>
              <a:rPr lang="en-US" sz="1800" dirty="0" smtClean="0"/>
              <a:t> </a:t>
            </a:r>
            <a:r>
              <a:rPr lang="id-ID" sz="1800" dirty="0">
                <a:solidFill>
                  <a:srgbClr val="C00000"/>
                </a:solidFill>
              </a:rPr>
              <a:t>metode naive bayes berbasis backward elimination </a:t>
            </a:r>
            <a:r>
              <a:rPr lang="en-US" sz="1800" dirty="0" err="1" smtClean="0"/>
              <a:t>untuk</a:t>
            </a:r>
            <a:r>
              <a:rPr lang="en-US" sz="1800" dirty="0" smtClean="0"/>
              <a:t> </a:t>
            </a:r>
            <a:r>
              <a:rPr lang="id-ID" sz="1800" dirty="0" smtClean="0"/>
              <a:t>penentuan </a:t>
            </a:r>
            <a:r>
              <a:rPr lang="en-US" sz="1800" dirty="0" err="1" smtClean="0"/>
              <a:t>peminatan</a:t>
            </a:r>
            <a:r>
              <a:rPr lang="en-US" sz="1800" dirty="0" smtClean="0"/>
              <a:t> </a:t>
            </a:r>
            <a:r>
              <a:rPr lang="en-US" sz="1800" dirty="0" err="1" smtClean="0"/>
              <a:t>bagi</a:t>
            </a:r>
            <a:r>
              <a:rPr lang="en-US" sz="1800" dirty="0" smtClean="0"/>
              <a:t> </a:t>
            </a:r>
            <a:r>
              <a:rPr lang="en-US" sz="1800" dirty="0" err="1" smtClean="0"/>
              <a:t>mahasiswa</a:t>
            </a:r>
            <a:r>
              <a:rPr lang="en-US" sz="1800" dirty="0" smtClean="0"/>
              <a:t> </a:t>
            </a:r>
            <a:r>
              <a:rPr lang="en-US" sz="1800" dirty="0" err="1" smtClean="0"/>
              <a:t>dengan</a:t>
            </a:r>
            <a:r>
              <a:rPr lang="en-US" sz="1800" dirty="0" smtClean="0"/>
              <a:t> </a:t>
            </a:r>
            <a:r>
              <a:rPr lang="en-US" sz="1800" dirty="0" err="1" smtClean="0"/>
              <a:t>akurat</a:t>
            </a:r>
            <a:endParaRPr lang="en-US" sz="1800" dirty="0"/>
          </a:p>
        </p:txBody>
      </p:sp>
    </p:spTree>
    <p:extLst>
      <p:ext uri="{BB962C8B-B14F-4D97-AF65-F5344CB8AC3E}">
        <p14:creationId xmlns:p14="http://schemas.microsoft.com/office/powerpoint/2010/main" val="255839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Darimana</a:t>
            </a:r>
            <a:r>
              <a:rPr lang="en-US" dirty="0" smtClean="0"/>
              <a:t> </a:t>
            </a:r>
            <a:r>
              <a:rPr lang="en-US" dirty="0" err="1" smtClean="0"/>
              <a:t>Datangnya</a:t>
            </a:r>
            <a:r>
              <a:rPr lang="en-US" dirty="0" smtClean="0"/>
              <a:t> </a:t>
            </a:r>
            <a:r>
              <a:rPr lang="en-US" dirty="0" err="1" smtClean="0"/>
              <a:t>Masalah</a:t>
            </a:r>
            <a:r>
              <a:rPr lang="en-US" dirty="0" smtClean="0"/>
              <a:t>?</a:t>
            </a:r>
            <a:endParaRPr lang="en-US" dirty="0"/>
          </a:p>
        </p:txBody>
      </p:sp>
      <p:sp>
        <p:nvSpPr>
          <p:cNvPr id="3" name="Content Placeholder 2"/>
          <p:cNvSpPr>
            <a:spLocks noGrp="1"/>
          </p:cNvSpPr>
          <p:nvPr>
            <p:ph idx="1"/>
          </p:nvPr>
        </p:nvSpPr>
        <p:spPr>
          <a:xfrm>
            <a:off x="304800" y="1150937"/>
            <a:ext cx="8229600" cy="4792663"/>
          </a:xfrm>
        </p:spPr>
        <p:txBody>
          <a:bodyPr/>
          <a:lstStyle/>
          <a:p>
            <a:pPr marL="571500" indent="-514350"/>
            <a:r>
              <a:rPr lang="pl-PL" dirty="0" smtClean="0">
                <a:solidFill>
                  <a:srgbClr val="C00000"/>
                </a:solidFill>
              </a:rPr>
              <a:t>Studi Literatur</a:t>
            </a:r>
            <a:r>
              <a:rPr lang="en-US" dirty="0" smtClean="0">
                <a:solidFill>
                  <a:srgbClr val="C00000"/>
                </a:solidFill>
              </a:rPr>
              <a:t> </a:t>
            </a:r>
            <a:r>
              <a:rPr lang="en-US" dirty="0" smtClean="0"/>
              <a:t>(</a:t>
            </a:r>
            <a:r>
              <a:rPr lang="en-US" i="1" dirty="0" smtClean="0"/>
              <a:t>Literature Study</a:t>
            </a:r>
            <a:r>
              <a:rPr lang="en-US" dirty="0" smtClean="0"/>
              <a:t>):</a:t>
            </a:r>
          </a:p>
          <a:p>
            <a:pPr marL="866774" lvl="1" indent="-514350"/>
            <a:r>
              <a:rPr lang="en-US" dirty="0" smtClean="0"/>
              <a:t>Paper </a:t>
            </a:r>
            <a:r>
              <a:rPr lang="en-US" dirty="0" err="1" smtClean="0"/>
              <a:t>tentang</a:t>
            </a:r>
            <a:r>
              <a:rPr lang="en-US" dirty="0" smtClean="0"/>
              <a:t> Research Challenges, Research Direction, </a:t>
            </a:r>
            <a:r>
              <a:rPr lang="en-US" i="1" dirty="0" smtClean="0"/>
              <a:t>Research Trend </a:t>
            </a:r>
            <a:r>
              <a:rPr lang="en-US" dirty="0" err="1" smtClean="0"/>
              <a:t>dan</a:t>
            </a:r>
            <a:r>
              <a:rPr lang="en-US" dirty="0" smtClean="0"/>
              <a:t> </a:t>
            </a:r>
            <a:r>
              <a:rPr lang="en-US" i="1" dirty="0" smtClean="0"/>
              <a:t>State-of-the-Art</a:t>
            </a:r>
            <a:r>
              <a:rPr lang="en-US" dirty="0" smtClean="0"/>
              <a:t> </a:t>
            </a:r>
            <a:r>
              <a:rPr lang="en-US" dirty="0" err="1" smtClean="0"/>
              <a:t>dari</a:t>
            </a:r>
            <a:r>
              <a:rPr lang="en-US" dirty="0" smtClean="0"/>
              <a:t> </a:t>
            </a:r>
            <a:r>
              <a:rPr lang="en-US" dirty="0" err="1" smtClean="0"/>
              <a:t>Topik</a:t>
            </a:r>
            <a:r>
              <a:rPr lang="en-US" dirty="0" smtClean="0"/>
              <a:t> </a:t>
            </a:r>
            <a:r>
              <a:rPr lang="en-US" dirty="0" err="1" smtClean="0"/>
              <a:t>Penelitian</a:t>
            </a:r>
            <a:endParaRPr lang="id-ID" dirty="0" smtClean="0"/>
          </a:p>
          <a:p>
            <a:pPr marL="866774" lvl="1" indent="-514350"/>
            <a:endParaRPr lang="id-ID" dirty="0" smtClean="0"/>
          </a:p>
          <a:p>
            <a:pPr marL="571500" indent="-514350"/>
            <a:r>
              <a:rPr lang="en-US" dirty="0" err="1" smtClean="0">
                <a:solidFill>
                  <a:srgbClr val="C00000"/>
                </a:solidFill>
              </a:rPr>
              <a:t>Studi</a:t>
            </a:r>
            <a:r>
              <a:rPr lang="en-US" dirty="0" smtClean="0">
                <a:solidFill>
                  <a:srgbClr val="C00000"/>
                </a:solidFill>
              </a:rPr>
              <a:t> </a:t>
            </a:r>
            <a:r>
              <a:rPr lang="en-US" dirty="0" err="1" smtClean="0">
                <a:solidFill>
                  <a:srgbClr val="C00000"/>
                </a:solidFill>
              </a:rPr>
              <a:t>Lapangan</a:t>
            </a:r>
            <a:r>
              <a:rPr lang="en-US" dirty="0" smtClean="0">
                <a:solidFill>
                  <a:srgbClr val="C00000"/>
                </a:solidFill>
              </a:rPr>
              <a:t> </a:t>
            </a:r>
            <a:r>
              <a:rPr lang="en-US" dirty="0" smtClean="0"/>
              <a:t>(</a:t>
            </a:r>
            <a:r>
              <a:rPr lang="en-US" i="1" dirty="0" smtClean="0"/>
              <a:t>Field Study</a:t>
            </a:r>
            <a:r>
              <a:rPr lang="en-US" dirty="0" smtClean="0"/>
              <a:t>):</a:t>
            </a:r>
          </a:p>
          <a:p>
            <a:pPr marL="866774" lvl="1" indent="-514350"/>
            <a:r>
              <a:rPr lang="en-US" dirty="0" smtClean="0"/>
              <a:t>Data </a:t>
            </a:r>
            <a:r>
              <a:rPr lang="en-US" dirty="0" err="1" smtClean="0"/>
              <a:t>Lapangan</a:t>
            </a:r>
            <a:r>
              <a:rPr lang="en-US" dirty="0" smtClean="0"/>
              <a:t>, Data </a:t>
            </a:r>
            <a:r>
              <a:rPr lang="en-US" dirty="0" err="1" smtClean="0"/>
              <a:t>Statistik</a:t>
            </a:r>
            <a:r>
              <a:rPr lang="en-US" dirty="0" smtClean="0"/>
              <a:t>, </a:t>
            </a:r>
            <a:r>
              <a:rPr lang="id-ID" dirty="0" smtClean="0"/>
              <a:t>Kuesioner, Penelitian Pendahuluan</a:t>
            </a:r>
            <a:r>
              <a:rPr lang="en-US" dirty="0" smtClean="0"/>
              <a:t>, </a:t>
            </a:r>
            <a:r>
              <a:rPr lang="en-US" dirty="0" err="1" smtClean="0"/>
              <a:t>dsb</a:t>
            </a:r>
            <a:endParaRPr lang="en-US" dirty="0"/>
          </a:p>
        </p:txBody>
      </p:sp>
    </p:spTree>
    <p:extLst>
      <p:ext uri="{BB962C8B-B14F-4D97-AF65-F5344CB8AC3E}">
        <p14:creationId xmlns:p14="http://schemas.microsoft.com/office/powerpoint/2010/main" val="52435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ABSTRAK</a:t>
            </a:r>
            <a:endParaRPr lang="id-ID" dirty="0"/>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06377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fontScale="90000"/>
          </a:bodyPr>
          <a:lstStyle/>
          <a:p>
            <a:r>
              <a:rPr lang="it-IT" dirty="0" smtClean="0"/>
              <a:t>Contoh Masalah dari Studi Literatur</a:t>
            </a:r>
            <a:endParaRPr lang="en-US" dirty="0"/>
          </a:p>
        </p:txBody>
      </p:sp>
      <p:sp>
        <p:nvSpPr>
          <p:cNvPr id="3" name="Content Placeholder 2"/>
          <p:cNvSpPr>
            <a:spLocks noGrp="1"/>
          </p:cNvSpPr>
          <p:nvPr>
            <p:ph idx="1"/>
          </p:nvPr>
        </p:nvSpPr>
        <p:spPr>
          <a:xfrm>
            <a:off x="457200" y="1066800"/>
            <a:ext cx="8229600" cy="5257800"/>
          </a:xfrm>
        </p:spPr>
        <p:txBody>
          <a:bodyPr>
            <a:normAutofit lnSpcReduction="10000"/>
          </a:bodyPr>
          <a:lstStyle/>
          <a:p>
            <a:r>
              <a:rPr lang="en-US" sz="3200" dirty="0" err="1" smtClean="0"/>
              <a:t>Masalah</a:t>
            </a:r>
            <a:r>
              <a:rPr lang="en-US" sz="3200" dirty="0" smtClean="0"/>
              <a:t> </a:t>
            </a:r>
            <a:r>
              <a:rPr lang="en-US" sz="3200" dirty="0" err="1" smtClean="0"/>
              <a:t>dari</a:t>
            </a:r>
            <a:r>
              <a:rPr lang="en-US" sz="3200" dirty="0" smtClean="0"/>
              <a:t> </a:t>
            </a:r>
            <a:r>
              <a:rPr lang="en-US" sz="3200" dirty="0" err="1" smtClean="0"/>
              <a:t>studi</a:t>
            </a:r>
            <a:r>
              <a:rPr lang="en-US" sz="3200" dirty="0" smtClean="0"/>
              <a:t> </a:t>
            </a:r>
            <a:r>
              <a:rPr lang="en-US" sz="3200" dirty="0" err="1" smtClean="0"/>
              <a:t>literatur</a:t>
            </a:r>
            <a:r>
              <a:rPr lang="id-ID" sz="3200" dirty="0" smtClean="0"/>
              <a:t>:</a:t>
            </a:r>
          </a:p>
          <a:p>
            <a:pPr lvl="1"/>
            <a:r>
              <a:rPr lang="id-ID" sz="2800" dirty="0" smtClean="0"/>
              <a:t>Algoritma K-Means memiliki </a:t>
            </a:r>
            <a:r>
              <a:rPr lang="id-ID" sz="2800" dirty="0" smtClean="0">
                <a:solidFill>
                  <a:srgbClr val="C00000"/>
                </a:solidFill>
              </a:rPr>
              <a:t>kelemahan pada sulitnya penentuan K yang optimal </a:t>
            </a:r>
            <a:r>
              <a:rPr lang="id-ID" sz="2800" dirty="0" smtClean="0"/>
              <a:t>dan komputasi yang tidak efisien bila menangani data besar </a:t>
            </a:r>
            <a:r>
              <a:rPr lang="en-US" sz="2800" dirty="0" smtClean="0"/>
              <a:t>(</a:t>
            </a:r>
            <a:r>
              <a:rPr lang="id-ID" sz="2800" dirty="0" smtClean="0"/>
              <a:t>Zhao, 2010</a:t>
            </a:r>
            <a:r>
              <a:rPr lang="en-US" sz="2800" dirty="0" smtClean="0"/>
              <a:t>)</a:t>
            </a:r>
            <a:endParaRPr lang="en-US" sz="2800" dirty="0" smtClean="0">
              <a:solidFill>
                <a:srgbClr val="FF0000"/>
              </a:solidFill>
            </a:endParaRPr>
          </a:p>
          <a:p>
            <a:r>
              <a:rPr lang="en-US" sz="3200" dirty="0" smtClean="0"/>
              <a:t>Research Question:</a:t>
            </a:r>
          </a:p>
          <a:p>
            <a:pPr lvl="1"/>
            <a:r>
              <a:rPr lang="id-ID" sz="2800" dirty="0" smtClean="0"/>
              <a:t>Seberapa efektif algoritma Bee Colony bila digunakan untuk menentukan nilai K yang optimal pada K-Means?</a:t>
            </a:r>
          </a:p>
          <a:p>
            <a:pPr lvl="1"/>
            <a:r>
              <a:rPr lang="id-ID" sz="2800" dirty="0" smtClean="0"/>
              <a:t>Seberapa efisien algoritma backward elimination bila digunakan untuk mengurangi jumlah data pada algoritma K-Means?</a:t>
            </a:r>
            <a:endParaRPr lang="en-US" sz="2800" dirty="0" smtClean="0"/>
          </a:p>
        </p:txBody>
      </p:sp>
    </p:spTree>
    <p:extLst>
      <p:ext uri="{BB962C8B-B14F-4D97-AF65-F5344CB8AC3E}">
        <p14:creationId xmlns:p14="http://schemas.microsoft.com/office/powerpoint/2010/main" val="417682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Contoh</a:t>
            </a:r>
            <a:r>
              <a:rPr lang="en-US" dirty="0" smtClean="0"/>
              <a:t> </a:t>
            </a:r>
            <a:r>
              <a:rPr lang="en-US" dirty="0" err="1" smtClean="0"/>
              <a:t>Masalah</a:t>
            </a:r>
            <a:r>
              <a:rPr lang="en-US" dirty="0" smtClean="0"/>
              <a:t> </a:t>
            </a:r>
            <a:r>
              <a:rPr lang="en-US" dirty="0" err="1" smtClean="0"/>
              <a:t>dari</a:t>
            </a:r>
            <a:r>
              <a:rPr lang="en-US" dirty="0" smtClean="0"/>
              <a:t> </a:t>
            </a:r>
            <a:r>
              <a:rPr lang="en-US" dirty="0" err="1" smtClean="0"/>
              <a:t>Pengamatan</a:t>
            </a:r>
            <a:endParaRPr lang="en-US" dirty="0"/>
          </a:p>
        </p:txBody>
      </p:sp>
      <p:sp>
        <p:nvSpPr>
          <p:cNvPr id="3" name="Content Placeholder 2"/>
          <p:cNvSpPr>
            <a:spLocks noGrp="1"/>
          </p:cNvSpPr>
          <p:nvPr>
            <p:ph idx="1"/>
          </p:nvPr>
        </p:nvSpPr>
        <p:spPr>
          <a:xfrm>
            <a:off x="457200" y="1219200"/>
            <a:ext cx="8229600" cy="4945063"/>
          </a:xfrm>
        </p:spPr>
        <p:txBody>
          <a:bodyPr/>
          <a:lstStyle/>
          <a:p>
            <a:r>
              <a:rPr lang="en-US" sz="3600" dirty="0" err="1" smtClean="0"/>
              <a:t>Masalah</a:t>
            </a:r>
            <a:r>
              <a:rPr lang="en-US" sz="3600" dirty="0" smtClean="0"/>
              <a:t> </a:t>
            </a:r>
            <a:r>
              <a:rPr lang="id-ID" sz="3600" dirty="0" smtClean="0"/>
              <a:t>Pengembang Software</a:t>
            </a:r>
            <a:r>
              <a:rPr lang="en-US" sz="3600" dirty="0" smtClean="0"/>
              <a:t>:</a:t>
            </a:r>
          </a:p>
          <a:p>
            <a:pPr lvl="1"/>
            <a:r>
              <a:rPr lang="id-ID" sz="2800" dirty="0" smtClean="0"/>
              <a:t>Penemuan cacat software oleh </a:t>
            </a:r>
            <a:r>
              <a:rPr lang="id-ID" sz="2800" dirty="0" smtClean="0">
                <a:solidFill>
                  <a:srgbClr val="C00000"/>
                </a:solidFill>
              </a:rPr>
              <a:t>software tester hanya memiliki akurasi sekitar 40% </a:t>
            </a:r>
            <a:r>
              <a:rPr lang="id-ID" sz="2800" dirty="0" smtClean="0"/>
              <a:t>dan prosesnya memerlukan waktu yang panjang, sehingga menghambat kecepatan time-to-market dari pengembangan software</a:t>
            </a:r>
            <a:endParaRPr lang="en-US" sz="2800" dirty="0" smtClean="0"/>
          </a:p>
          <a:p>
            <a:r>
              <a:rPr lang="en-US" sz="3600" dirty="0" smtClean="0"/>
              <a:t>Research Question:</a:t>
            </a:r>
          </a:p>
          <a:p>
            <a:pPr lvl="1"/>
            <a:r>
              <a:rPr lang="id-ID" sz="2800" dirty="0" smtClean="0"/>
              <a:t>Seberapa meningkat akurasi dan kecepatan penentuan cacat software bila menggunakan algoritma klasifikasi C4.5?</a:t>
            </a:r>
            <a:endParaRPr lang="en-US" sz="2800" dirty="0" smtClean="0"/>
          </a:p>
        </p:txBody>
      </p:sp>
    </p:spTree>
    <p:extLst>
      <p:ext uri="{BB962C8B-B14F-4D97-AF65-F5344CB8AC3E}">
        <p14:creationId xmlns:p14="http://schemas.microsoft.com/office/powerpoint/2010/main" val="407856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Syarat</a:t>
            </a:r>
            <a:r>
              <a:rPr lang="en-US" dirty="0" smtClean="0"/>
              <a:t> </a:t>
            </a:r>
            <a:r>
              <a:rPr lang="en-US" dirty="0" err="1" smtClean="0"/>
              <a:t>Masalah</a:t>
            </a:r>
            <a:r>
              <a:rPr lang="en-US" dirty="0" smtClean="0"/>
              <a:t> </a:t>
            </a:r>
            <a:r>
              <a:rPr lang="en-US" dirty="0" err="1" smtClean="0"/>
              <a:t>Penelitian</a:t>
            </a:r>
            <a:r>
              <a:rPr lang="en-US" dirty="0" smtClean="0"/>
              <a:t> -1-</a:t>
            </a:r>
            <a:endParaRPr lang="en-US" dirty="0"/>
          </a:p>
        </p:txBody>
      </p:sp>
      <p:sp>
        <p:nvSpPr>
          <p:cNvPr id="3" name="Content Placeholder 2"/>
          <p:cNvSpPr>
            <a:spLocks noGrp="1"/>
          </p:cNvSpPr>
          <p:nvPr>
            <p:ph idx="1"/>
          </p:nvPr>
        </p:nvSpPr>
        <p:spPr>
          <a:xfrm>
            <a:off x="457200" y="1066800"/>
            <a:ext cx="8229600" cy="4792663"/>
          </a:xfrm>
        </p:spPr>
        <p:txBody>
          <a:bodyPr>
            <a:normAutofit lnSpcReduction="10000"/>
          </a:bodyPr>
          <a:lstStyle/>
          <a:p>
            <a:r>
              <a:rPr lang="fi-FI" sz="3200" dirty="0" smtClean="0">
                <a:solidFill>
                  <a:srgbClr val="C00000"/>
                </a:solidFill>
              </a:rPr>
              <a:t>Menarik</a:t>
            </a:r>
            <a:r>
              <a:rPr lang="fi-FI" sz="3200" dirty="0" smtClean="0"/>
              <a:t>: Memotivasi kita untuk melakukan</a:t>
            </a:r>
            <a:r>
              <a:rPr lang="id-ID" sz="3200" dirty="0" smtClean="0"/>
              <a:t> </a:t>
            </a:r>
            <a:r>
              <a:rPr lang="en-US" sz="3200" dirty="0" err="1" smtClean="0"/>
              <a:t>penelitian</a:t>
            </a:r>
            <a:r>
              <a:rPr lang="en-US" sz="3200" dirty="0" smtClean="0"/>
              <a:t> </a:t>
            </a:r>
            <a:r>
              <a:rPr lang="en-US" sz="3200" dirty="0" err="1" smtClean="0"/>
              <a:t>dengan</a:t>
            </a:r>
            <a:r>
              <a:rPr lang="en-US" sz="3200" dirty="0" smtClean="0"/>
              <a:t> </a:t>
            </a:r>
            <a:r>
              <a:rPr lang="en-US" sz="3200" dirty="0" err="1" smtClean="0"/>
              <a:t>serius</a:t>
            </a:r>
            <a:endParaRPr lang="en-US" sz="3200" dirty="0" smtClean="0"/>
          </a:p>
          <a:p>
            <a:r>
              <a:rPr lang="en-US" sz="3200" dirty="0" err="1" smtClean="0">
                <a:solidFill>
                  <a:srgbClr val="C00000"/>
                </a:solidFill>
              </a:rPr>
              <a:t>Bermanfaat</a:t>
            </a:r>
            <a:r>
              <a:rPr lang="en-US" sz="3200" dirty="0" smtClean="0"/>
              <a:t>: </a:t>
            </a:r>
            <a:r>
              <a:rPr lang="en-US" sz="3200" dirty="0" err="1" smtClean="0"/>
              <a:t>Manfaat</a:t>
            </a:r>
            <a:r>
              <a:rPr lang="en-US" sz="3200" dirty="0" smtClean="0"/>
              <a:t> </a:t>
            </a:r>
            <a:r>
              <a:rPr lang="en-US" sz="3200" dirty="0" err="1" smtClean="0"/>
              <a:t>bagi</a:t>
            </a:r>
            <a:r>
              <a:rPr lang="en-US" sz="3200" dirty="0" smtClean="0"/>
              <a:t> </a:t>
            </a:r>
            <a:r>
              <a:rPr lang="en-US" sz="3200" dirty="0" err="1" smtClean="0"/>
              <a:t>masyarakat</a:t>
            </a:r>
            <a:r>
              <a:rPr lang="en-US" sz="3200" dirty="0" smtClean="0"/>
              <a:t> </a:t>
            </a:r>
            <a:r>
              <a:rPr lang="en-US" sz="3200" dirty="0" err="1" smtClean="0"/>
              <a:t>dalam</a:t>
            </a:r>
            <a:r>
              <a:rPr lang="id-ID" sz="3200" dirty="0" smtClean="0"/>
              <a:t> </a:t>
            </a:r>
            <a:r>
              <a:rPr lang="sv-SE" sz="3200" dirty="0" smtClean="0"/>
              <a:t>skala besar maupun kecil (kampus, sekolah, </a:t>
            </a:r>
            <a:r>
              <a:rPr lang="en-US" sz="3200" dirty="0" err="1" smtClean="0"/>
              <a:t>kelurahan</a:t>
            </a:r>
            <a:r>
              <a:rPr lang="en-US" sz="3200" dirty="0" smtClean="0"/>
              <a:t>, </a:t>
            </a:r>
            <a:r>
              <a:rPr lang="en-US" sz="3200" dirty="0" err="1" smtClean="0"/>
              <a:t>dsb</a:t>
            </a:r>
            <a:r>
              <a:rPr lang="en-US" sz="3200" dirty="0" smtClean="0"/>
              <a:t>)</a:t>
            </a:r>
          </a:p>
          <a:p>
            <a:r>
              <a:rPr lang="en-US" sz="3200" dirty="0" smtClean="0">
                <a:solidFill>
                  <a:srgbClr val="C00000"/>
                </a:solidFill>
              </a:rPr>
              <a:t>Hal Yang </a:t>
            </a:r>
            <a:r>
              <a:rPr lang="en-US" sz="3200" dirty="0" err="1" smtClean="0">
                <a:solidFill>
                  <a:srgbClr val="C00000"/>
                </a:solidFill>
              </a:rPr>
              <a:t>Baru</a:t>
            </a:r>
            <a:r>
              <a:rPr lang="en-US" sz="3200" dirty="0" smtClean="0"/>
              <a:t>: </a:t>
            </a:r>
            <a:r>
              <a:rPr lang="en-US" sz="3200" dirty="0" err="1" smtClean="0"/>
              <a:t>Solusi</a:t>
            </a:r>
            <a:r>
              <a:rPr lang="en-US" sz="3200" dirty="0" smtClean="0"/>
              <a:t> </a:t>
            </a:r>
            <a:r>
              <a:rPr lang="en-US" sz="3200" dirty="0" err="1" smtClean="0"/>
              <a:t>baru</a:t>
            </a:r>
            <a:r>
              <a:rPr lang="en-US" sz="3200" dirty="0" smtClean="0"/>
              <a:t> yang </a:t>
            </a:r>
            <a:r>
              <a:rPr lang="en-US" sz="3200" dirty="0" err="1" smtClean="0"/>
              <a:t>lebih</a:t>
            </a:r>
            <a:r>
              <a:rPr lang="en-US" sz="3200" dirty="0" smtClean="0"/>
              <a:t> </a:t>
            </a:r>
            <a:r>
              <a:rPr lang="en-US" sz="3200" dirty="0" err="1" smtClean="0"/>
              <a:t>efektif</a:t>
            </a:r>
            <a:r>
              <a:rPr lang="en-US" sz="3200" dirty="0" smtClean="0"/>
              <a:t>,</a:t>
            </a:r>
            <a:r>
              <a:rPr lang="id-ID" sz="3200" dirty="0" smtClean="0"/>
              <a:t> </a:t>
            </a:r>
            <a:r>
              <a:rPr lang="en-US" sz="3200" dirty="0" err="1" smtClean="0"/>
              <a:t>murah</a:t>
            </a:r>
            <a:r>
              <a:rPr lang="en-US" sz="3200" dirty="0" smtClean="0"/>
              <a:t>, </a:t>
            </a:r>
            <a:r>
              <a:rPr lang="en-US" sz="3200" dirty="0" err="1" smtClean="0"/>
              <a:t>cepat</a:t>
            </a:r>
            <a:r>
              <a:rPr lang="en-US" sz="3200" dirty="0" smtClean="0"/>
              <a:t>, </a:t>
            </a:r>
            <a:r>
              <a:rPr lang="en-US" sz="3200" dirty="0" err="1" smtClean="0"/>
              <a:t>dsb</a:t>
            </a:r>
            <a:r>
              <a:rPr lang="en-US" sz="3200" dirty="0" smtClean="0"/>
              <a:t> </a:t>
            </a:r>
            <a:r>
              <a:rPr lang="en-US" sz="3200" dirty="0" err="1" smtClean="0"/>
              <a:t>bila</a:t>
            </a:r>
            <a:r>
              <a:rPr lang="en-US" sz="3200" dirty="0" smtClean="0"/>
              <a:t> </a:t>
            </a:r>
            <a:r>
              <a:rPr lang="en-US" sz="3200" dirty="0" err="1" smtClean="0"/>
              <a:t>dikomparasi</a:t>
            </a:r>
            <a:r>
              <a:rPr lang="en-US" sz="3200" dirty="0" smtClean="0"/>
              <a:t> </a:t>
            </a:r>
            <a:r>
              <a:rPr lang="en-US" sz="3200" dirty="0" err="1" smtClean="0"/>
              <a:t>dengan</a:t>
            </a:r>
            <a:r>
              <a:rPr lang="id-ID" sz="3200" dirty="0" smtClean="0"/>
              <a:t> </a:t>
            </a:r>
            <a:r>
              <a:rPr lang="fi-FI" sz="3200" dirty="0" smtClean="0"/>
              <a:t>solusi lain. Bisa juga merupakan perbaikan dari</a:t>
            </a:r>
            <a:r>
              <a:rPr lang="id-ID" sz="3200" dirty="0" smtClean="0"/>
              <a:t> </a:t>
            </a:r>
            <a:r>
              <a:rPr lang="en-US" sz="3200" dirty="0" err="1" smtClean="0"/>
              <a:t>sistem</a:t>
            </a:r>
            <a:r>
              <a:rPr lang="en-US" sz="3200" dirty="0" smtClean="0"/>
              <a:t> </a:t>
            </a:r>
            <a:r>
              <a:rPr lang="en-US" sz="3200" dirty="0" err="1" smtClean="0"/>
              <a:t>dan</a:t>
            </a:r>
            <a:r>
              <a:rPr lang="en-US" sz="3200" dirty="0" smtClean="0"/>
              <a:t> </a:t>
            </a:r>
            <a:r>
              <a:rPr lang="en-US" sz="3200" dirty="0" err="1" smtClean="0"/>
              <a:t>mekanisme</a:t>
            </a:r>
            <a:r>
              <a:rPr lang="en-US" sz="3200" dirty="0" smtClean="0"/>
              <a:t> </a:t>
            </a:r>
            <a:r>
              <a:rPr lang="en-US" sz="3200" dirty="0" err="1" smtClean="0"/>
              <a:t>kerja</a:t>
            </a:r>
            <a:r>
              <a:rPr lang="en-US" sz="3200" dirty="0" smtClean="0"/>
              <a:t> yang </a:t>
            </a:r>
            <a:r>
              <a:rPr lang="en-US" sz="3200" dirty="0" err="1" smtClean="0"/>
              <a:t>sudah</a:t>
            </a:r>
            <a:r>
              <a:rPr lang="en-US" sz="3200" dirty="0" smtClean="0"/>
              <a:t> </a:t>
            </a:r>
            <a:r>
              <a:rPr lang="en-US" sz="3200" dirty="0" err="1" smtClean="0"/>
              <a:t>ada</a:t>
            </a:r>
            <a:endParaRPr lang="en-US" sz="3200" dirty="0"/>
          </a:p>
        </p:txBody>
      </p:sp>
    </p:spTree>
    <p:extLst>
      <p:ext uri="{BB962C8B-B14F-4D97-AF65-F5344CB8AC3E}">
        <p14:creationId xmlns:p14="http://schemas.microsoft.com/office/powerpoint/2010/main" val="3758691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Syarat</a:t>
            </a:r>
            <a:r>
              <a:rPr lang="en-US" dirty="0" smtClean="0"/>
              <a:t> </a:t>
            </a:r>
            <a:r>
              <a:rPr lang="en-US" dirty="0" err="1" smtClean="0"/>
              <a:t>Masalah</a:t>
            </a:r>
            <a:r>
              <a:rPr lang="en-US" dirty="0" smtClean="0"/>
              <a:t> </a:t>
            </a:r>
            <a:r>
              <a:rPr lang="en-US" dirty="0" err="1" smtClean="0"/>
              <a:t>Penelitian</a:t>
            </a:r>
            <a:r>
              <a:rPr lang="en-US" dirty="0" smtClean="0"/>
              <a:t> -2-</a:t>
            </a:r>
            <a:endParaRPr lang="en-US" dirty="0"/>
          </a:p>
        </p:txBody>
      </p:sp>
      <p:sp>
        <p:nvSpPr>
          <p:cNvPr id="3" name="Content Placeholder 2"/>
          <p:cNvSpPr>
            <a:spLocks noGrp="1"/>
          </p:cNvSpPr>
          <p:nvPr>
            <p:ph idx="1"/>
          </p:nvPr>
        </p:nvSpPr>
        <p:spPr>
          <a:xfrm>
            <a:off x="457200" y="1143000"/>
            <a:ext cx="8229600" cy="4792663"/>
          </a:xfrm>
        </p:spPr>
        <p:txBody>
          <a:bodyPr>
            <a:normAutofit fontScale="92500"/>
          </a:bodyPr>
          <a:lstStyle/>
          <a:p>
            <a:r>
              <a:rPr lang="en-US" dirty="0" err="1" smtClean="0">
                <a:solidFill>
                  <a:srgbClr val="C00000"/>
                </a:solidFill>
              </a:rPr>
              <a:t>Dapat</a:t>
            </a:r>
            <a:r>
              <a:rPr lang="en-US" dirty="0" smtClean="0">
                <a:solidFill>
                  <a:srgbClr val="C00000"/>
                </a:solidFill>
              </a:rPr>
              <a:t> </a:t>
            </a:r>
            <a:r>
              <a:rPr lang="en-US" dirty="0" err="1" smtClean="0">
                <a:solidFill>
                  <a:srgbClr val="C00000"/>
                </a:solidFill>
              </a:rPr>
              <a:t>Diuji</a:t>
            </a:r>
            <a:r>
              <a:rPr lang="en-US" dirty="0" smtClean="0">
                <a:solidFill>
                  <a:srgbClr val="C00000"/>
                </a:solidFill>
              </a:rPr>
              <a:t> (</a:t>
            </a:r>
            <a:r>
              <a:rPr lang="en-US" dirty="0" err="1" smtClean="0">
                <a:solidFill>
                  <a:srgbClr val="C00000"/>
                </a:solidFill>
              </a:rPr>
              <a:t>Diukur</a:t>
            </a:r>
            <a:r>
              <a:rPr lang="en-US" dirty="0" smtClean="0">
                <a:solidFill>
                  <a:srgbClr val="C00000"/>
                </a:solidFill>
              </a:rPr>
              <a:t>): </a:t>
            </a:r>
            <a:r>
              <a:rPr lang="en-US" dirty="0" err="1" smtClean="0"/>
              <a:t>Masalah</a:t>
            </a:r>
            <a:r>
              <a:rPr lang="en-US" dirty="0" smtClean="0"/>
              <a:t> </a:t>
            </a:r>
            <a:r>
              <a:rPr lang="en-US" dirty="0" err="1" smtClean="0"/>
              <a:t>penelitian</a:t>
            </a:r>
            <a:r>
              <a:rPr lang="en-US" dirty="0" smtClean="0"/>
              <a:t> </a:t>
            </a:r>
            <a:r>
              <a:rPr lang="en-US" dirty="0" err="1" smtClean="0"/>
              <a:t>beserta</a:t>
            </a:r>
            <a:r>
              <a:rPr lang="id-ID" dirty="0" smtClean="0"/>
              <a:t> </a:t>
            </a:r>
            <a:r>
              <a:rPr lang="en-US" dirty="0" err="1" smtClean="0"/>
              <a:t>variabel-variablenya</a:t>
            </a:r>
            <a:r>
              <a:rPr lang="en-US" dirty="0" smtClean="0"/>
              <a:t> </a:t>
            </a:r>
            <a:r>
              <a:rPr lang="en-US" dirty="0" err="1" smtClean="0"/>
              <a:t>harus</a:t>
            </a:r>
            <a:r>
              <a:rPr lang="en-US" dirty="0" smtClean="0"/>
              <a:t> </a:t>
            </a:r>
            <a:r>
              <a:rPr lang="en-US" dirty="0" err="1" smtClean="0"/>
              <a:t>merupakan</a:t>
            </a:r>
            <a:r>
              <a:rPr lang="en-US" dirty="0" smtClean="0"/>
              <a:t> </a:t>
            </a:r>
            <a:r>
              <a:rPr lang="en-US" dirty="0" err="1" smtClean="0"/>
              <a:t>sesuatu</a:t>
            </a:r>
            <a:r>
              <a:rPr lang="id-ID" dirty="0" smtClean="0"/>
              <a:t> </a:t>
            </a:r>
            <a:r>
              <a:rPr lang="es-ES" dirty="0" smtClean="0"/>
              <a:t>yang bisa </a:t>
            </a:r>
            <a:r>
              <a:rPr lang="es-ES" dirty="0" err="1" smtClean="0"/>
              <a:t>diuji</a:t>
            </a:r>
            <a:r>
              <a:rPr lang="es-ES" dirty="0" smtClean="0"/>
              <a:t> dan </a:t>
            </a:r>
            <a:r>
              <a:rPr lang="es-ES" dirty="0" err="1" smtClean="0"/>
              <a:t>diukur</a:t>
            </a:r>
            <a:r>
              <a:rPr lang="es-ES" dirty="0" smtClean="0"/>
              <a:t> secara </a:t>
            </a:r>
            <a:r>
              <a:rPr lang="es-ES" dirty="0" err="1" smtClean="0"/>
              <a:t>empiris</a:t>
            </a:r>
            <a:r>
              <a:rPr lang="es-ES" dirty="0" smtClean="0"/>
              <a:t>. </a:t>
            </a:r>
            <a:r>
              <a:rPr lang="es-ES" dirty="0" err="1" smtClean="0"/>
              <a:t>Untuk</a:t>
            </a:r>
            <a:r>
              <a:rPr lang="id-ID" dirty="0" smtClean="0"/>
              <a:t> </a:t>
            </a:r>
            <a:r>
              <a:rPr lang="fi-FI" dirty="0" smtClean="0"/>
              <a:t>penelitian korelasi, korelasi antara beberapa</a:t>
            </a:r>
            <a:r>
              <a:rPr lang="id-ID" dirty="0" smtClean="0"/>
              <a:t> </a:t>
            </a:r>
            <a:r>
              <a:rPr lang="en-US" dirty="0" err="1" smtClean="0"/>
              <a:t>variabel</a:t>
            </a:r>
            <a:r>
              <a:rPr lang="en-US" dirty="0" smtClean="0"/>
              <a:t> yang </a:t>
            </a:r>
            <a:r>
              <a:rPr lang="en-US" dirty="0" err="1" smtClean="0"/>
              <a:t>kita</a:t>
            </a:r>
            <a:r>
              <a:rPr lang="en-US" dirty="0" smtClean="0"/>
              <a:t> </a:t>
            </a:r>
            <a:r>
              <a:rPr lang="en-US" dirty="0" err="1" smtClean="0"/>
              <a:t>teliti</a:t>
            </a:r>
            <a:r>
              <a:rPr lang="en-US" dirty="0" smtClean="0"/>
              <a:t> </a:t>
            </a:r>
            <a:r>
              <a:rPr lang="en-US" dirty="0" err="1" smtClean="0"/>
              <a:t>juga</a:t>
            </a:r>
            <a:r>
              <a:rPr lang="en-US" dirty="0" smtClean="0"/>
              <a:t> </a:t>
            </a:r>
            <a:r>
              <a:rPr lang="en-US" dirty="0" err="1" smtClean="0"/>
              <a:t>harus</a:t>
            </a:r>
            <a:r>
              <a:rPr lang="en-US" dirty="0" smtClean="0"/>
              <a:t> </a:t>
            </a:r>
            <a:r>
              <a:rPr lang="en-US" dirty="0" err="1" smtClean="0"/>
              <a:t>diuji</a:t>
            </a:r>
            <a:r>
              <a:rPr lang="en-US" dirty="0" smtClean="0"/>
              <a:t> </a:t>
            </a:r>
            <a:r>
              <a:rPr lang="en-US" dirty="0" err="1" smtClean="0"/>
              <a:t>secara</a:t>
            </a:r>
            <a:r>
              <a:rPr lang="id-ID" dirty="0" smtClean="0"/>
              <a:t> </a:t>
            </a:r>
            <a:r>
              <a:rPr lang="en-US" dirty="0" err="1" smtClean="0"/>
              <a:t>ilmiah</a:t>
            </a:r>
            <a:r>
              <a:rPr lang="en-US" dirty="0" smtClean="0"/>
              <a:t> </a:t>
            </a:r>
            <a:r>
              <a:rPr lang="en-US" dirty="0" err="1" smtClean="0"/>
              <a:t>dengan</a:t>
            </a:r>
            <a:r>
              <a:rPr lang="en-US" dirty="0" smtClean="0"/>
              <a:t> </a:t>
            </a:r>
            <a:r>
              <a:rPr lang="en-US" dirty="0" err="1" smtClean="0"/>
              <a:t>beberapa</a:t>
            </a:r>
            <a:r>
              <a:rPr lang="en-US" dirty="0" smtClean="0"/>
              <a:t> parameter.</a:t>
            </a:r>
          </a:p>
          <a:p>
            <a:r>
              <a:rPr lang="en-US" dirty="0" err="1" smtClean="0">
                <a:solidFill>
                  <a:srgbClr val="C00000"/>
                </a:solidFill>
              </a:rPr>
              <a:t>Dapat</a:t>
            </a:r>
            <a:r>
              <a:rPr lang="en-US" dirty="0" smtClean="0">
                <a:solidFill>
                  <a:srgbClr val="C00000"/>
                </a:solidFill>
              </a:rPr>
              <a:t> </a:t>
            </a:r>
            <a:r>
              <a:rPr lang="en-US" dirty="0" err="1" smtClean="0">
                <a:solidFill>
                  <a:srgbClr val="C00000"/>
                </a:solidFill>
              </a:rPr>
              <a:t>Dilaksanakan</a:t>
            </a:r>
            <a:r>
              <a:rPr lang="en-US" dirty="0" smtClean="0"/>
              <a:t>: </a:t>
            </a:r>
            <a:r>
              <a:rPr lang="en-US" dirty="0" err="1" smtClean="0"/>
              <a:t>Khususnya</a:t>
            </a:r>
            <a:r>
              <a:rPr lang="en-US" dirty="0" smtClean="0"/>
              <a:t> </a:t>
            </a:r>
            <a:r>
              <a:rPr lang="en-US" dirty="0" err="1" smtClean="0"/>
              <a:t>berkaitan</a:t>
            </a:r>
            <a:r>
              <a:rPr lang="en-US" dirty="0" smtClean="0"/>
              <a:t> </a:t>
            </a:r>
            <a:r>
              <a:rPr lang="en-US" dirty="0" err="1" smtClean="0"/>
              <a:t>erat</a:t>
            </a:r>
            <a:r>
              <a:rPr lang="id-ID" dirty="0" smtClean="0"/>
              <a:t> </a:t>
            </a:r>
            <a:r>
              <a:rPr lang="en-US" dirty="0" err="1" smtClean="0"/>
              <a:t>dengan</a:t>
            </a:r>
            <a:r>
              <a:rPr lang="en-US" dirty="0" smtClean="0"/>
              <a:t> </a:t>
            </a:r>
            <a:r>
              <a:rPr lang="en-US" dirty="0" err="1" smtClean="0"/>
              <a:t>keahlian</a:t>
            </a:r>
            <a:r>
              <a:rPr lang="en-US" dirty="0" smtClean="0"/>
              <a:t>, </a:t>
            </a:r>
            <a:r>
              <a:rPr lang="en-US" dirty="0" err="1" smtClean="0"/>
              <a:t>ketersediaan</a:t>
            </a:r>
            <a:r>
              <a:rPr lang="en-US" dirty="0" smtClean="0"/>
              <a:t> data, </a:t>
            </a:r>
            <a:r>
              <a:rPr lang="en-US" dirty="0" err="1" smtClean="0"/>
              <a:t>kecukupan</a:t>
            </a:r>
            <a:r>
              <a:rPr lang="id-ID" dirty="0" smtClean="0"/>
              <a:t> </a:t>
            </a:r>
            <a:r>
              <a:rPr lang="en-US" dirty="0" err="1" smtClean="0"/>
              <a:t>waktu</a:t>
            </a:r>
            <a:r>
              <a:rPr lang="en-US" dirty="0" smtClean="0"/>
              <a:t> </a:t>
            </a:r>
            <a:r>
              <a:rPr lang="en-US" dirty="0" err="1" smtClean="0"/>
              <a:t>dan</a:t>
            </a:r>
            <a:r>
              <a:rPr lang="en-US" dirty="0" smtClean="0"/>
              <a:t> </a:t>
            </a:r>
            <a:r>
              <a:rPr lang="en-US" dirty="0" err="1" smtClean="0"/>
              <a:t>dana</a:t>
            </a:r>
            <a:r>
              <a:rPr lang="en-US" dirty="0" smtClean="0"/>
              <a:t>. </a:t>
            </a:r>
            <a:r>
              <a:rPr lang="en-US" dirty="0" err="1" smtClean="0"/>
              <a:t>Hindari</a:t>
            </a:r>
            <a:r>
              <a:rPr lang="en-US" dirty="0" smtClean="0"/>
              <a:t> </a:t>
            </a:r>
            <a:r>
              <a:rPr lang="en-US" dirty="0" smtClean="0">
                <a:solidFill>
                  <a:srgbClr val="C00000"/>
                </a:solidFill>
              </a:rPr>
              <a:t>research impossible </a:t>
            </a:r>
            <a:r>
              <a:rPr lang="en-US" dirty="0" smtClean="0"/>
              <a:t>!</a:t>
            </a:r>
            <a:endParaRPr lang="en-US" dirty="0"/>
          </a:p>
        </p:txBody>
      </p:sp>
    </p:spTree>
    <p:extLst>
      <p:ext uri="{BB962C8B-B14F-4D97-AF65-F5344CB8AC3E}">
        <p14:creationId xmlns:p14="http://schemas.microsoft.com/office/powerpoint/2010/main" val="121140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Syarat</a:t>
            </a:r>
            <a:r>
              <a:rPr lang="en-US" dirty="0" smtClean="0"/>
              <a:t> </a:t>
            </a:r>
            <a:r>
              <a:rPr lang="en-US" dirty="0" err="1" smtClean="0"/>
              <a:t>Masalah</a:t>
            </a:r>
            <a:r>
              <a:rPr lang="en-US" dirty="0" smtClean="0"/>
              <a:t> </a:t>
            </a:r>
            <a:r>
              <a:rPr lang="en-US" dirty="0" err="1" smtClean="0"/>
              <a:t>Penelitian</a:t>
            </a:r>
            <a:r>
              <a:rPr lang="en-US" dirty="0" smtClean="0"/>
              <a:t> -3-</a:t>
            </a:r>
            <a:endParaRPr lang="en-US" dirty="0"/>
          </a:p>
        </p:txBody>
      </p:sp>
      <p:sp>
        <p:nvSpPr>
          <p:cNvPr id="3" name="Content Placeholder 2"/>
          <p:cNvSpPr>
            <a:spLocks noGrp="1"/>
          </p:cNvSpPr>
          <p:nvPr>
            <p:ph idx="1"/>
          </p:nvPr>
        </p:nvSpPr>
        <p:spPr>
          <a:xfrm>
            <a:off x="457200" y="1066800"/>
            <a:ext cx="8229600" cy="4792663"/>
          </a:xfrm>
        </p:spPr>
        <p:txBody>
          <a:bodyPr>
            <a:normAutofit lnSpcReduction="10000"/>
          </a:bodyPr>
          <a:lstStyle/>
          <a:p>
            <a:r>
              <a:rPr lang="sv-SE" sz="3200" dirty="0" smtClean="0">
                <a:solidFill>
                  <a:srgbClr val="C00000"/>
                </a:solidFill>
              </a:rPr>
              <a:t>Merupakan Masalah Yang Penting</a:t>
            </a:r>
            <a:r>
              <a:rPr lang="sv-SE" sz="3200" dirty="0" smtClean="0"/>
              <a:t>: Jangan</a:t>
            </a:r>
            <a:r>
              <a:rPr lang="id-ID" sz="3200" dirty="0" smtClean="0"/>
              <a:t> </a:t>
            </a:r>
            <a:r>
              <a:rPr lang="sv-SE" sz="3200" dirty="0" smtClean="0"/>
              <a:t>melakukan penelitian terhadap suatu masalah</a:t>
            </a:r>
            <a:r>
              <a:rPr lang="id-ID" sz="3200" dirty="0" smtClean="0"/>
              <a:t> </a:t>
            </a:r>
            <a:r>
              <a:rPr lang="sv-SE" sz="3200" dirty="0" smtClean="0"/>
              <a:t>yang tidak penting</a:t>
            </a:r>
          </a:p>
          <a:p>
            <a:r>
              <a:rPr lang="sv-SE" sz="3200" dirty="0" smtClean="0">
                <a:solidFill>
                  <a:srgbClr val="C00000"/>
                </a:solidFill>
              </a:rPr>
              <a:t>Tidak Melanggar Etika</a:t>
            </a:r>
            <a:r>
              <a:rPr lang="sv-SE" sz="3200" dirty="0" smtClean="0"/>
              <a:t>: Penelitian harus</a:t>
            </a:r>
            <a:r>
              <a:rPr lang="id-ID" sz="3200" dirty="0" smtClean="0"/>
              <a:t> </a:t>
            </a:r>
            <a:r>
              <a:rPr lang="sv-SE" sz="3200" dirty="0" smtClean="0"/>
              <a:t>dilakukan dengan kejujuran metodologi, prosedur harus dijelaskan kepada obyek penelitian, tidak melanggar privacy, publikasi</a:t>
            </a:r>
            <a:r>
              <a:rPr lang="id-ID" sz="3200" dirty="0" smtClean="0"/>
              <a:t> </a:t>
            </a:r>
            <a:r>
              <a:rPr lang="sv-SE" sz="3200" dirty="0" smtClean="0"/>
              <a:t>harus dengan persetujuan obyek penelitian,</a:t>
            </a:r>
            <a:r>
              <a:rPr lang="id-ID" sz="3200" dirty="0" smtClean="0"/>
              <a:t> </a:t>
            </a:r>
            <a:r>
              <a:rPr lang="sv-SE" sz="3200" dirty="0" smtClean="0"/>
              <a:t>tidak boleh melakukan penipuan dalam</a:t>
            </a:r>
            <a:r>
              <a:rPr lang="id-ID" sz="3200" dirty="0" smtClean="0"/>
              <a:t> </a:t>
            </a:r>
            <a:r>
              <a:rPr lang="sv-SE" sz="3200" dirty="0" smtClean="0"/>
              <a:t>pengambilan data maupun pengolahan data</a:t>
            </a:r>
            <a:endParaRPr lang="en-US" sz="3200" dirty="0"/>
          </a:p>
        </p:txBody>
      </p:sp>
    </p:spTree>
    <p:extLst>
      <p:ext uri="{BB962C8B-B14F-4D97-AF65-F5344CB8AC3E}">
        <p14:creationId xmlns:p14="http://schemas.microsoft.com/office/powerpoint/2010/main" val="1731064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DISIPLIN ILMU</a:t>
            </a:r>
            <a:endParaRPr lang="id-ID" dirty="0"/>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1274066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pPr>
              <a:defRPr/>
            </a:pPr>
            <a:r>
              <a:rPr lang="id-ID" smtClean="0"/>
              <a:t>IEEE</a:t>
            </a:r>
            <a:r>
              <a:rPr lang="en-US" smtClean="0"/>
              <a:t>/ACM</a:t>
            </a:r>
            <a:r>
              <a:rPr lang="id-ID" smtClean="0"/>
              <a:t> Computing Curricula 2005</a:t>
            </a:r>
            <a:endParaRPr lang="id-ID"/>
          </a:p>
        </p:txBody>
      </p:sp>
      <p:sp>
        <p:nvSpPr>
          <p:cNvPr id="5" name="Oval 4"/>
          <p:cNvSpPr/>
          <p:nvPr/>
        </p:nvSpPr>
        <p:spPr bwMode="auto">
          <a:xfrm>
            <a:off x="228600" y="838200"/>
            <a:ext cx="3200400" cy="3095625"/>
          </a:xfrm>
          <a:prstGeom prst="ellipse">
            <a:avLst/>
          </a:prstGeom>
          <a:solidFill>
            <a:srgbClr val="CCFF99"/>
          </a:solidFill>
          <a:ln w="9525" cap="flat" cmpd="sng" algn="ctr">
            <a:noFill/>
            <a:prstDash val="solid"/>
            <a:miter lim="800000"/>
            <a:headEnd type="none" w="med" len="med"/>
            <a:tailEnd type="none" w="med" len="med"/>
          </a:ln>
          <a:effectLst/>
        </p:spPr>
        <p:txBody>
          <a:bodyPr wrap="none" anchor="ctr"/>
          <a:lstStyle/>
          <a:p>
            <a:pPr algn="ctr">
              <a:defRPr/>
            </a:pPr>
            <a:r>
              <a:rPr kumimoji="1" lang="id-ID" sz="3000" b="1">
                <a:solidFill>
                  <a:srgbClr val="C00000"/>
                </a:solidFill>
                <a:effectLst/>
                <a:latin typeface="+mn-lt"/>
              </a:rPr>
              <a:t>Computer</a:t>
            </a:r>
            <a:br>
              <a:rPr kumimoji="1" lang="id-ID" sz="3000" b="1">
                <a:solidFill>
                  <a:srgbClr val="C00000"/>
                </a:solidFill>
                <a:effectLst/>
                <a:latin typeface="+mn-lt"/>
              </a:rPr>
            </a:br>
            <a:r>
              <a:rPr kumimoji="1" lang="id-ID" sz="3000" b="1">
                <a:solidFill>
                  <a:srgbClr val="C00000"/>
                </a:solidFill>
                <a:effectLst/>
                <a:latin typeface="+mn-lt"/>
              </a:rPr>
              <a:t>Engineering (CE)</a:t>
            </a:r>
            <a:endParaRPr lang="id-ID" sz="3000" b="1">
              <a:solidFill>
                <a:srgbClr val="C00000"/>
              </a:solidFill>
              <a:effectLst/>
              <a:latin typeface="+mn-lt"/>
            </a:endParaRPr>
          </a:p>
          <a:p>
            <a:pPr algn="ctr">
              <a:defRPr/>
            </a:pPr>
            <a:r>
              <a:rPr lang="id-ID" sz="2000" smtClean="0">
                <a:effectLst/>
                <a:latin typeface="Tekton Pro" pitchFamily="34" charset="0"/>
              </a:rPr>
              <a:t>pengembangan </a:t>
            </a:r>
            <a:r>
              <a:rPr lang="id-ID" sz="2000">
                <a:solidFill>
                  <a:srgbClr val="0070C0"/>
                </a:solidFill>
                <a:effectLst/>
                <a:latin typeface="Tekton Pro" pitchFamily="34" charset="0"/>
              </a:rPr>
              <a:t>sistem</a:t>
            </a:r>
            <a:br>
              <a:rPr lang="id-ID" sz="2000">
                <a:solidFill>
                  <a:srgbClr val="0070C0"/>
                </a:solidFill>
                <a:effectLst/>
                <a:latin typeface="Tekton Pro" pitchFamily="34" charset="0"/>
              </a:rPr>
            </a:br>
            <a:r>
              <a:rPr lang="id-ID" sz="2000" err="1" smtClean="0">
                <a:solidFill>
                  <a:srgbClr val="0070C0"/>
                </a:solidFill>
                <a:effectLst/>
                <a:latin typeface="Tekton Pro" pitchFamily="34" charset="0"/>
              </a:rPr>
              <a:t>terintegrasi</a:t>
            </a:r>
            <a:r>
              <a:rPr lang="id-ID" sz="2000" smtClean="0">
                <a:solidFill>
                  <a:srgbClr val="0070C0"/>
                </a:solidFill>
                <a:effectLst/>
                <a:latin typeface="Tekton Pro" pitchFamily="34" charset="0"/>
              </a:rPr>
              <a:t/>
            </a:r>
            <a:br>
              <a:rPr lang="id-ID" sz="2000" smtClean="0">
                <a:solidFill>
                  <a:srgbClr val="0070C0"/>
                </a:solidFill>
                <a:effectLst/>
                <a:latin typeface="Tekton Pro" pitchFamily="34" charset="0"/>
              </a:rPr>
            </a:br>
            <a:r>
              <a:rPr lang="id-ID" sz="2000" smtClean="0">
                <a:effectLst/>
                <a:latin typeface="Tekton Pro" pitchFamily="34" charset="0"/>
              </a:rPr>
              <a:t>(</a:t>
            </a:r>
            <a:r>
              <a:rPr lang="id-ID" sz="2000" err="1" smtClean="0">
                <a:effectLst/>
                <a:latin typeface="Tekton Pro" pitchFamily="34" charset="0"/>
              </a:rPr>
              <a:t>software</a:t>
            </a:r>
            <a:r>
              <a:rPr lang="id-ID" sz="2000" smtClean="0">
                <a:effectLst/>
                <a:latin typeface="Tekton Pro" pitchFamily="34" charset="0"/>
              </a:rPr>
              <a:t> dan </a:t>
            </a:r>
            <a:r>
              <a:rPr lang="id-ID" sz="2000" err="1" smtClean="0">
                <a:effectLst/>
                <a:latin typeface="Tekton Pro" pitchFamily="34" charset="0"/>
              </a:rPr>
              <a:t>hardware</a:t>
            </a:r>
            <a:r>
              <a:rPr lang="id-ID" sz="2000" smtClean="0">
                <a:effectLst/>
                <a:latin typeface="Tekton Pro" pitchFamily="34" charset="0"/>
              </a:rPr>
              <a:t>)</a:t>
            </a:r>
            <a:endParaRPr lang="en-US" sz="2000" smtClean="0">
              <a:effectLst/>
              <a:latin typeface="Tekton Pro" pitchFamily="34" charset="0"/>
            </a:endParaRPr>
          </a:p>
          <a:p>
            <a:pPr algn="ctr">
              <a:defRPr/>
            </a:pPr>
            <a:endParaRPr kumimoji="1" lang="en-US" sz="2200" smtClean="0">
              <a:effectLst/>
              <a:latin typeface="+mn-lt"/>
            </a:endParaRPr>
          </a:p>
          <a:p>
            <a:pPr algn="ctr">
              <a:defRPr/>
            </a:pPr>
            <a:r>
              <a:rPr kumimoji="1" lang="en-US" sz="2200" smtClean="0">
                <a:solidFill>
                  <a:srgbClr val="FF0000"/>
                </a:solidFill>
                <a:effectLst/>
                <a:latin typeface="Tekton Pro" pitchFamily="34" charset="0"/>
              </a:rPr>
              <a:t>Computer Engineer</a:t>
            </a:r>
            <a:endParaRPr kumimoji="1" lang="id-ID" sz="2200">
              <a:solidFill>
                <a:srgbClr val="FF0000"/>
              </a:solidFill>
              <a:effectLst/>
              <a:latin typeface="Tekton Pro" pitchFamily="34" charset="0"/>
            </a:endParaRPr>
          </a:p>
          <a:p>
            <a:pPr algn="ctr">
              <a:defRPr/>
            </a:pPr>
            <a:endParaRPr kumimoji="1" lang="id-ID" sz="2300">
              <a:effectLst/>
              <a:latin typeface="+mn-lt"/>
            </a:endParaRPr>
          </a:p>
        </p:txBody>
      </p:sp>
      <p:sp>
        <p:nvSpPr>
          <p:cNvPr id="7" name="Oval 6"/>
          <p:cNvSpPr/>
          <p:nvPr/>
        </p:nvSpPr>
        <p:spPr bwMode="auto">
          <a:xfrm>
            <a:off x="3124200" y="1143000"/>
            <a:ext cx="3357586" cy="3357563"/>
          </a:xfrm>
          <a:prstGeom prst="ellipse">
            <a:avLst/>
          </a:prstGeom>
          <a:solidFill>
            <a:srgbClr val="DDDDDD"/>
          </a:solidFill>
          <a:ln w="9525" cap="flat" cmpd="sng" algn="ctr">
            <a:noFill/>
            <a:prstDash val="solid"/>
            <a:miter lim="800000"/>
            <a:headEnd type="none" w="med" len="med"/>
            <a:tailEnd type="none" w="med" len="med"/>
          </a:ln>
          <a:effectLst/>
        </p:spPr>
        <p:txBody>
          <a:bodyPr wrap="none" anchor="ctr"/>
          <a:lstStyle/>
          <a:p>
            <a:pPr algn="ctr">
              <a:defRPr/>
            </a:pPr>
            <a:r>
              <a:rPr kumimoji="1" lang="id-ID" sz="3200" b="1">
                <a:solidFill>
                  <a:srgbClr val="C00000"/>
                </a:solidFill>
                <a:effectLst/>
                <a:latin typeface="+mn-lt"/>
              </a:rPr>
              <a:t>Information</a:t>
            </a:r>
          </a:p>
          <a:p>
            <a:pPr algn="ctr">
              <a:defRPr/>
            </a:pPr>
            <a:r>
              <a:rPr kumimoji="1" lang="id-ID" sz="3200" b="1">
                <a:solidFill>
                  <a:srgbClr val="C00000"/>
                </a:solidFill>
                <a:effectLst/>
                <a:latin typeface="+mn-lt"/>
              </a:rPr>
              <a:t>System (IS)</a:t>
            </a:r>
            <a:endParaRPr lang="id-ID" sz="3200" b="1">
              <a:solidFill>
                <a:srgbClr val="C00000"/>
              </a:solidFill>
              <a:effectLst/>
              <a:latin typeface="+mn-lt"/>
            </a:endParaRPr>
          </a:p>
          <a:p>
            <a:pPr algn="ctr">
              <a:defRPr/>
            </a:pPr>
            <a:r>
              <a:rPr lang="id-ID" sz="2400" smtClean="0">
                <a:effectLst/>
                <a:latin typeface="Tekton Pro" pitchFamily="34" charset="0"/>
              </a:rPr>
              <a:t> </a:t>
            </a:r>
            <a:r>
              <a:rPr lang="sv-SE" sz="2000">
                <a:solidFill>
                  <a:srgbClr val="0070C0"/>
                </a:solidFill>
                <a:effectLst/>
                <a:latin typeface="Tekton Pro" pitchFamily="34" charset="0"/>
              </a:rPr>
              <a:t>analisa kebutuhan dan</a:t>
            </a:r>
            <a:r>
              <a:rPr lang="id-ID" sz="2000">
                <a:solidFill>
                  <a:srgbClr val="0070C0"/>
                </a:solidFill>
                <a:effectLst/>
                <a:latin typeface="Tekton Pro" pitchFamily="34" charset="0"/>
              </a:rPr>
              <a:t/>
            </a:r>
            <a:br>
              <a:rPr lang="id-ID" sz="2000">
                <a:solidFill>
                  <a:srgbClr val="0070C0"/>
                </a:solidFill>
                <a:effectLst/>
                <a:latin typeface="Tekton Pro" pitchFamily="34" charset="0"/>
              </a:rPr>
            </a:br>
            <a:r>
              <a:rPr lang="sv-SE" sz="2000">
                <a:solidFill>
                  <a:srgbClr val="0070C0"/>
                </a:solidFill>
                <a:effectLst/>
                <a:latin typeface="Tekton Pro" pitchFamily="34" charset="0"/>
              </a:rPr>
              <a:t>proses bisnis</a:t>
            </a:r>
            <a:r>
              <a:rPr lang="id-ID" sz="2000">
                <a:effectLst/>
                <a:latin typeface="Tekton Pro" pitchFamily="34" charset="0"/>
              </a:rPr>
              <a:t/>
            </a:r>
            <a:br>
              <a:rPr lang="id-ID" sz="2000">
                <a:effectLst/>
                <a:latin typeface="Tekton Pro" pitchFamily="34" charset="0"/>
              </a:rPr>
            </a:br>
            <a:r>
              <a:rPr lang="id-ID" sz="2000">
                <a:effectLst/>
                <a:latin typeface="Tekton Pro" pitchFamily="34" charset="0"/>
              </a:rPr>
              <a:t>serta d</a:t>
            </a:r>
            <a:r>
              <a:rPr lang="sv-SE" sz="2000">
                <a:effectLst/>
                <a:latin typeface="Tekton Pro" pitchFamily="34" charset="0"/>
              </a:rPr>
              <a:t>esain </a:t>
            </a:r>
            <a:r>
              <a:rPr lang="sv-SE" sz="2000" smtClean="0">
                <a:effectLst/>
                <a:latin typeface="Tekton Pro" pitchFamily="34" charset="0"/>
              </a:rPr>
              <a:t>sistem</a:t>
            </a:r>
          </a:p>
          <a:p>
            <a:pPr algn="ctr">
              <a:defRPr/>
            </a:pPr>
            <a:endParaRPr kumimoji="1" lang="sv-SE" sz="2400" smtClean="0">
              <a:effectLst/>
              <a:latin typeface="Tekton Pro" pitchFamily="34" charset="0"/>
            </a:endParaRPr>
          </a:p>
          <a:p>
            <a:pPr algn="ctr">
              <a:defRPr/>
            </a:pPr>
            <a:r>
              <a:rPr kumimoji="1" lang="sv-SE" sz="2400" smtClean="0">
                <a:solidFill>
                  <a:srgbClr val="FF0000"/>
                </a:solidFill>
                <a:effectLst/>
                <a:latin typeface="Tekton Pro" pitchFamily="34" charset="0"/>
              </a:rPr>
              <a:t>System Analyst</a:t>
            </a:r>
            <a:endParaRPr kumimoji="1" lang="id-ID" sz="2400">
              <a:solidFill>
                <a:srgbClr val="FF0000"/>
              </a:solidFill>
              <a:effectLst/>
              <a:latin typeface="Tekton Pro" pitchFamily="34" charset="0"/>
            </a:endParaRPr>
          </a:p>
        </p:txBody>
      </p:sp>
      <p:sp>
        <p:nvSpPr>
          <p:cNvPr id="8" name="Oval 7"/>
          <p:cNvSpPr/>
          <p:nvPr/>
        </p:nvSpPr>
        <p:spPr bwMode="auto">
          <a:xfrm>
            <a:off x="685800" y="3500438"/>
            <a:ext cx="3571875" cy="3357562"/>
          </a:xfrm>
          <a:prstGeom prst="ellipse">
            <a:avLst/>
          </a:prstGeom>
          <a:solidFill>
            <a:srgbClr val="99CCFF"/>
          </a:solidFill>
          <a:ln w="9525" cap="flat" cmpd="sng" algn="ctr">
            <a:noFill/>
            <a:prstDash val="solid"/>
            <a:miter lim="800000"/>
            <a:headEnd type="none" w="med" len="med"/>
            <a:tailEnd type="none" w="med" len="med"/>
          </a:ln>
          <a:effectLst/>
        </p:spPr>
        <p:txBody>
          <a:bodyPr wrap="none" anchor="ctr"/>
          <a:lstStyle/>
          <a:p>
            <a:pPr algn="ctr">
              <a:defRPr/>
            </a:pPr>
            <a:r>
              <a:rPr kumimoji="1" lang="id-ID" sz="3200" b="1">
                <a:solidFill>
                  <a:srgbClr val="C00000"/>
                </a:solidFill>
                <a:effectLst/>
                <a:latin typeface="+mn-lt"/>
              </a:rPr>
              <a:t>Information</a:t>
            </a:r>
          </a:p>
          <a:p>
            <a:pPr algn="ctr">
              <a:defRPr/>
            </a:pPr>
            <a:r>
              <a:rPr kumimoji="1" lang="id-ID" sz="3200" b="1">
                <a:solidFill>
                  <a:srgbClr val="C00000"/>
                </a:solidFill>
                <a:effectLst/>
                <a:latin typeface="+mn-lt"/>
              </a:rPr>
              <a:t>Technology (IT)</a:t>
            </a:r>
            <a:endParaRPr lang="id-ID" sz="3200" b="1">
              <a:solidFill>
                <a:srgbClr val="C00000"/>
              </a:solidFill>
              <a:effectLst/>
              <a:latin typeface="+mn-lt"/>
            </a:endParaRPr>
          </a:p>
          <a:p>
            <a:pPr algn="ctr">
              <a:defRPr/>
            </a:pPr>
            <a:r>
              <a:rPr lang="id-ID" sz="2200" smtClean="0">
                <a:effectLst/>
                <a:latin typeface="Tekton Pro" pitchFamily="34" charset="0"/>
              </a:rPr>
              <a:t> </a:t>
            </a:r>
            <a:r>
              <a:rPr lang="id-ID" sz="2000" smtClean="0">
                <a:effectLst/>
                <a:latin typeface="Tekton Pro" pitchFamily="34" charset="0"/>
              </a:rPr>
              <a:t>pengembangan</a:t>
            </a:r>
            <a:r>
              <a:rPr lang="id-ID" sz="2000">
                <a:effectLst/>
                <a:latin typeface="Tekton Pro" pitchFamily="34" charset="0"/>
              </a:rPr>
              <a:t> </a:t>
            </a:r>
            <a:r>
              <a:rPr lang="id-ID" sz="2000" smtClean="0">
                <a:effectLst/>
                <a:latin typeface="Tekton Pro" pitchFamily="34" charset="0"/>
              </a:rPr>
              <a:t>dan pengelolaan </a:t>
            </a:r>
            <a:r>
              <a:rPr lang="id-ID" sz="2000">
                <a:effectLst/>
                <a:latin typeface="Tekton Pro" pitchFamily="34" charset="0"/>
              </a:rPr>
              <a:t/>
            </a:r>
            <a:br>
              <a:rPr lang="id-ID" sz="2000">
                <a:effectLst/>
                <a:latin typeface="Tekton Pro" pitchFamily="34" charset="0"/>
              </a:rPr>
            </a:br>
            <a:r>
              <a:rPr lang="id-ID" sz="2000">
                <a:solidFill>
                  <a:srgbClr val="0070C0"/>
                </a:solidFill>
                <a:effectLst/>
                <a:latin typeface="Tekton Pro" pitchFamily="34" charset="0"/>
              </a:rPr>
              <a:t>infrastruktur</a:t>
            </a:r>
            <a:r>
              <a:rPr lang="id-ID" sz="2000">
                <a:effectLst/>
                <a:latin typeface="Tekton Pro" pitchFamily="34" charset="0"/>
              </a:rPr>
              <a:t> </a:t>
            </a:r>
            <a:r>
              <a:rPr lang="id-ID" sz="2000" smtClean="0">
                <a:effectLst/>
                <a:latin typeface="Tekton Pro" pitchFamily="34" charset="0"/>
              </a:rPr>
              <a:t>IT</a:t>
            </a:r>
            <a:endParaRPr lang="en-US" sz="2000" smtClean="0">
              <a:effectLst/>
              <a:latin typeface="Tekton Pro" pitchFamily="34" charset="0"/>
            </a:endParaRPr>
          </a:p>
          <a:p>
            <a:pPr algn="ctr">
              <a:defRPr/>
            </a:pPr>
            <a:endParaRPr lang="en-US" sz="2400" smtClean="0">
              <a:effectLst/>
              <a:latin typeface="Tekton Pro" pitchFamily="34" charset="0"/>
            </a:endParaRPr>
          </a:p>
          <a:p>
            <a:pPr algn="ctr">
              <a:defRPr/>
            </a:pPr>
            <a:r>
              <a:rPr kumimoji="1" lang="en-US" sz="2400" smtClean="0">
                <a:solidFill>
                  <a:srgbClr val="FF0000"/>
                </a:solidFill>
                <a:effectLst/>
                <a:latin typeface="Tekton Pro" pitchFamily="34" charset="0"/>
              </a:rPr>
              <a:t>Network Engineer</a:t>
            </a:r>
            <a:endParaRPr kumimoji="1" lang="id-ID" sz="2400">
              <a:solidFill>
                <a:srgbClr val="FF0000"/>
              </a:solidFill>
              <a:effectLst/>
              <a:latin typeface="Tekton Pro" pitchFamily="34" charset="0"/>
            </a:endParaRPr>
          </a:p>
        </p:txBody>
      </p:sp>
      <p:sp>
        <p:nvSpPr>
          <p:cNvPr id="6" name="Oval 5"/>
          <p:cNvSpPr/>
          <p:nvPr/>
        </p:nvSpPr>
        <p:spPr bwMode="auto">
          <a:xfrm>
            <a:off x="5948330" y="838200"/>
            <a:ext cx="3195670" cy="3171843"/>
          </a:xfrm>
          <a:prstGeom prst="ellipse">
            <a:avLst/>
          </a:prstGeom>
          <a:solidFill>
            <a:srgbClr val="FFC000"/>
          </a:solidFill>
          <a:ln w="9525" cap="flat" cmpd="sng" algn="ctr">
            <a:noFill/>
            <a:prstDash val="solid"/>
            <a:miter lim="800000"/>
            <a:headEnd type="none" w="med" len="med"/>
            <a:tailEnd type="none" w="med" len="med"/>
          </a:ln>
          <a:effectLst/>
        </p:spPr>
        <p:txBody>
          <a:bodyPr wrap="none" anchor="ctr"/>
          <a:lstStyle/>
          <a:p>
            <a:pPr algn="ctr">
              <a:defRPr/>
            </a:pPr>
            <a:r>
              <a:rPr kumimoji="1" lang="id-ID" sz="3200" b="1">
                <a:solidFill>
                  <a:srgbClr val="C00000"/>
                </a:solidFill>
                <a:effectLst/>
                <a:latin typeface="+mn-lt"/>
              </a:rPr>
              <a:t>Computer</a:t>
            </a:r>
            <a:br>
              <a:rPr kumimoji="1" lang="id-ID" sz="3200" b="1">
                <a:solidFill>
                  <a:srgbClr val="C00000"/>
                </a:solidFill>
                <a:effectLst/>
                <a:latin typeface="+mn-lt"/>
              </a:rPr>
            </a:br>
            <a:r>
              <a:rPr kumimoji="1" lang="id-ID" sz="3200" b="1">
                <a:solidFill>
                  <a:srgbClr val="C00000"/>
                </a:solidFill>
                <a:effectLst/>
                <a:latin typeface="+mn-lt"/>
              </a:rPr>
              <a:t>Science (CS)</a:t>
            </a:r>
            <a:endParaRPr lang="id-ID" sz="3200" b="1">
              <a:solidFill>
                <a:srgbClr val="C00000"/>
              </a:solidFill>
              <a:effectLst/>
              <a:latin typeface="+mn-lt"/>
            </a:endParaRPr>
          </a:p>
          <a:p>
            <a:pPr algn="ctr">
              <a:defRPr/>
            </a:pPr>
            <a:r>
              <a:rPr lang="id-ID" sz="2400" smtClean="0">
                <a:effectLst/>
                <a:latin typeface="Tekton Pro" pitchFamily="34" charset="0"/>
              </a:rPr>
              <a:t> </a:t>
            </a:r>
            <a:r>
              <a:rPr lang="id-ID" sz="2000">
                <a:solidFill>
                  <a:srgbClr val="0070C0"/>
                </a:solidFill>
                <a:effectLst/>
                <a:latin typeface="Tekton Pro" pitchFamily="34" charset="0"/>
              </a:rPr>
              <a:t>konsep computing </a:t>
            </a:r>
            <a:r>
              <a:rPr lang="id-ID" sz="2000">
                <a:effectLst/>
                <a:latin typeface="Tekton Pro" pitchFamily="34" charset="0"/>
              </a:rPr>
              <a:t>dan</a:t>
            </a:r>
          </a:p>
          <a:p>
            <a:pPr algn="ctr">
              <a:defRPr/>
            </a:pPr>
            <a:r>
              <a:rPr lang="id-ID" sz="2000">
                <a:effectLst/>
                <a:latin typeface="Tekton Pro" pitchFamily="34" charset="0"/>
              </a:rPr>
              <a:t>pengembangan </a:t>
            </a:r>
            <a:r>
              <a:rPr lang="id-ID" sz="2000">
                <a:solidFill>
                  <a:srgbClr val="0070C0"/>
                </a:solidFill>
                <a:effectLst/>
                <a:latin typeface="Tekton Pro" pitchFamily="34" charset="0"/>
              </a:rPr>
              <a:t>software</a:t>
            </a:r>
            <a:endParaRPr kumimoji="1" lang="id-ID" sz="2000">
              <a:solidFill>
                <a:srgbClr val="0070C0"/>
              </a:solidFill>
              <a:effectLst/>
              <a:latin typeface="Tekton Pro" pitchFamily="34" charset="0"/>
            </a:endParaRPr>
          </a:p>
          <a:p>
            <a:pPr algn="ctr">
              <a:defRPr/>
            </a:pPr>
            <a:endParaRPr kumimoji="1" lang="en-US" sz="2400" smtClean="0">
              <a:effectLst/>
              <a:latin typeface="Tekton Pro" pitchFamily="34" charset="0"/>
            </a:endParaRPr>
          </a:p>
          <a:p>
            <a:pPr algn="ctr">
              <a:defRPr/>
            </a:pPr>
            <a:r>
              <a:rPr kumimoji="1" lang="en-US" sz="2400" smtClean="0">
                <a:solidFill>
                  <a:srgbClr val="FF0000"/>
                </a:solidFill>
                <a:effectLst/>
                <a:latin typeface="Tekton Pro" pitchFamily="34" charset="0"/>
              </a:rPr>
              <a:t>Computer Scientist</a:t>
            </a:r>
            <a:endParaRPr kumimoji="1" lang="id-ID" sz="2400">
              <a:solidFill>
                <a:srgbClr val="FF0000"/>
              </a:solidFill>
              <a:effectLst/>
              <a:latin typeface="Tekton Pro" pitchFamily="34" charset="0"/>
            </a:endParaRPr>
          </a:p>
        </p:txBody>
      </p:sp>
      <p:sp>
        <p:nvSpPr>
          <p:cNvPr id="9" name="Oval 8"/>
          <p:cNvSpPr/>
          <p:nvPr/>
        </p:nvSpPr>
        <p:spPr bwMode="auto">
          <a:xfrm>
            <a:off x="5257800" y="3676624"/>
            <a:ext cx="3443286" cy="3181376"/>
          </a:xfrm>
          <a:prstGeom prst="ellipse">
            <a:avLst/>
          </a:prstGeom>
          <a:solidFill>
            <a:srgbClr val="FFCCFF"/>
          </a:solidFill>
          <a:ln w="9525" cap="flat" cmpd="sng" algn="ctr">
            <a:noFill/>
            <a:prstDash val="solid"/>
            <a:miter lim="800000"/>
            <a:headEnd type="none" w="med" len="med"/>
            <a:tailEnd type="none" w="med" len="med"/>
          </a:ln>
          <a:effectLst/>
        </p:spPr>
        <p:txBody>
          <a:bodyPr wrap="none" anchor="ctr"/>
          <a:lstStyle/>
          <a:p>
            <a:pPr algn="ctr">
              <a:defRPr/>
            </a:pPr>
            <a:r>
              <a:rPr kumimoji="1" lang="id-ID" sz="3200" b="1">
                <a:solidFill>
                  <a:srgbClr val="C00000"/>
                </a:solidFill>
                <a:effectLst/>
                <a:latin typeface="+mn-lt"/>
              </a:rPr>
              <a:t>Software</a:t>
            </a:r>
            <a:br>
              <a:rPr kumimoji="1" lang="id-ID" sz="3200" b="1">
                <a:solidFill>
                  <a:srgbClr val="C00000"/>
                </a:solidFill>
                <a:effectLst/>
                <a:latin typeface="+mn-lt"/>
              </a:rPr>
            </a:br>
            <a:r>
              <a:rPr kumimoji="1" lang="id-ID" sz="3200" b="1">
                <a:solidFill>
                  <a:srgbClr val="C00000"/>
                </a:solidFill>
                <a:effectLst/>
                <a:latin typeface="+mn-lt"/>
              </a:rPr>
              <a:t>Engineering (SE)</a:t>
            </a:r>
            <a:endParaRPr lang="id-ID" sz="3200" b="1">
              <a:solidFill>
                <a:srgbClr val="C00000"/>
              </a:solidFill>
              <a:effectLst/>
              <a:latin typeface="+mn-lt"/>
            </a:endParaRPr>
          </a:p>
          <a:p>
            <a:pPr algn="ctr">
              <a:defRPr/>
            </a:pPr>
            <a:r>
              <a:rPr lang="id-ID" sz="2000" smtClean="0">
                <a:solidFill>
                  <a:srgbClr val="0070C0"/>
                </a:solidFill>
                <a:effectLst/>
                <a:latin typeface="+mn-lt"/>
              </a:rPr>
              <a:t> </a:t>
            </a:r>
            <a:r>
              <a:rPr lang="id-ID" sz="2000">
                <a:solidFill>
                  <a:srgbClr val="0070C0"/>
                </a:solidFill>
                <a:effectLst/>
                <a:latin typeface="Tekton Pro" pitchFamily="34" charset="0"/>
              </a:rPr>
              <a:t>pengembangan software</a:t>
            </a:r>
          </a:p>
          <a:p>
            <a:pPr algn="ctr">
              <a:defRPr/>
            </a:pPr>
            <a:r>
              <a:rPr lang="id-ID" sz="2000">
                <a:effectLst/>
                <a:latin typeface="Tekton Pro" pitchFamily="34" charset="0"/>
              </a:rPr>
              <a:t>dan pengelolaan tahapan</a:t>
            </a:r>
          </a:p>
          <a:p>
            <a:pPr algn="ctr">
              <a:defRPr/>
            </a:pPr>
            <a:r>
              <a:rPr lang="id-ID" sz="2000" smtClean="0">
                <a:effectLst/>
                <a:latin typeface="Tekton Pro" pitchFamily="34" charset="0"/>
              </a:rPr>
              <a:t>SDLC</a:t>
            </a:r>
            <a:endParaRPr lang="en-US" sz="2000" smtClean="0">
              <a:effectLst/>
              <a:latin typeface="Tekton Pro" pitchFamily="34" charset="0"/>
            </a:endParaRPr>
          </a:p>
          <a:p>
            <a:pPr algn="ctr">
              <a:defRPr/>
            </a:pPr>
            <a:endParaRPr lang="en-US" sz="2400" smtClean="0">
              <a:effectLst/>
              <a:latin typeface="Tekton Pro" pitchFamily="34" charset="0"/>
            </a:endParaRPr>
          </a:p>
          <a:p>
            <a:pPr algn="ctr">
              <a:defRPr/>
            </a:pPr>
            <a:r>
              <a:rPr lang="en-US" sz="2400" smtClean="0">
                <a:solidFill>
                  <a:srgbClr val="FF0000"/>
                </a:solidFill>
                <a:effectLst/>
                <a:latin typeface="Tekton Pro" pitchFamily="34" charset="0"/>
              </a:rPr>
              <a:t>Software Engineer</a:t>
            </a:r>
            <a:r>
              <a:rPr lang="id-ID" sz="2400">
                <a:solidFill>
                  <a:srgbClr val="FF0000"/>
                </a:solidFill>
                <a:effectLst/>
                <a:latin typeface="Tekton Pro" pitchFamily="34" charset="0"/>
              </a:rPr>
              <a:t/>
            </a:r>
            <a:br>
              <a:rPr lang="id-ID" sz="2400">
                <a:solidFill>
                  <a:srgbClr val="FF0000"/>
                </a:solidFill>
                <a:effectLst/>
                <a:latin typeface="Tekton Pro" pitchFamily="34" charset="0"/>
              </a:rPr>
            </a:br>
            <a:endParaRPr kumimoji="1" lang="id-ID" sz="2400">
              <a:solidFill>
                <a:srgbClr val="FF0000"/>
              </a:solidFill>
              <a:effectLst/>
              <a:latin typeface="Tekton Pro" pitchFamily="34" charset="0"/>
            </a:endParaRPr>
          </a:p>
        </p:txBody>
      </p:sp>
    </p:spTree>
    <p:extLst>
      <p:ext uri="{BB962C8B-B14F-4D97-AF65-F5344CB8AC3E}">
        <p14:creationId xmlns:p14="http://schemas.microsoft.com/office/powerpoint/2010/main" val="2026145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4" dur="1000" fill="hold"/>
                                        <p:tgtEl>
                                          <p:spTgt spid="6"/>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46" dur="1000" fill="hold"/>
                                        <p:tgtEl>
                                          <p:spTgt spid="8"/>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58" dur="1000" fill="hold"/>
                                        <p:tgtEl>
                                          <p:spTgt spid="9"/>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6"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Autofit/>
          </a:bodyPr>
          <a:lstStyle/>
          <a:p>
            <a:pPr>
              <a:defRPr/>
            </a:pPr>
            <a:r>
              <a:rPr lang="id-ID" sz="3600" err="1" smtClean="0"/>
              <a:t>Information</a:t>
            </a:r>
            <a:r>
              <a:rPr lang="id-ID" sz="3600" smtClean="0"/>
              <a:t> Systems vs Computer Science</a:t>
            </a:r>
            <a:endParaRPr lang="id-ID" sz="3600"/>
          </a:p>
        </p:txBody>
      </p:sp>
      <p:sp>
        <p:nvSpPr>
          <p:cNvPr id="7" name="Oval 6"/>
          <p:cNvSpPr/>
          <p:nvPr/>
        </p:nvSpPr>
        <p:spPr bwMode="auto">
          <a:xfrm>
            <a:off x="457200" y="1752600"/>
            <a:ext cx="4119586" cy="4038600"/>
          </a:xfrm>
          <a:prstGeom prst="ellipse">
            <a:avLst/>
          </a:prstGeom>
          <a:solidFill>
            <a:srgbClr val="00B050"/>
          </a:solidFill>
          <a:ln w="9525" cap="flat" cmpd="sng" algn="ctr">
            <a:noFill/>
            <a:prstDash val="solid"/>
            <a:miter lim="800000"/>
            <a:headEnd type="none" w="med" len="med"/>
            <a:tailEnd type="none" w="med" len="med"/>
          </a:ln>
          <a:effectLst/>
        </p:spPr>
        <p:txBody>
          <a:bodyPr wrap="none" anchor="ctr"/>
          <a:lstStyle/>
          <a:p>
            <a:pPr algn="ctr">
              <a:defRPr/>
            </a:pPr>
            <a:r>
              <a:rPr kumimoji="1" lang="id-ID" sz="3600" b="1">
                <a:latin typeface="Calibri" pitchFamily="34" charset="0"/>
                <a:cs typeface="Calibri" pitchFamily="34" charset="0"/>
              </a:rPr>
              <a:t>Information</a:t>
            </a:r>
          </a:p>
          <a:p>
            <a:pPr algn="ctr">
              <a:defRPr/>
            </a:pPr>
            <a:r>
              <a:rPr kumimoji="1" lang="id-ID" sz="3600" b="1" smtClean="0">
                <a:latin typeface="Calibri" pitchFamily="34" charset="0"/>
                <a:cs typeface="Calibri" pitchFamily="34" charset="0"/>
              </a:rPr>
              <a:t>Systems </a:t>
            </a:r>
            <a:r>
              <a:rPr kumimoji="1" lang="id-ID" sz="3600" b="1">
                <a:latin typeface="Calibri" pitchFamily="34" charset="0"/>
                <a:cs typeface="Calibri" pitchFamily="34" charset="0"/>
              </a:rPr>
              <a:t>(IS</a:t>
            </a:r>
            <a:r>
              <a:rPr kumimoji="1" lang="id-ID" sz="3600" b="1" smtClean="0">
                <a:latin typeface="Calibri" pitchFamily="34" charset="0"/>
                <a:cs typeface="Calibri" pitchFamily="34" charset="0"/>
              </a:rPr>
              <a:t>):</a:t>
            </a:r>
          </a:p>
          <a:p>
            <a:pPr algn="ctr">
              <a:defRPr/>
            </a:pPr>
            <a:r>
              <a:rPr kumimoji="1" lang="id-ID" sz="3600" b="1" smtClean="0">
                <a:latin typeface="Calibri" pitchFamily="34" charset="0"/>
                <a:cs typeface="Calibri" pitchFamily="34" charset="0"/>
              </a:rPr>
              <a:t>IS, IT</a:t>
            </a:r>
          </a:p>
          <a:p>
            <a:pPr algn="ctr">
              <a:defRPr/>
            </a:pPr>
            <a:endParaRPr kumimoji="1" lang="id-ID" sz="1400" b="1" smtClean="0">
              <a:latin typeface="Calibri" pitchFamily="34" charset="0"/>
              <a:cs typeface="Calibri" pitchFamily="34" charset="0"/>
            </a:endParaRPr>
          </a:p>
          <a:p>
            <a:pPr algn="ctr">
              <a:defRPr/>
            </a:pPr>
            <a:endParaRPr kumimoji="1" lang="id-ID" sz="1400" b="1" smtClean="0">
              <a:latin typeface="Calibri" pitchFamily="34" charset="0"/>
              <a:cs typeface="Calibri" pitchFamily="34" charset="0"/>
            </a:endParaRPr>
          </a:p>
          <a:p>
            <a:pPr algn="ctr">
              <a:defRPr/>
            </a:pPr>
            <a:endParaRPr kumimoji="1" lang="id-ID" sz="1400" b="1">
              <a:solidFill>
                <a:schemeClr val="bg1"/>
              </a:solidFill>
              <a:latin typeface="Calibri" pitchFamily="34" charset="0"/>
              <a:cs typeface="Calibri" pitchFamily="34" charset="0"/>
            </a:endParaRPr>
          </a:p>
          <a:p>
            <a:pPr>
              <a:defRPr/>
            </a:pPr>
            <a:r>
              <a:rPr lang="id-ID" sz="2000" b="1">
                <a:solidFill>
                  <a:schemeClr val="bg1"/>
                </a:solidFill>
                <a:latin typeface="Calibri" pitchFamily="34" charset="0"/>
                <a:cs typeface="Calibri" pitchFamily="34" charset="0"/>
              </a:rPr>
              <a:t>aspek manajemen, </a:t>
            </a:r>
            <a:r>
              <a:rPr lang="id-ID" sz="2000" b="1" smtClean="0">
                <a:solidFill>
                  <a:schemeClr val="bg1"/>
                </a:solidFill>
                <a:latin typeface="Calibri" pitchFamily="34" charset="0"/>
                <a:cs typeface="Calibri" pitchFamily="34" charset="0"/>
              </a:rPr>
              <a:t>organisasi </a:t>
            </a:r>
            <a:endParaRPr lang="id-ID" sz="2000" b="1">
              <a:solidFill>
                <a:schemeClr val="bg1"/>
              </a:solidFill>
              <a:latin typeface="Calibri" pitchFamily="34" charset="0"/>
              <a:cs typeface="Calibri" pitchFamily="34" charset="0"/>
            </a:endParaRPr>
          </a:p>
          <a:p>
            <a:pPr algn="ctr">
              <a:defRPr/>
            </a:pPr>
            <a:r>
              <a:rPr kumimoji="1" lang="id-ID" sz="2000" b="1" smtClean="0">
                <a:solidFill>
                  <a:schemeClr val="bg1"/>
                </a:solidFill>
                <a:latin typeface="Calibri" pitchFamily="34" charset="0"/>
                <a:cs typeface="Calibri" pitchFamily="34" charset="0"/>
              </a:rPr>
              <a:t>dan pemanfaatan</a:t>
            </a:r>
          </a:p>
          <a:p>
            <a:pPr algn="ctr">
              <a:defRPr/>
            </a:pPr>
            <a:r>
              <a:rPr kumimoji="1" lang="id-ID" sz="2000" b="1" smtClean="0">
                <a:solidFill>
                  <a:schemeClr val="bg1"/>
                </a:solidFill>
                <a:latin typeface="Calibri" pitchFamily="34" charset="0"/>
                <a:cs typeface="Calibri" pitchFamily="34" charset="0"/>
              </a:rPr>
              <a:t>metode </a:t>
            </a:r>
            <a:r>
              <a:rPr kumimoji="1" lang="id-ID" sz="2000" b="1" err="1" smtClean="0">
                <a:solidFill>
                  <a:schemeClr val="bg1"/>
                </a:solidFill>
                <a:latin typeface="Calibri" pitchFamily="34" charset="0"/>
                <a:cs typeface="Calibri" pitchFamily="34" charset="0"/>
              </a:rPr>
              <a:t>computing</a:t>
            </a:r>
            <a:endParaRPr kumimoji="1" lang="id-ID" sz="2000" b="1" smtClean="0">
              <a:solidFill>
                <a:schemeClr val="bg1"/>
              </a:solidFill>
              <a:latin typeface="Calibri" pitchFamily="34" charset="0"/>
              <a:cs typeface="Calibri" pitchFamily="34" charset="0"/>
            </a:endParaRPr>
          </a:p>
        </p:txBody>
      </p:sp>
      <p:sp>
        <p:nvSpPr>
          <p:cNvPr id="6" name="Oval 5"/>
          <p:cNvSpPr/>
          <p:nvPr/>
        </p:nvSpPr>
        <p:spPr bwMode="auto">
          <a:xfrm>
            <a:off x="4855029" y="1752600"/>
            <a:ext cx="4038600" cy="4038600"/>
          </a:xfrm>
          <a:prstGeom prst="ellipse">
            <a:avLst/>
          </a:prstGeom>
          <a:solidFill>
            <a:srgbClr val="FF0000"/>
          </a:solidFill>
          <a:ln w="9525" cap="flat" cmpd="sng" algn="ctr">
            <a:noFill/>
            <a:prstDash val="solid"/>
            <a:miter lim="800000"/>
            <a:headEnd type="none" w="med" len="med"/>
            <a:tailEnd type="none" w="med" len="med"/>
          </a:ln>
          <a:effectLst/>
        </p:spPr>
        <p:txBody>
          <a:bodyPr wrap="none" anchor="ctr"/>
          <a:lstStyle/>
          <a:p>
            <a:pPr algn="ctr">
              <a:defRPr/>
            </a:pPr>
            <a:r>
              <a:rPr kumimoji="1" lang="id-ID" sz="3600" b="1">
                <a:latin typeface="Calibri" pitchFamily="34" charset="0"/>
                <a:cs typeface="Calibri" pitchFamily="34" charset="0"/>
              </a:rPr>
              <a:t>Computer</a:t>
            </a:r>
            <a:br>
              <a:rPr kumimoji="1" lang="id-ID" sz="3600" b="1">
                <a:latin typeface="Calibri" pitchFamily="34" charset="0"/>
                <a:cs typeface="Calibri" pitchFamily="34" charset="0"/>
              </a:rPr>
            </a:br>
            <a:r>
              <a:rPr kumimoji="1" lang="id-ID" sz="3600" b="1">
                <a:latin typeface="Calibri" pitchFamily="34" charset="0"/>
                <a:cs typeface="Calibri" pitchFamily="34" charset="0"/>
              </a:rPr>
              <a:t>Science (CS</a:t>
            </a:r>
            <a:r>
              <a:rPr kumimoji="1" lang="id-ID" sz="3600" b="1" smtClean="0">
                <a:latin typeface="Calibri" pitchFamily="34" charset="0"/>
                <a:cs typeface="Calibri" pitchFamily="34" charset="0"/>
              </a:rPr>
              <a:t>):</a:t>
            </a:r>
          </a:p>
          <a:p>
            <a:pPr algn="ctr">
              <a:defRPr/>
            </a:pPr>
            <a:r>
              <a:rPr kumimoji="1" lang="id-ID" sz="3600" b="1" smtClean="0">
                <a:latin typeface="Calibri" pitchFamily="34" charset="0"/>
                <a:cs typeface="Calibri" pitchFamily="34" charset="0"/>
              </a:rPr>
              <a:t>CS, CE, SE</a:t>
            </a:r>
            <a:r>
              <a:rPr kumimoji="1" lang="id-ID" sz="3200" b="1" smtClean="0">
                <a:latin typeface="Calibri" pitchFamily="34" charset="0"/>
                <a:cs typeface="Calibri" pitchFamily="34" charset="0"/>
              </a:rPr>
              <a:t/>
            </a:r>
            <a:br>
              <a:rPr kumimoji="1" lang="id-ID" sz="3200" b="1" smtClean="0">
                <a:latin typeface="Calibri" pitchFamily="34" charset="0"/>
                <a:cs typeface="Calibri" pitchFamily="34" charset="0"/>
              </a:rPr>
            </a:br>
            <a:endParaRPr kumimoji="1" lang="id-ID" sz="1400" b="1" smtClean="0">
              <a:latin typeface="Calibri" pitchFamily="34" charset="0"/>
              <a:cs typeface="Calibri" pitchFamily="34" charset="0"/>
            </a:endParaRPr>
          </a:p>
          <a:p>
            <a:pPr algn="ctr">
              <a:defRPr/>
            </a:pPr>
            <a:endParaRPr kumimoji="1" lang="id-ID" sz="1400" b="1" smtClean="0">
              <a:latin typeface="Calibri" pitchFamily="34" charset="0"/>
              <a:cs typeface="Calibri" pitchFamily="34" charset="0"/>
            </a:endParaRPr>
          </a:p>
          <a:p>
            <a:pPr algn="ctr">
              <a:defRPr/>
            </a:pPr>
            <a:endParaRPr kumimoji="1" lang="id-ID" sz="1400" b="1" smtClean="0">
              <a:latin typeface="Calibri" pitchFamily="34" charset="0"/>
              <a:cs typeface="Calibri" pitchFamily="34" charset="0"/>
            </a:endParaRPr>
          </a:p>
          <a:p>
            <a:pPr algn="ctr">
              <a:defRPr/>
            </a:pPr>
            <a:endParaRPr kumimoji="1" lang="id-ID" sz="1400" b="1">
              <a:latin typeface="Calibri" pitchFamily="34" charset="0"/>
              <a:cs typeface="Calibri" pitchFamily="34" charset="0"/>
            </a:endParaRPr>
          </a:p>
          <a:p>
            <a:pPr algn="ctr">
              <a:defRPr/>
            </a:pPr>
            <a:r>
              <a:rPr kumimoji="1" lang="id-ID" sz="2400" b="1" smtClean="0">
                <a:solidFill>
                  <a:schemeClr val="bg1"/>
                </a:solidFill>
                <a:latin typeface="Calibri" pitchFamily="34" charset="0"/>
                <a:cs typeface="Calibri" pitchFamily="34" charset="0"/>
              </a:rPr>
              <a:t>aspek teknis dari </a:t>
            </a:r>
          </a:p>
          <a:p>
            <a:pPr algn="ctr">
              <a:defRPr/>
            </a:pPr>
            <a:r>
              <a:rPr kumimoji="1" lang="id-ID" sz="2400" b="1" smtClean="0">
                <a:solidFill>
                  <a:schemeClr val="bg1"/>
                </a:solidFill>
                <a:latin typeface="Calibri" pitchFamily="34" charset="0"/>
                <a:cs typeface="Calibri" pitchFamily="34" charset="0"/>
              </a:rPr>
              <a:t>metode </a:t>
            </a:r>
            <a:r>
              <a:rPr kumimoji="1" lang="id-ID" sz="2400" b="1" err="1" smtClean="0">
                <a:solidFill>
                  <a:schemeClr val="bg1"/>
                </a:solidFill>
                <a:latin typeface="Calibri" pitchFamily="34" charset="0"/>
                <a:cs typeface="Calibri" pitchFamily="34" charset="0"/>
              </a:rPr>
              <a:t>computing</a:t>
            </a:r>
            <a:endParaRPr lang="id-ID" sz="2400" b="1">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587488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438"/>
            <a:ext cx="8686800" cy="639762"/>
          </a:xfrm>
        </p:spPr>
        <p:txBody>
          <a:bodyPr anchor="ctr">
            <a:noAutofit/>
          </a:bodyPr>
          <a:lstStyle/>
          <a:p>
            <a:r>
              <a:rPr lang="id-ID" sz="3600"/>
              <a:t>Information Systems vs Computer Science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1283166"/>
              </p:ext>
            </p:extLst>
          </p:nvPr>
        </p:nvGraphicFramePr>
        <p:xfrm>
          <a:off x="76200" y="1524000"/>
          <a:ext cx="8915400" cy="4275801"/>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600200"/>
                <a:gridCol w="1600200"/>
                <a:gridCol w="1676400"/>
                <a:gridCol w="2438400"/>
                <a:gridCol w="1600200"/>
              </a:tblGrid>
              <a:tr h="907102">
                <a:tc>
                  <a:txBody>
                    <a:bodyPr/>
                    <a:lstStyle/>
                    <a:p>
                      <a:r>
                        <a:rPr lang="id-ID" sz="2000" smtClean="0"/>
                        <a:t>Computing Fields</a:t>
                      </a:r>
                      <a:endParaRPr lang="id-ID" sz="2000"/>
                    </a:p>
                  </a:txBody>
                  <a:tcPr anchor="ctr"/>
                </a:tc>
                <a:tc>
                  <a:txBody>
                    <a:bodyPr/>
                    <a:lstStyle/>
                    <a:p>
                      <a:r>
                        <a:rPr lang="id-ID" sz="2000" err="1" smtClean="0"/>
                        <a:t>Contents</a:t>
                      </a:r>
                      <a:endParaRPr lang="id-ID" sz="2000"/>
                    </a:p>
                  </a:txBody>
                  <a:tcPr anchor="ctr"/>
                </a:tc>
                <a:tc>
                  <a:txBody>
                    <a:bodyPr/>
                    <a:lstStyle/>
                    <a:p>
                      <a:r>
                        <a:rPr lang="id-ID" sz="2000" smtClean="0"/>
                        <a:t>Research</a:t>
                      </a:r>
                      <a:r>
                        <a:rPr lang="id-ID" sz="2000" baseline="0" smtClean="0"/>
                        <a:t> </a:t>
                      </a:r>
                      <a:r>
                        <a:rPr lang="id-ID" sz="2000" baseline="0" err="1" smtClean="0"/>
                        <a:t>Methods</a:t>
                      </a:r>
                      <a:endParaRPr lang="id-ID" sz="2000"/>
                    </a:p>
                  </a:txBody>
                  <a:tcPr anchor="ctr"/>
                </a:tc>
                <a:tc>
                  <a:txBody>
                    <a:bodyPr/>
                    <a:lstStyle/>
                    <a:p>
                      <a:r>
                        <a:rPr lang="id-ID" sz="2000" smtClean="0"/>
                        <a:t>Research</a:t>
                      </a:r>
                      <a:r>
                        <a:rPr lang="id-ID" sz="2000" baseline="0" smtClean="0"/>
                        <a:t> </a:t>
                      </a:r>
                      <a:r>
                        <a:rPr lang="id-ID" sz="2000" baseline="0" err="1" smtClean="0"/>
                        <a:t>Objectives</a:t>
                      </a:r>
                      <a:endParaRPr lang="id-ID" sz="2000"/>
                    </a:p>
                  </a:txBody>
                  <a:tcPr anchor="ctr"/>
                </a:tc>
                <a:tc>
                  <a:txBody>
                    <a:bodyPr/>
                    <a:lstStyle/>
                    <a:p>
                      <a:r>
                        <a:rPr lang="id-ID" sz="2000" err="1" smtClean="0"/>
                        <a:t>Analysis</a:t>
                      </a:r>
                      <a:r>
                        <a:rPr lang="id-ID" sz="2000" baseline="0" smtClean="0"/>
                        <a:t> </a:t>
                      </a:r>
                      <a:r>
                        <a:rPr lang="id-ID" sz="2000" baseline="0" err="1" smtClean="0"/>
                        <a:t>Methods</a:t>
                      </a:r>
                      <a:endParaRPr lang="id-ID" sz="2000"/>
                    </a:p>
                  </a:txBody>
                  <a:tcPr anchor="ctr"/>
                </a:tc>
              </a:tr>
              <a:tr h="1912298">
                <a:tc>
                  <a:txBody>
                    <a:bodyPr/>
                    <a:lstStyle/>
                    <a:p>
                      <a:r>
                        <a:rPr lang="id-ID" sz="1800" smtClean="0"/>
                        <a:t>Information Systems</a:t>
                      </a:r>
                      <a:endParaRPr lang="id-ID" sz="18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smtClean="0"/>
                        <a:t>Management  Aspect</a:t>
                      </a:r>
                    </a:p>
                  </a:txBody>
                  <a:tcPr anchor="ctr"/>
                </a:tc>
                <a:tc>
                  <a:txBody>
                    <a:bodyPr/>
                    <a:lstStyle/>
                    <a:p>
                      <a:pPr marL="0" indent="0">
                        <a:buFont typeface="Arial" pitchFamily="34" charset="0"/>
                        <a:buNone/>
                      </a:pPr>
                      <a:r>
                        <a:rPr lang="id-ID" sz="1800" smtClean="0"/>
                        <a:t>Case Study, Survey</a:t>
                      </a:r>
                    </a:p>
                    <a:p>
                      <a:pPr marL="0" indent="0">
                        <a:buFont typeface="Arial" pitchFamily="34" charset="0"/>
                        <a:buNone/>
                      </a:pPr>
                      <a:endParaRPr lang="id-ID" sz="1800"/>
                    </a:p>
                  </a:txBody>
                  <a:tcPr anchor="ctr"/>
                </a:tc>
                <a:tc>
                  <a:txBody>
                    <a:bodyPr/>
                    <a:lstStyle/>
                    <a:p>
                      <a:r>
                        <a:rPr lang="id-ID" sz="1800" b="1" smtClean="0">
                          <a:solidFill>
                            <a:srgbClr val="C00000"/>
                          </a:solidFill>
                        </a:rPr>
                        <a:t>Analysis and Application </a:t>
                      </a:r>
                      <a:r>
                        <a:rPr lang="id-ID" sz="1800" smtClean="0"/>
                        <a:t>of Computing Methods and</a:t>
                      </a:r>
                      <a:r>
                        <a:rPr lang="id-ID" sz="1800" baseline="0" smtClean="0"/>
                        <a:t> Information Technology</a:t>
                      </a:r>
                      <a:endParaRPr lang="id-ID" sz="1800"/>
                    </a:p>
                  </a:txBody>
                  <a:tcPr anchor="ctr"/>
                </a:tc>
                <a:tc>
                  <a:txBody>
                    <a:bodyPr/>
                    <a:lstStyle/>
                    <a:p>
                      <a:r>
                        <a:rPr lang="id-ID" sz="1800" err="1" smtClean="0"/>
                        <a:t>Information</a:t>
                      </a:r>
                      <a:r>
                        <a:rPr lang="id-ID" sz="1800" smtClean="0"/>
                        <a:t> Systems</a:t>
                      </a:r>
                    </a:p>
                    <a:p>
                      <a:r>
                        <a:rPr lang="id-ID" sz="1800" smtClean="0"/>
                        <a:t>Theories</a:t>
                      </a:r>
                      <a:endParaRPr lang="id-ID" sz="1800"/>
                    </a:p>
                  </a:txBody>
                  <a:tcPr anchor="ctr"/>
                </a:tc>
              </a:tr>
              <a:tr h="1456401">
                <a:tc>
                  <a:txBody>
                    <a:bodyPr/>
                    <a:lstStyle/>
                    <a:p>
                      <a:r>
                        <a:rPr lang="id-ID" sz="1800" smtClean="0"/>
                        <a:t>Computer Science</a:t>
                      </a:r>
                      <a:endParaRPr lang="id-ID" sz="18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smtClean="0"/>
                        <a:t>Technical Aspect</a:t>
                      </a:r>
                      <a:endParaRPr lang="id-ID" sz="1800"/>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id-ID" sz="1800" smtClean="0"/>
                        <a:t>Experiment</a:t>
                      </a:r>
                    </a:p>
                    <a:p>
                      <a:endParaRPr lang="id-ID" sz="18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b="1" smtClean="0">
                          <a:solidFill>
                            <a:srgbClr val="C00000"/>
                          </a:solidFill>
                        </a:rPr>
                        <a:t>Development</a:t>
                      </a:r>
                      <a:r>
                        <a:rPr lang="id-ID" sz="1800" smtClean="0">
                          <a:solidFill>
                            <a:srgbClr val="C00000"/>
                          </a:solidFill>
                        </a:rPr>
                        <a:t> </a:t>
                      </a:r>
                      <a:r>
                        <a:rPr lang="id-ID" sz="1800" smtClean="0"/>
                        <a:t>of Computing Methods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800" err="1" smtClean="0"/>
                        <a:t>Computing</a:t>
                      </a:r>
                      <a:r>
                        <a:rPr lang="id-ID" sz="1800" smtClean="0"/>
                        <a:t> </a:t>
                      </a:r>
                      <a:r>
                        <a:rPr lang="id-ID" sz="1800" err="1" smtClean="0"/>
                        <a:t>Theories</a:t>
                      </a:r>
                      <a:endParaRPr lang="id-ID" sz="1800" smtClean="0"/>
                    </a:p>
                  </a:txBody>
                  <a:tcPr anchor="ctr"/>
                </a:tc>
              </a:tr>
            </a:tbl>
          </a:graphicData>
        </a:graphic>
      </p:graphicFrame>
    </p:spTree>
    <p:extLst>
      <p:ext uri="{BB962C8B-B14F-4D97-AF65-F5344CB8AC3E}">
        <p14:creationId xmlns:p14="http://schemas.microsoft.com/office/powerpoint/2010/main" val="151780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Kunci penelitian</a:t>
            </a:r>
            <a:endParaRPr lang="id-ID" dirty="0"/>
          </a:p>
        </p:txBody>
      </p:sp>
      <p:sp>
        <p:nvSpPr>
          <p:cNvPr id="5" name="Text Placeholder 4"/>
          <p:cNvSpPr>
            <a:spLocks noGrp="1"/>
          </p:cNvSpPr>
          <p:nvPr>
            <p:ph type="body" idx="1"/>
          </p:nvPr>
        </p:nvSpPr>
        <p:spPr/>
        <p:txBody>
          <a:bodyPr/>
          <a:lstStyle/>
          <a:p>
            <a:r>
              <a:rPr lang="id-ID" dirty="0" smtClean="0"/>
              <a:t>Latar Belakang – Rumusan Masalah – Tujuan Penelitian</a:t>
            </a:r>
            <a:endParaRPr lang="id-ID" dirty="0"/>
          </a:p>
        </p:txBody>
      </p:sp>
    </p:spTree>
    <p:extLst>
      <p:ext uri="{BB962C8B-B14F-4D97-AF65-F5344CB8AC3E}">
        <p14:creationId xmlns:p14="http://schemas.microsoft.com/office/powerpoint/2010/main" val="1847996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Menyusun Abstrak</a:t>
            </a:r>
            <a:endParaRPr lang="id-ID" dirty="0"/>
          </a:p>
        </p:txBody>
      </p:sp>
      <p:sp>
        <p:nvSpPr>
          <p:cNvPr id="5" name="Content Placeholder 4"/>
          <p:cNvSpPr>
            <a:spLocks noGrp="1"/>
          </p:cNvSpPr>
          <p:nvPr>
            <p:ph idx="1"/>
          </p:nvPr>
        </p:nvSpPr>
        <p:spPr>
          <a:xfrm>
            <a:off x="457200" y="1340768"/>
            <a:ext cx="8229600" cy="5256584"/>
          </a:xfrm>
        </p:spPr>
        <p:txBody>
          <a:bodyPr>
            <a:noAutofit/>
          </a:bodyPr>
          <a:lstStyle/>
          <a:p>
            <a:r>
              <a:rPr lang="id-ID" sz="1400" b="1" dirty="0" smtClean="0"/>
              <a:t>Latar Belakang &amp; Masalah:</a:t>
            </a:r>
          </a:p>
          <a:p>
            <a:pPr lvl="1"/>
            <a:r>
              <a:rPr lang="id-ID" sz="1400" dirty="0" smtClean="0"/>
              <a:t>Mesin </a:t>
            </a:r>
            <a:r>
              <a:rPr lang="id-ID" sz="1400" dirty="0"/>
              <a:t>pencari selalu menjadi alat utama dalam menemukan informasi di setiap situs </a:t>
            </a:r>
            <a:r>
              <a:rPr lang="id-ID" sz="1400" dirty="0" smtClean="0"/>
              <a:t>kerja</a:t>
            </a:r>
            <a:r>
              <a:rPr lang="id-ID" sz="1400" dirty="0"/>
              <a:t>, namun belum bisa menjadi alat terbaik ketika hasil pencarian terlalu banyak dan digunakan untuk mengambil keputusan dalam menemukan lowongan yang sesuai. </a:t>
            </a:r>
            <a:r>
              <a:rPr lang="id-ID" sz="1400" dirty="0" smtClean="0"/>
              <a:t>Permasalahan </a:t>
            </a:r>
            <a:r>
              <a:rPr lang="id-ID" sz="1400" dirty="0"/>
              <a:t>lain muncul ketika proses pencarian dan pencocokan antara lowongan dan profil pencari kerja hanya didasarkan pada </a:t>
            </a:r>
            <a:r>
              <a:rPr lang="id-ID" sz="1400" dirty="0" smtClean="0"/>
              <a:t>“logika </a:t>
            </a:r>
            <a:r>
              <a:rPr lang="id-ID" sz="1400" dirty="0"/>
              <a:t>boolean‟ atau „kata kunci‟ saja, sedangkan fitur dari item lowongan dan profil user bersifat subyektif, kabur dan tidak pasti. </a:t>
            </a:r>
            <a:endParaRPr lang="id-ID" sz="1400" dirty="0" smtClean="0"/>
          </a:p>
          <a:p>
            <a:r>
              <a:rPr lang="id-ID" sz="1400" b="1" dirty="0" smtClean="0"/>
              <a:t>Tujuan Penelitian:</a:t>
            </a:r>
          </a:p>
          <a:p>
            <a:pPr lvl="1"/>
            <a:r>
              <a:rPr lang="id-ID" sz="1400" dirty="0" smtClean="0"/>
              <a:t>Tujuan </a:t>
            </a:r>
            <a:r>
              <a:rPr lang="id-ID" sz="1400" dirty="0"/>
              <a:t>penelitian ini adalah untuk mengatasi permasalahan dalam menemukan informasi menggunakan </a:t>
            </a:r>
            <a:r>
              <a:rPr lang="id-ID" sz="1400" i="1" dirty="0"/>
              <a:t>recommender system dengan content-based filtering dan untuk menangani subyektifitas, kekaburan dan ketidakpastian dari kedua entitas yaitu item lowongan dan profil pengguna menggunakan fuzzy set sebagai representasi. </a:t>
            </a:r>
            <a:endParaRPr lang="id-ID" sz="1400" i="1" dirty="0" smtClean="0"/>
          </a:p>
          <a:p>
            <a:r>
              <a:rPr lang="id-ID" sz="1400" b="1" i="1" dirty="0" smtClean="0"/>
              <a:t>Metode Penelitian:</a:t>
            </a:r>
          </a:p>
          <a:p>
            <a:pPr lvl="1"/>
            <a:r>
              <a:rPr lang="id-ID" sz="1400" i="1" dirty="0" smtClean="0"/>
              <a:t>Metode </a:t>
            </a:r>
            <a:r>
              <a:rPr lang="id-ID" sz="1400" i="1" dirty="0"/>
              <a:t>penelitian ini adalah experimen dengan tahapan yaitu representasi kedua entitas ke dalam fuzzy set, mengukur kemiripan untuk menghasilkan sampel rating sebagai profil ketertarikan user, mengukur kemiripan antara sampel rating dengan item lowongan lalu menghitung prediksi rating untuk menghasilkan sekelompok lowongan yang akan direkomendasikan ke user. </a:t>
            </a:r>
            <a:endParaRPr lang="id-ID" sz="1400" i="1" dirty="0" smtClean="0"/>
          </a:p>
          <a:p>
            <a:r>
              <a:rPr lang="id-ID" sz="1400" b="1" i="1" dirty="0" smtClean="0"/>
              <a:t>Hasil Penelitian:</a:t>
            </a:r>
          </a:p>
          <a:p>
            <a:pPr lvl="1"/>
            <a:r>
              <a:rPr lang="id-ID" sz="1400" i="1" dirty="0" smtClean="0"/>
              <a:t>Hasil </a:t>
            </a:r>
            <a:r>
              <a:rPr lang="id-ID" sz="1400" i="1" dirty="0"/>
              <a:t>evaluasi user terhadap rekomendasi yang diperoleh (F1) yaitu 73,33% (profil 01), 97,05% (profil 02), 70,27% (profil 03), 91,67% (profil 04) dan 91,42% (profil 05). Berdasarkan fungsi personalisasi dan sifat subyektif kedua item dapat disimpulkan bahwa fuzzy set dan content-based recommender system mampu memahami ketertarikan user dengan lebih baik. </a:t>
            </a:r>
            <a:endParaRPr lang="id-ID" sz="1400" dirty="0"/>
          </a:p>
        </p:txBody>
      </p:sp>
    </p:spTree>
    <p:extLst>
      <p:ext uri="{BB962C8B-B14F-4D97-AF65-F5344CB8AC3E}">
        <p14:creationId xmlns:p14="http://schemas.microsoft.com/office/powerpoint/2010/main" val="237867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Kunci Penelitian (TA/Paper/Tesis)</a:t>
            </a:r>
            <a:endParaRPr lang="id-ID" dirty="0"/>
          </a:p>
        </p:txBody>
      </p:sp>
      <p:sp>
        <p:nvSpPr>
          <p:cNvPr id="3" name="Content Placeholder 2"/>
          <p:cNvSpPr>
            <a:spLocks noGrp="1"/>
          </p:cNvSpPr>
          <p:nvPr>
            <p:ph idx="1"/>
          </p:nvPr>
        </p:nvSpPr>
        <p:spPr/>
        <p:txBody>
          <a:bodyPr>
            <a:normAutofit lnSpcReduction="10000"/>
          </a:bodyPr>
          <a:lstStyle/>
          <a:p>
            <a:r>
              <a:rPr lang="id-ID" b="1" u="sng" dirty="0" smtClean="0"/>
              <a:t>Kunci penelitian </a:t>
            </a:r>
            <a:r>
              <a:rPr lang="id-ID" dirty="0" smtClean="0"/>
              <a:t>adalah di bagian pertama dan sangat penting dalam tulisan ilmiah yaitu latar belakang masalah penelitian </a:t>
            </a:r>
            <a:r>
              <a:rPr lang="id-ID" sz="2400" dirty="0" smtClean="0"/>
              <a:t>(Wahono, 2012)</a:t>
            </a:r>
            <a:r>
              <a:rPr lang="id-ID" dirty="0" smtClean="0"/>
              <a:t>.</a:t>
            </a:r>
          </a:p>
          <a:p>
            <a:r>
              <a:rPr lang="id-ID" b="1" u="sng" dirty="0"/>
              <a:t>Latar belakang masalah penelitian </a:t>
            </a:r>
            <a:r>
              <a:rPr lang="id-ID" dirty="0"/>
              <a:t>menjelaskan secara lengkap topik (</a:t>
            </a:r>
            <a:r>
              <a:rPr lang="id-ID" i="1" dirty="0"/>
              <a:t>subject area</a:t>
            </a:r>
            <a:r>
              <a:rPr lang="id-ID" dirty="0"/>
              <a:t>) penelitian, masalah penelitian yang kita pilih dan mengapa melakukan penelitian pada topik dan masalah tersebut </a:t>
            </a:r>
            <a:r>
              <a:rPr lang="id-ID" sz="2400" dirty="0"/>
              <a:t>(Berndtsson et al., </a:t>
            </a:r>
            <a:r>
              <a:rPr lang="id-ID" sz="2400" dirty="0" smtClean="0"/>
              <a:t>2008 yang dikutip oleh Wahono, 2012). </a:t>
            </a:r>
          </a:p>
        </p:txBody>
      </p:sp>
      <p:sp>
        <p:nvSpPr>
          <p:cNvPr id="5" name="TextBox 4"/>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Tree>
    <p:extLst>
      <p:ext uri="{BB962C8B-B14F-4D97-AF65-F5344CB8AC3E}">
        <p14:creationId xmlns:p14="http://schemas.microsoft.com/office/powerpoint/2010/main" val="1848510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Kiat Menyusun Latar Belakang Penelitian</a:t>
            </a:r>
            <a:endParaRPr lang="id-ID" dirty="0"/>
          </a:p>
        </p:txBody>
      </p:sp>
      <p:sp>
        <p:nvSpPr>
          <p:cNvPr id="3" name="Content Placeholder 2"/>
          <p:cNvSpPr>
            <a:spLocks noGrp="1"/>
          </p:cNvSpPr>
          <p:nvPr>
            <p:ph idx="1"/>
          </p:nvPr>
        </p:nvSpPr>
        <p:spPr/>
        <p:txBody>
          <a:bodyPr/>
          <a:lstStyle/>
          <a:p>
            <a:pPr marL="514350" indent="-514350">
              <a:buFont typeface="+mj-lt"/>
              <a:buAutoNum type="arabicPeriod"/>
            </a:pPr>
            <a:r>
              <a:rPr lang="id-ID" b="1" dirty="0" smtClean="0"/>
              <a:t>PAHAMI DUA GAYA </a:t>
            </a:r>
            <a:r>
              <a:rPr lang="id-ID" b="1" i="1" dirty="0" smtClean="0"/>
              <a:t>RESEARCH</a:t>
            </a:r>
            <a:r>
              <a:rPr lang="id-ID" b="1" dirty="0" smtClean="0"/>
              <a:t> DI BIDANG </a:t>
            </a:r>
            <a:r>
              <a:rPr lang="id-ID" b="1" i="1" dirty="0" smtClean="0"/>
              <a:t>COMPUTING</a:t>
            </a:r>
          </a:p>
          <a:p>
            <a:pPr marL="514350" indent="-514350">
              <a:buFont typeface="+mj-lt"/>
              <a:buAutoNum type="arabicPeriod"/>
            </a:pPr>
            <a:r>
              <a:rPr lang="id-ID" b="1" dirty="0" smtClean="0"/>
              <a:t>MENJAWAB </a:t>
            </a:r>
            <a:r>
              <a:rPr lang="id-ID" b="1" dirty="0"/>
              <a:t>SEMUA PERTANYAAN </a:t>
            </a:r>
            <a:r>
              <a:rPr lang="id-ID" b="1" i="1" dirty="0"/>
              <a:t>WHY</a:t>
            </a:r>
            <a:r>
              <a:rPr lang="id-ID" b="1" dirty="0"/>
              <a:t> DI </a:t>
            </a:r>
            <a:r>
              <a:rPr lang="id-ID" b="1" dirty="0" smtClean="0"/>
              <a:t>JUDUL</a:t>
            </a:r>
          </a:p>
          <a:p>
            <a:pPr marL="514350" indent="-514350">
              <a:buFont typeface="+mj-lt"/>
              <a:buAutoNum type="arabicPeriod"/>
            </a:pPr>
            <a:r>
              <a:rPr lang="id-ID" b="1" dirty="0"/>
              <a:t>POLA ALUR DAN POKOK PIKIRAN </a:t>
            </a:r>
            <a:r>
              <a:rPr lang="id-ID" b="1" dirty="0" smtClean="0"/>
              <a:t>PARAGRAF</a:t>
            </a:r>
          </a:p>
          <a:p>
            <a:pPr marL="514350" indent="-514350">
              <a:buFont typeface="+mj-lt"/>
              <a:buAutoNum type="arabicPeriod"/>
            </a:pPr>
            <a:r>
              <a:rPr lang="id-ID" b="1" dirty="0"/>
              <a:t>BELAJAR MENULIS DENGAN </a:t>
            </a:r>
            <a:r>
              <a:rPr lang="id-ID" b="1" dirty="0" smtClean="0"/>
              <a:t>ATM</a:t>
            </a:r>
          </a:p>
          <a:p>
            <a:pPr marL="514350" indent="-514350">
              <a:buFont typeface="+mj-lt"/>
              <a:buAutoNum type="arabicPeriod"/>
            </a:pPr>
            <a:r>
              <a:rPr lang="id-ID" b="1" dirty="0"/>
              <a:t>RUMUSAN MASALAH DAN TUJUAN PENELITIAN</a:t>
            </a:r>
            <a:endParaRPr lang="id-ID" dirty="0"/>
          </a:p>
          <a:p>
            <a:pPr marL="514350" indent="-514350">
              <a:buFont typeface="+mj-lt"/>
              <a:buAutoNum type="arabicPeriod"/>
            </a:pPr>
            <a:endParaRPr lang="id-ID" dirty="0"/>
          </a:p>
        </p:txBody>
      </p:sp>
    </p:spTree>
    <p:extLst>
      <p:ext uri="{BB962C8B-B14F-4D97-AF65-F5344CB8AC3E}">
        <p14:creationId xmlns:p14="http://schemas.microsoft.com/office/powerpoint/2010/main" val="1039760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Gaya Penelitian di Bidang Computer</a:t>
            </a:r>
            <a:br>
              <a:rPr lang="id-ID" dirty="0" smtClean="0"/>
            </a:br>
            <a:r>
              <a:rPr lang="id-ID" sz="2000" b="1" dirty="0"/>
              <a:t>KIAT </a:t>
            </a:r>
            <a:r>
              <a:rPr lang="id-ID" sz="2000" b="1" dirty="0" smtClean="0"/>
              <a:t>1: </a:t>
            </a:r>
            <a:r>
              <a:rPr lang="id-ID" sz="2000" b="1" dirty="0"/>
              <a:t>PAHAMI DUA GAYA </a:t>
            </a:r>
            <a:r>
              <a:rPr lang="id-ID" sz="2000" b="1" i="1" dirty="0"/>
              <a:t>RESEARCH</a:t>
            </a:r>
            <a:r>
              <a:rPr lang="id-ID" sz="2000" b="1" dirty="0"/>
              <a:t> DI BIDANG </a:t>
            </a:r>
            <a:r>
              <a:rPr lang="id-ID" sz="2000" b="1" i="1" dirty="0"/>
              <a:t>COMPUTING</a:t>
            </a:r>
            <a:endParaRPr lang="id-ID" sz="2000" b="1" dirty="0"/>
          </a:p>
        </p:txBody>
      </p:sp>
      <p:sp>
        <p:nvSpPr>
          <p:cNvPr id="3" name="Content Placeholder 2"/>
          <p:cNvSpPr>
            <a:spLocks noGrp="1"/>
          </p:cNvSpPr>
          <p:nvPr>
            <p:ph idx="1"/>
          </p:nvPr>
        </p:nvSpPr>
        <p:spPr/>
        <p:txBody>
          <a:bodyPr>
            <a:normAutofit fontScale="92500" lnSpcReduction="20000"/>
          </a:bodyPr>
          <a:lstStyle/>
          <a:p>
            <a:pPr marL="0" indent="0">
              <a:buNone/>
            </a:pPr>
            <a:r>
              <a:rPr lang="id-ID" dirty="0" smtClean="0"/>
              <a:t>Terdapat 2 gaya penelitian, yaitu </a:t>
            </a:r>
            <a:r>
              <a:rPr lang="id-ID" sz="2400" dirty="0" smtClean="0"/>
              <a:t>(Berndtsson et al., 2008 yang dikutip oleh Wahono, 2012)</a:t>
            </a:r>
            <a:r>
              <a:rPr lang="id-ID" dirty="0" smtClean="0"/>
              <a:t>. :</a:t>
            </a:r>
          </a:p>
          <a:p>
            <a:pPr marL="514350" indent="-514350">
              <a:buFont typeface="+mj-lt"/>
              <a:buAutoNum type="arabicPeriod"/>
            </a:pPr>
            <a:r>
              <a:rPr lang="id-ID" dirty="0" smtClean="0"/>
              <a:t>Computer Science (CS)</a:t>
            </a:r>
          </a:p>
          <a:p>
            <a:pPr marL="914400" lvl="1" indent="-514350"/>
            <a:r>
              <a:rPr lang="id-ID" dirty="0"/>
              <a:t>karakteristik penelitian dan isu berhubungan </a:t>
            </a:r>
            <a:r>
              <a:rPr lang="id-ID" dirty="0" smtClean="0"/>
              <a:t>dengan:</a:t>
            </a:r>
          </a:p>
          <a:p>
            <a:pPr marL="1314450" lvl="2" indent="-514350"/>
            <a:r>
              <a:rPr lang="id-ID" dirty="0"/>
              <a:t>core </a:t>
            </a:r>
            <a:r>
              <a:rPr lang="id-ID" dirty="0" smtClean="0"/>
              <a:t>technology,</a:t>
            </a:r>
          </a:p>
          <a:p>
            <a:pPr marL="1314450" lvl="2" indent="-514350"/>
            <a:r>
              <a:rPr lang="id-ID" dirty="0" smtClean="0"/>
              <a:t>perbaikan </a:t>
            </a:r>
            <a:r>
              <a:rPr lang="id-ID" dirty="0"/>
              <a:t>metode (</a:t>
            </a:r>
            <a:r>
              <a:rPr lang="id-ID" i="1" dirty="0"/>
              <a:t>method improvement</a:t>
            </a:r>
            <a:r>
              <a:rPr lang="id-ID" dirty="0" smtClean="0"/>
              <a:t>).</a:t>
            </a:r>
          </a:p>
          <a:p>
            <a:pPr marL="514350" indent="-514350">
              <a:buFont typeface="+mj-lt"/>
              <a:buAutoNum type="arabicPeriod"/>
            </a:pPr>
            <a:r>
              <a:rPr lang="id-ID" dirty="0" smtClean="0"/>
              <a:t>Information System (IS)</a:t>
            </a:r>
          </a:p>
          <a:p>
            <a:pPr marL="914400" lvl="1" indent="-514350"/>
            <a:r>
              <a:rPr lang="id-ID" dirty="0"/>
              <a:t>lebih cenderung ke arah isu </a:t>
            </a:r>
            <a:r>
              <a:rPr lang="id-ID" dirty="0" smtClean="0"/>
              <a:t>tentang:</a:t>
            </a:r>
          </a:p>
          <a:p>
            <a:pPr marL="1314450" lvl="2" indent="-514350"/>
            <a:r>
              <a:rPr lang="id-ID" dirty="0" smtClean="0"/>
              <a:t>interaksi </a:t>
            </a:r>
            <a:r>
              <a:rPr lang="id-ID" dirty="0"/>
              <a:t>teknologi dan sosial, </a:t>
            </a:r>
            <a:endParaRPr lang="id-ID" dirty="0" smtClean="0"/>
          </a:p>
          <a:p>
            <a:pPr marL="1314450" lvl="2" indent="-514350"/>
            <a:r>
              <a:rPr lang="id-ID" dirty="0" smtClean="0"/>
              <a:t>termasuk </a:t>
            </a:r>
            <a:r>
              <a:rPr lang="id-ID" dirty="0"/>
              <a:t>diantaranya mengukur dan menganalisa kesuksesan penerapan teknologi dan sistem informasi.</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Tree>
    <p:extLst>
      <p:ext uri="{BB962C8B-B14F-4D97-AF65-F5344CB8AC3E}">
        <p14:creationId xmlns:p14="http://schemas.microsoft.com/office/powerpoint/2010/main" val="2570426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dirty="0" smtClean="0"/>
              <a:t>Latar Belakang menjawab Judul Penelitian</a:t>
            </a:r>
            <a:endParaRPr lang="id-ID" sz="1800" dirty="0"/>
          </a:p>
        </p:txBody>
      </p:sp>
      <p:sp>
        <p:nvSpPr>
          <p:cNvPr id="3" name="Content Placeholder 2"/>
          <p:cNvSpPr>
            <a:spLocks noGrp="1"/>
          </p:cNvSpPr>
          <p:nvPr>
            <p:ph idx="1"/>
          </p:nvPr>
        </p:nvSpPr>
        <p:spPr/>
        <p:txBody>
          <a:bodyPr>
            <a:normAutofit fontScale="77500" lnSpcReduction="20000"/>
          </a:bodyPr>
          <a:lstStyle/>
          <a:p>
            <a:r>
              <a:rPr lang="id-ID" dirty="0"/>
              <a:t>Latar belakang masalah penelitian akan menjawab semua pertanyaan MENGAPA (</a:t>
            </a:r>
            <a:r>
              <a:rPr lang="id-ID" i="1" dirty="0"/>
              <a:t>WHY</a:t>
            </a:r>
            <a:r>
              <a:rPr lang="id-ID" dirty="0"/>
              <a:t>) dari judul penelitian kita. </a:t>
            </a:r>
            <a:endParaRPr lang="id-ID" dirty="0" smtClean="0"/>
          </a:p>
          <a:p>
            <a:r>
              <a:rPr lang="id-ID" u="sng" dirty="0" smtClean="0"/>
              <a:t>Contoh Judul Penelitian:</a:t>
            </a:r>
          </a:p>
          <a:p>
            <a:pPr marL="457200" lvl="1" indent="0">
              <a:buNone/>
            </a:pPr>
            <a:r>
              <a:rPr lang="id-ID" b="1" dirty="0" smtClean="0"/>
              <a:t>“Prediksi </a:t>
            </a:r>
            <a:r>
              <a:rPr lang="id-ID" b="1" dirty="0"/>
              <a:t>Produksi Padi dengan menggunakan Support Vector Machine berbasis Particle Swarm </a:t>
            </a:r>
            <a:r>
              <a:rPr lang="id-ID" b="1" dirty="0" smtClean="0"/>
              <a:t>Optimization</a:t>
            </a:r>
            <a:r>
              <a:rPr lang="id-ID" dirty="0" smtClean="0"/>
              <a:t>”</a:t>
            </a:r>
          </a:p>
          <a:p>
            <a:pPr marL="457200" lvl="1" indent="0">
              <a:buNone/>
            </a:pPr>
            <a:endParaRPr lang="id-ID" dirty="0"/>
          </a:p>
          <a:p>
            <a:r>
              <a:rPr lang="id-ID" dirty="0" smtClean="0"/>
              <a:t>Maka </a:t>
            </a:r>
            <a:r>
              <a:rPr lang="id-ID" dirty="0"/>
              <a:t>latar belakang masalah harus bisa menjawab pertanyaan:</a:t>
            </a:r>
          </a:p>
          <a:p>
            <a:pPr lvl="1"/>
            <a:r>
              <a:rPr lang="id-ID" dirty="0"/>
              <a:t>mengapa padi?</a:t>
            </a:r>
          </a:p>
          <a:p>
            <a:pPr lvl="1"/>
            <a:r>
              <a:rPr lang="id-ID" dirty="0"/>
              <a:t>mengapa prediksi produksi padi?</a:t>
            </a:r>
          </a:p>
          <a:p>
            <a:pPr lvl="1"/>
            <a:r>
              <a:rPr lang="id-ID" dirty="0"/>
              <a:t>mengapa support vector machine?</a:t>
            </a:r>
          </a:p>
          <a:p>
            <a:pPr lvl="1"/>
            <a:r>
              <a:rPr lang="id-ID" dirty="0"/>
              <a:t>mengapa particle swarm optimization</a:t>
            </a:r>
            <a:r>
              <a:rPr lang="id-ID" dirty="0" smtClean="0"/>
              <a:t>?</a:t>
            </a:r>
            <a:endParaRPr lang="id-ID" dirty="0"/>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Tree>
    <p:extLst>
      <p:ext uri="{BB962C8B-B14F-4D97-AF65-F5344CB8AC3E}">
        <p14:creationId xmlns:p14="http://schemas.microsoft.com/office/powerpoint/2010/main" val="1255313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3600" dirty="0" smtClean="0"/>
              <a:t>Menguraikan Jawaban Pertanyaan WHY dari Judul Penelitian ke Latar Belakang</a:t>
            </a:r>
            <a:endParaRPr lang="id-ID" sz="1800" dirty="0"/>
          </a:p>
        </p:txBody>
      </p:sp>
      <p:sp>
        <p:nvSpPr>
          <p:cNvPr id="3" name="Content Placeholder 2"/>
          <p:cNvSpPr>
            <a:spLocks noGrp="1"/>
          </p:cNvSpPr>
          <p:nvPr>
            <p:ph idx="1"/>
          </p:nvPr>
        </p:nvSpPr>
        <p:spPr>
          <a:xfrm>
            <a:off x="457200" y="1600200"/>
            <a:ext cx="8461656" cy="4525963"/>
          </a:xfrm>
        </p:spPr>
        <p:txBody>
          <a:bodyPr>
            <a:normAutofit fontScale="92500"/>
          </a:bodyPr>
          <a:lstStyle/>
          <a:p>
            <a:r>
              <a:rPr lang="id-ID" dirty="0"/>
              <a:t>Kunci dari keberhasilan menyusun latar belakang </a:t>
            </a:r>
            <a:r>
              <a:rPr lang="id-ID" dirty="0" smtClean="0"/>
              <a:t>: </a:t>
            </a:r>
          </a:p>
          <a:p>
            <a:pPr lvl="1"/>
            <a:r>
              <a:rPr lang="id-ID" dirty="0" smtClean="0"/>
              <a:t>seberapa </a:t>
            </a:r>
            <a:r>
              <a:rPr lang="id-ID" dirty="0"/>
              <a:t>komprehensif/</a:t>
            </a:r>
            <a:r>
              <a:rPr lang="id-ID" i="1" dirty="0"/>
              <a:t>menyeluruh</a:t>
            </a:r>
            <a:r>
              <a:rPr lang="id-ID" dirty="0"/>
              <a:t> kita merangkumkan penelitian </a:t>
            </a:r>
            <a:r>
              <a:rPr lang="id-ID" dirty="0" smtClean="0"/>
              <a:t>kita dalam tulisan. </a:t>
            </a:r>
          </a:p>
          <a:p>
            <a:r>
              <a:rPr lang="id-ID" dirty="0" smtClean="0"/>
              <a:t>Tulisan yang baik itu adalah ketika orang hanya dengan membaca </a:t>
            </a:r>
            <a:r>
              <a:rPr lang="id-ID" dirty="0"/>
              <a:t>latar belakang masalah, orang langsung bisa memahami, apa yang kita lakukan pada penelitian kita. </a:t>
            </a:r>
            <a:endParaRPr lang="id-ID" dirty="0" smtClean="0"/>
          </a:p>
          <a:p>
            <a:r>
              <a:rPr lang="id-ID" dirty="0" smtClean="0"/>
              <a:t>6 pola Alur untuk menyusun latar belakang sbb:</a:t>
            </a:r>
          </a:p>
          <a:p>
            <a:pPr lvl="1"/>
            <a:r>
              <a:rPr lang="id-ID" dirty="0" smtClean="0"/>
              <a:t>Pola:  </a:t>
            </a:r>
            <a:r>
              <a:rPr lang="id-ID" b="1" dirty="0" smtClean="0"/>
              <a:t>O-M-KK-MASA-SOL-TU</a:t>
            </a:r>
            <a:r>
              <a:rPr lang="id-ID" dirty="0"/>
              <a:t>.</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Tree>
    <p:extLst>
      <p:ext uri="{BB962C8B-B14F-4D97-AF65-F5344CB8AC3E}">
        <p14:creationId xmlns:p14="http://schemas.microsoft.com/office/powerpoint/2010/main" val="220731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b="1" dirty="0" smtClean="0"/>
              <a:t>O-M-KK-MASA-SOL-TU</a:t>
            </a:r>
            <a:endParaRPr lang="id-ID" sz="5400"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id-ID" b="1" dirty="0" smtClean="0"/>
              <a:t> </a:t>
            </a:r>
            <a:r>
              <a:rPr lang="id-ID" b="1" dirty="0" smtClean="0">
                <a:solidFill>
                  <a:srgbClr val="FF0000"/>
                </a:solidFill>
              </a:rPr>
              <a:t>O</a:t>
            </a:r>
            <a:r>
              <a:rPr lang="id-ID" dirty="0" smtClean="0"/>
              <a:t>byek </a:t>
            </a:r>
            <a:r>
              <a:rPr lang="id-ID" dirty="0"/>
              <a:t>penelitian (O)</a:t>
            </a:r>
          </a:p>
          <a:p>
            <a:pPr marL="514350" lvl="0" indent="-514350">
              <a:buFont typeface="+mj-lt"/>
              <a:buAutoNum type="arabicPeriod"/>
            </a:pPr>
            <a:r>
              <a:rPr lang="id-ID" b="1" dirty="0" smtClean="0"/>
              <a:t> </a:t>
            </a:r>
            <a:r>
              <a:rPr lang="id-ID" b="1" dirty="0" smtClean="0">
                <a:solidFill>
                  <a:srgbClr val="FF0000"/>
                </a:solidFill>
              </a:rPr>
              <a:t>M</a:t>
            </a:r>
            <a:r>
              <a:rPr lang="id-ID" dirty="0" smtClean="0"/>
              <a:t>etode-metode </a:t>
            </a:r>
            <a:r>
              <a:rPr lang="id-ID" dirty="0"/>
              <a:t>yang ada (M)</a:t>
            </a:r>
          </a:p>
          <a:p>
            <a:pPr marL="514350" lvl="0" indent="-514350">
              <a:buFont typeface="+mj-lt"/>
              <a:buAutoNum type="arabicPeriod"/>
            </a:pPr>
            <a:r>
              <a:rPr lang="id-ID" b="1" dirty="0" smtClean="0"/>
              <a:t> </a:t>
            </a:r>
            <a:r>
              <a:rPr lang="id-ID" b="1" dirty="0" smtClean="0">
                <a:solidFill>
                  <a:srgbClr val="FF0000"/>
                </a:solidFill>
              </a:rPr>
              <a:t>K</a:t>
            </a:r>
            <a:r>
              <a:rPr lang="id-ID" dirty="0" smtClean="0"/>
              <a:t>elebihan </a:t>
            </a:r>
            <a:r>
              <a:rPr lang="id-ID" dirty="0"/>
              <a:t>dan </a:t>
            </a:r>
            <a:r>
              <a:rPr lang="id-ID" b="1" dirty="0" smtClean="0">
                <a:solidFill>
                  <a:srgbClr val="FF0000"/>
                </a:solidFill>
              </a:rPr>
              <a:t>K</a:t>
            </a:r>
            <a:r>
              <a:rPr lang="id-ID" dirty="0" smtClean="0"/>
              <a:t>elemahan </a:t>
            </a:r>
            <a:r>
              <a:rPr lang="id-ID" dirty="0"/>
              <a:t>metode yang ada (KK)</a:t>
            </a:r>
          </a:p>
          <a:p>
            <a:pPr marL="514350" lvl="0" indent="-514350">
              <a:buFont typeface="+mj-lt"/>
              <a:buAutoNum type="arabicPeriod"/>
            </a:pPr>
            <a:r>
              <a:rPr lang="id-ID" b="1" dirty="0" smtClean="0"/>
              <a:t> </a:t>
            </a:r>
            <a:r>
              <a:rPr lang="id-ID" b="1" dirty="0" smtClean="0">
                <a:solidFill>
                  <a:srgbClr val="FF0000"/>
                </a:solidFill>
              </a:rPr>
              <a:t>MASA</a:t>
            </a:r>
            <a:r>
              <a:rPr lang="id-ID" dirty="0" smtClean="0"/>
              <a:t>lah </a:t>
            </a:r>
            <a:r>
              <a:rPr lang="id-ID" dirty="0"/>
              <a:t>pada metode yang dipilih (MASA)</a:t>
            </a:r>
          </a:p>
          <a:p>
            <a:pPr marL="514350" lvl="0" indent="-514350">
              <a:buFont typeface="+mj-lt"/>
              <a:buAutoNum type="arabicPeriod"/>
            </a:pPr>
            <a:r>
              <a:rPr lang="id-ID" b="1" dirty="0" smtClean="0"/>
              <a:t> </a:t>
            </a:r>
            <a:r>
              <a:rPr lang="id-ID" b="1" dirty="0" smtClean="0">
                <a:solidFill>
                  <a:srgbClr val="FF0000"/>
                </a:solidFill>
              </a:rPr>
              <a:t>SOL</a:t>
            </a:r>
            <a:r>
              <a:rPr lang="id-ID" dirty="0" smtClean="0"/>
              <a:t>usi </a:t>
            </a:r>
            <a:r>
              <a:rPr lang="id-ID" dirty="0"/>
              <a:t>perbaikan metode (SOL)</a:t>
            </a:r>
          </a:p>
          <a:p>
            <a:pPr marL="514350" lvl="0" indent="-514350">
              <a:buFont typeface="+mj-lt"/>
              <a:buAutoNum type="arabicPeriod"/>
            </a:pPr>
            <a:r>
              <a:rPr lang="id-ID" dirty="0" smtClean="0"/>
              <a:t> rangkuman </a:t>
            </a:r>
            <a:r>
              <a:rPr lang="id-ID" b="1" dirty="0" smtClean="0">
                <a:solidFill>
                  <a:srgbClr val="FF0000"/>
                </a:solidFill>
              </a:rPr>
              <a:t>TU</a:t>
            </a:r>
            <a:r>
              <a:rPr lang="id-ID" dirty="0" smtClean="0"/>
              <a:t>juan </a:t>
            </a:r>
            <a:r>
              <a:rPr lang="id-ID" dirty="0"/>
              <a:t>penelitian (TU)</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Tree>
    <p:extLst>
      <p:ext uri="{BB962C8B-B14F-4D97-AF65-F5344CB8AC3E}">
        <p14:creationId xmlns:p14="http://schemas.microsoft.com/office/powerpoint/2010/main" val="2015761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218"/>
          </a:xfrm>
        </p:spPr>
        <p:txBody>
          <a:bodyPr>
            <a:normAutofit fontScale="90000"/>
          </a:bodyPr>
          <a:lstStyle/>
          <a:p>
            <a:r>
              <a:rPr lang="id-ID" sz="3600" b="1" dirty="0" smtClean="0"/>
              <a:t>Contoh Latar Belakang (1)</a:t>
            </a:r>
            <a:br>
              <a:rPr lang="id-ID" sz="3600" b="1" dirty="0" smtClean="0"/>
            </a:br>
            <a:r>
              <a:rPr lang="id-ID" sz="2700" b="1" dirty="0" smtClean="0"/>
              <a:t>“Prediksi Produksi Padi dengan menggunakan Support Vector Machine berbasis Particle Swarm Optimization”</a:t>
            </a:r>
            <a:r>
              <a:rPr lang="id-ID" sz="4800" dirty="0" smtClean="0"/>
              <a:t/>
            </a:r>
            <a:br>
              <a:rPr lang="id-ID" sz="4800" dirty="0" smtClean="0"/>
            </a:br>
            <a:endParaRPr lang="id-ID" sz="5400" dirty="0"/>
          </a:p>
        </p:txBody>
      </p:sp>
      <p:sp>
        <p:nvSpPr>
          <p:cNvPr id="3" name="Content Placeholder 2"/>
          <p:cNvSpPr>
            <a:spLocks noGrp="1"/>
          </p:cNvSpPr>
          <p:nvPr>
            <p:ph idx="1"/>
          </p:nvPr>
        </p:nvSpPr>
        <p:spPr>
          <a:xfrm>
            <a:off x="467544" y="1916832"/>
            <a:ext cx="8208912" cy="4209331"/>
          </a:xfrm>
        </p:spPr>
        <p:txBody>
          <a:bodyPr>
            <a:normAutofit/>
          </a:bodyPr>
          <a:lstStyle/>
          <a:p>
            <a:pPr marL="0" indent="0">
              <a:buNone/>
            </a:pPr>
            <a:r>
              <a:rPr lang="id-ID" sz="2400" dirty="0" smtClean="0"/>
              <a:t>Padi </a:t>
            </a:r>
            <a:r>
              <a:rPr lang="id-ID" sz="2400" dirty="0"/>
              <a:t>adalah komoditas yang penting di china, karena tingkat produksinya tinggi (FAO Report, 2009) </a:t>
            </a:r>
            <a:r>
              <a:rPr lang="id-ID" sz="2400" b="1" dirty="0">
                <a:solidFill>
                  <a:srgbClr val="002060"/>
                </a:solidFill>
              </a:rPr>
              <a:t>(1. mengapa padi?). </a:t>
            </a:r>
            <a:r>
              <a:rPr lang="id-ID" sz="2400" dirty="0"/>
              <a:t>Produksi padi perlu diprediksi dengan akurat, karena hasil prediksi yang akurat sangat penting untuk membuat kebijakan nasional (Traill, 2008) </a:t>
            </a:r>
            <a:r>
              <a:rPr lang="id-ID" sz="2400" b="1" dirty="0">
                <a:solidFill>
                  <a:srgbClr val="002060"/>
                </a:solidFill>
              </a:rPr>
              <a:t>(2. mengapa prediksi produksi padi?).</a:t>
            </a:r>
            <a:r>
              <a:rPr lang="id-ID" sz="2400" dirty="0"/>
              <a:t> </a:t>
            </a:r>
            <a:r>
              <a:rPr lang="id-ID" sz="2400" b="1" dirty="0">
                <a:solidFill>
                  <a:srgbClr val="FF0000"/>
                </a:solidFill>
              </a:rPr>
              <a:t>[1. obyek penelitian]</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
        <p:nvSpPr>
          <p:cNvPr id="5" name="TextBox 4"/>
          <p:cNvSpPr txBox="1"/>
          <p:nvPr/>
        </p:nvSpPr>
        <p:spPr>
          <a:xfrm>
            <a:off x="1907704" y="5140642"/>
            <a:ext cx="527990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d-ID" sz="2400" b="1" dirty="0" smtClean="0">
                <a:solidFill>
                  <a:srgbClr val="002060"/>
                </a:solidFill>
              </a:rPr>
              <a:t>Biru:</a:t>
            </a:r>
            <a:r>
              <a:rPr lang="id-ID" sz="2400" dirty="0" smtClean="0"/>
              <a:t>       Menjawab pertanyaan WHY</a:t>
            </a:r>
          </a:p>
          <a:p>
            <a:r>
              <a:rPr lang="id-ID" sz="2400" b="1" dirty="0" smtClean="0">
                <a:solidFill>
                  <a:srgbClr val="FF0000"/>
                </a:solidFill>
              </a:rPr>
              <a:t>Merah:</a:t>
            </a:r>
            <a:r>
              <a:rPr lang="id-ID" sz="2400" dirty="0" smtClean="0"/>
              <a:t>  Pola Alur O-M-KK-MASA-SOL-TU</a:t>
            </a:r>
            <a:endParaRPr lang="id-ID" sz="2400" dirty="0"/>
          </a:p>
        </p:txBody>
      </p:sp>
    </p:spTree>
    <p:extLst>
      <p:ext uri="{BB962C8B-B14F-4D97-AF65-F5344CB8AC3E}">
        <p14:creationId xmlns:p14="http://schemas.microsoft.com/office/powerpoint/2010/main" val="116210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858218"/>
          </a:xfrm>
        </p:spPr>
        <p:txBody>
          <a:bodyPr>
            <a:normAutofit fontScale="90000"/>
          </a:bodyPr>
          <a:lstStyle/>
          <a:p>
            <a:r>
              <a:rPr lang="id-ID" sz="3600" b="1" dirty="0" smtClean="0"/>
              <a:t>Contoh Latar Belakang (2)</a:t>
            </a:r>
            <a:br>
              <a:rPr lang="id-ID" sz="3600" b="1" dirty="0" smtClean="0"/>
            </a:br>
            <a:r>
              <a:rPr lang="id-ID" sz="2700" b="1" dirty="0" smtClean="0"/>
              <a:t>“Prediksi Produksi Padi dengan menggunakan Support Vector Machine berbasis Particle Swarm Optimization”</a:t>
            </a:r>
            <a:r>
              <a:rPr lang="id-ID" sz="4800" dirty="0" smtClean="0"/>
              <a:t/>
            </a:r>
            <a:br>
              <a:rPr lang="id-ID" sz="4800" dirty="0" smtClean="0"/>
            </a:br>
            <a:endParaRPr lang="id-ID" sz="5400" dirty="0"/>
          </a:p>
        </p:txBody>
      </p:sp>
      <p:sp>
        <p:nvSpPr>
          <p:cNvPr id="3" name="Content Placeholder 2"/>
          <p:cNvSpPr>
            <a:spLocks noGrp="1"/>
          </p:cNvSpPr>
          <p:nvPr>
            <p:ph idx="1"/>
          </p:nvPr>
        </p:nvSpPr>
        <p:spPr>
          <a:xfrm>
            <a:off x="467544" y="1916832"/>
            <a:ext cx="8208912" cy="4209331"/>
          </a:xfrm>
        </p:spPr>
        <p:txBody>
          <a:bodyPr>
            <a:normAutofit/>
          </a:bodyPr>
          <a:lstStyle/>
          <a:p>
            <a:pPr marL="0" indent="0">
              <a:buNone/>
            </a:pPr>
            <a:r>
              <a:rPr lang="id-ID" sz="2400" dirty="0"/>
              <a:t>Metode prediksi rentet waktu seperti Support Vector Machine (SVM) (Yongsheng, 2008), Neural Network (NN) (Tseng, 2007) dan Grey Model (GM) (Wu, 2007) diusulkan oleh banyak peneliti (Huifei, 2009) untuk prediksi produksi padi. </a:t>
            </a:r>
            <a:r>
              <a:rPr lang="id-ID" sz="2400" b="1" dirty="0">
                <a:solidFill>
                  <a:srgbClr val="FF0000"/>
                </a:solidFill>
              </a:rPr>
              <a:t>[2. metode-metode yang ada]</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
        <p:nvSpPr>
          <p:cNvPr id="5" name="TextBox 4"/>
          <p:cNvSpPr txBox="1"/>
          <p:nvPr/>
        </p:nvSpPr>
        <p:spPr>
          <a:xfrm>
            <a:off x="2267744" y="5229200"/>
            <a:ext cx="527990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d-ID" sz="2400" b="1" dirty="0" smtClean="0">
                <a:solidFill>
                  <a:srgbClr val="002060"/>
                </a:solidFill>
              </a:rPr>
              <a:t>Biru:</a:t>
            </a:r>
            <a:r>
              <a:rPr lang="id-ID" sz="2400" dirty="0" smtClean="0"/>
              <a:t>       Menjawab pertanyaan WHY</a:t>
            </a:r>
          </a:p>
          <a:p>
            <a:r>
              <a:rPr lang="id-ID" sz="2400" b="1" dirty="0" smtClean="0">
                <a:solidFill>
                  <a:srgbClr val="FF0000"/>
                </a:solidFill>
              </a:rPr>
              <a:t>Merah:</a:t>
            </a:r>
            <a:r>
              <a:rPr lang="id-ID" sz="2400" dirty="0" smtClean="0"/>
              <a:t>  Pola Alur O-M-KK-MASA-SOL-TU</a:t>
            </a:r>
            <a:endParaRPr lang="id-ID" sz="2400" dirty="0"/>
          </a:p>
        </p:txBody>
      </p:sp>
    </p:spTree>
    <p:extLst>
      <p:ext uri="{BB962C8B-B14F-4D97-AF65-F5344CB8AC3E}">
        <p14:creationId xmlns:p14="http://schemas.microsoft.com/office/powerpoint/2010/main" val="3592088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218"/>
          </a:xfrm>
        </p:spPr>
        <p:txBody>
          <a:bodyPr>
            <a:normAutofit fontScale="90000"/>
          </a:bodyPr>
          <a:lstStyle/>
          <a:p>
            <a:r>
              <a:rPr lang="id-ID" sz="3600" b="1" dirty="0" smtClean="0"/>
              <a:t>Contoh Latar Belakang (3)</a:t>
            </a:r>
            <a:br>
              <a:rPr lang="id-ID" sz="3600" b="1" dirty="0" smtClean="0"/>
            </a:br>
            <a:r>
              <a:rPr lang="id-ID" sz="2700" b="1" dirty="0" smtClean="0"/>
              <a:t>“Prediksi Produksi Padi dengan menggunakan Support Vector Machine berbasis Particle Swarm Optimization”</a:t>
            </a:r>
            <a:r>
              <a:rPr lang="id-ID" sz="4800" dirty="0" smtClean="0"/>
              <a:t/>
            </a:r>
            <a:br>
              <a:rPr lang="id-ID" sz="4800" dirty="0" smtClean="0"/>
            </a:br>
            <a:endParaRPr lang="id-ID" sz="5400" dirty="0"/>
          </a:p>
        </p:txBody>
      </p:sp>
      <p:sp>
        <p:nvSpPr>
          <p:cNvPr id="3" name="Content Placeholder 2"/>
          <p:cNvSpPr>
            <a:spLocks noGrp="1"/>
          </p:cNvSpPr>
          <p:nvPr>
            <p:ph idx="1"/>
          </p:nvPr>
        </p:nvSpPr>
        <p:spPr>
          <a:xfrm>
            <a:off x="467544" y="1628800"/>
            <a:ext cx="8208912" cy="4497363"/>
          </a:xfrm>
        </p:spPr>
        <p:txBody>
          <a:bodyPr>
            <a:normAutofit/>
          </a:bodyPr>
          <a:lstStyle/>
          <a:p>
            <a:pPr marL="0" indent="0">
              <a:buNone/>
            </a:pPr>
            <a:r>
              <a:rPr lang="id-ID" sz="2400" dirty="0"/>
              <a:t>NN memiliki kelebihan pada prediksi nonlinear, kuat di </a:t>
            </a:r>
            <a:r>
              <a:rPr lang="id-ID" sz="2400" i="1" dirty="0"/>
              <a:t>parallel processing</a:t>
            </a:r>
            <a:r>
              <a:rPr lang="id-ID" sz="2400" dirty="0"/>
              <a:t>dan kemampuan untuk mentoleransi kesalahan, tapi memiliki kelemahan pada perlunya data training yang besar, over-fitting, lambatnya konvergensi, dan sifatnya yang</a:t>
            </a:r>
            <a:r>
              <a:rPr lang="id-ID" sz="2400" i="1" dirty="0"/>
              <a:t> local optimum</a:t>
            </a:r>
            <a:r>
              <a:rPr lang="id-ID" sz="2400" dirty="0"/>
              <a:t> (Rosario, 2007). GM punya kelebihan di tingginya akurasi prediksi meskipun menggunakan data yang sedikit, akan tetapi GM memiliki kelemahan pada prediksi data yang sifatnya naik turun secara fluktuatif seperti pada data produksi padi (Wu, 2007). </a:t>
            </a:r>
            <a:r>
              <a:rPr lang="id-ID" sz="2400" b="1" dirty="0">
                <a:solidFill>
                  <a:srgbClr val="FF0000"/>
                </a:solidFill>
              </a:rPr>
              <a:t>[3. kelebihan dan kelemahan metode yang ada]</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
        <p:nvSpPr>
          <p:cNvPr id="5" name="TextBox 4"/>
          <p:cNvSpPr txBox="1"/>
          <p:nvPr/>
        </p:nvSpPr>
        <p:spPr>
          <a:xfrm>
            <a:off x="2267744" y="5229200"/>
            <a:ext cx="527990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d-ID" sz="2400" b="1" dirty="0" smtClean="0">
                <a:solidFill>
                  <a:srgbClr val="002060"/>
                </a:solidFill>
              </a:rPr>
              <a:t>Biru:</a:t>
            </a:r>
            <a:r>
              <a:rPr lang="id-ID" sz="2400" dirty="0" smtClean="0"/>
              <a:t>       Menjawab pertanyaan WHY</a:t>
            </a:r>
          </a:p>
          <a:p>
            <a:r>
              <a:rPr lang="id-ID" sz="2400" b="1" dirty="0" smtClean="0">
                <a:solidFill>
                  <a:srgbClr val="FF0000"/>
                </a:solidFill>
              </a:rPr>
              <a:t>Merah:</a:t>
            </a:r>
            <a:r>
              <a:rPr lang="id-ID" sz="2400" dirty="0" smtClean="0"/>
              <a:t>  Pola Alur O-M-KK-MASA-SOL-TU</a:t>
            </a:r>
            <a:endParaRPr lang="id-ID" sz="2400" dirty="0"/>
          </a:p>
        </p:txBody>
      </p:sp>
    </p:spTree>
    <p:extLst>
      <p:ext uri="{BB962C8B-B14F-4D97-AF65-F5344CB8AC3E}">
        <p14:creationId xmlns:p14="http://schemas.microsoft.com/office/powerpoint/2010/main" val="2461240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858218"/>
          </a:xfrm>
        </p:spPr>
        <p:txBody>
          <a:bodyPr>
            <a:normAutofit fontScale="90000"/>
          </a:bodyPr>
          <a:lstStyle/>
          <a:p>
            <a:r>
              <a:rPr lang="id-ID" sz="3600" b="1" dirty="0" smtClean="0"/>
              <a:t>Contoh Latar Belakang (4)</a:t>
            </a:r>
            <a:br>
              <a:rPr lang="id-ID" sz="3600" b="1" dirty="0" smtClean="0"/>
            </a:br>
            <a:r>
              <a:rPr lang="id-ID" sz="2700" b="1" dirty="0" smtClean="0"/>
              <a:t>“Prediksi Produksi Padi dengan menggunakan Support Vector Machine berbasis Particle Swarm Optimization”</a:t>
            </a:r>
            <a:r>
              <a:rPr lang="id-ID" sz="4800" dirty="0" smtClean="0"/>
              <a:t/>
            </a:r>
            <a:br>
              <a:rPr lang="id-ID" sz="4800" dirty="0" smtClean="0"/>
            </a:br>
            <a:endParaRPr lang="id-ID" sz="5400" dirty="0"/>
          </a:p>
        </p:txBody>
      </p:sp>
      <p:sp>
        <p:nvSpPr>
          <p:cNvPr id="3" name="Content Placeholder 2"/>
          <p:cNvSpPr>
            <a:spLocks noGrp="1"/>
          </p:cNvSpPr>
          <p:nvPr>
            <p:ph idx="1"/>
          </p:nvPr>
        </p:nvSpPr>
        <p:spPr>
          <a:xfrm>
            <a:off x="467544" y="1628800"/>
            <a:ext cx="8208912" cy="4497363"/>
          </a:xfrm>
        </p:spPr>
        <p:txBody>
          <a:bodyPr>
            <a:normAutofit/>
          </a:bodyPr>
          <a:lstStyle/>
          <a:p>
            <a:pPr marL="0" indent="0">
              <a:buNone/>
            </a:pPr>
            <a:r>
              <a:rPr lang="id-ID" sz="2400" dirty="0"/>
              <a:t>SVM dapat memecahkan masalah NN dan GM, yaitu over-fitting, lambatnya konvergensi, dan sedikitnya data training (Vapnik, 2005), yang mana ini tepat untuk karakteristik data produksi padi pada penelitian ini </a:t>
            </a:r>
            <a:r>
              <a:rPr lang="id-ID" sz="2400" b="1" dirty="0">
                <a:solidFill>
                  <a:srgbClr val="002060"/>
                </a:solidFill>
              </a:rPr>
              <a:t>(3. mengapa support vector machine?)</a:t>
            </a:r>
            <a:r>
              <a:rPr lang="id-ID" sz="2400" dirty="0"/>
              <a:t>. Tetapi SVM memiliki kelemahan pada sulitnya pemilihan parameter SVM yang optimal (Coussement, 2008). </a:t>
            </a:r>
            <a:r>
              <a:rPr lang="id-ID" sz="2400" b="1" dirty="0">
                <a:solidFill>
                  <a:srgbClr val="FF0000"/>
                </a:solidFill>
              </a:rPr>
              <a:t>[4. masalah pada metode yang dipilih]</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
        <p:nvSpPr>
          <p:cNvPr id="5" name="TextBox 4"/>
          <p:cNvSpPr txBox="1"/>
          <p:nvPr/>
        </p:nvSpPr>
        <p:spPr>
          <a:xfrm>
            <a:off x="2267744" y="5229200"/>
            <a:ext cx="527990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d-ID" sz="2400" b="1" dirty="0" smtClean="0">
                <a:solidFill>
                  <a:srgbClr val="002060"/>
                </a:solidFill>
              </a:rPr>
              <a:t>Biru:</a:t>
            </a:r>
            <a:r>
              <a:rPr lang="id-ID" sz="2400" dirty="0" smtClean="0"/>
              <a:t>       Menjawab pertanyaan WHY</a:t>
            </a:r>
          </a:p>
          <a:p>
            <a:r>
              <a:rPr lang="id-ID" sz="2400" b="1" dirty="0" smtClean="0">
                <a:solidFill>
                  <a:srgbClr val="FF0000"/>
                </a:solidFill>
              </a:rPr>
              <a:t>Merah:</a:t>
            </a:r>
            <a:r>
              <a:rPr lang="id-ID" sz="2400" dirty="0" smtClean="0"/>
              <a:t>  Pola Alur O-M-KK-MASA-SOL-TU</a:t>
            </a:r>
            <a:endParaRPr lang="id-ID" sz="2400" dirty="0"/>
          </a:p>
        </p:txBody>
      </p:sp>
    </p:spTree>
    <p:extLst>
      <p:ext uri="{BB962C8B-B14F-4D97-AF65-F5344CB8AC3E}">
        <p14:creationId xmlns:p14="http://schemas.microsoft.com/office/powerpoint/2010/main" val="2323391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KEYWORD</a:t>
            </a:r>
            <a:endParaRPr lang="id-ID" dirty="0"/>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206143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218"/>
          </a:xfrm>
        </p:spPr>
        <p:txBody>
          <a:bodyPr>
            <a:normAutofit fontScale="90000"/>
          </a:bodyPr>
          <a:lstStyle/>
          <a:p>
            <a:r>
              <a:rPr lang="id-ID" sz="3600" b="1" dirty="0" smtClean="0"/>
              <a:t>Contoh Latar Belakang (5)</a:t>
            </a:r>
            <a:br>
              <a:rPr lang="id-ID" sz="3600" b="1" dirty="0" smtClean="0"/>
            </a:br>
            <a:r>
              <a:rPr lang="id-ID" sz="2700" b="1" dirty="0" smtClean="0"/>
              <a:t>“Prediksi Produksi Padi dengan menggunakan Support Vector Machine berbasis Particle Swarm Optimization”</a:t>
            </a:r>
            <a:r>
              <a:rPr lang="id-ID" sz="4800" dirty="0" smtClean="0"/>
              <a:t/>
            </a:r>
            <a:br>
              <a:rPr lang="id-ID" sz="4800" dirty="0" smtClean="0"/>
            </a:br>
            <a:endParaRPr lang="id-ID" sz="5400" dirty="0"/>
          </a:p>
        </p:txBody>
      </p:sp>
      <p:sp>
        <p:nvSpPr>
          <p:cNvPr id="3" name="Content Placeholder 2"/>
          <p:cNvSpPr>
            <a:spLocks noGrp="1"/>
          </p:cNvSpPr>
          <p:nvPr>
            <p:ph idx="1"/>
          </p:nvPr>
        </p:nvSpPr>
        <p:spPr>
          <a:xfrm>
            <a:off x="467544" y="1628800"/>
            <a:ext cx="8208912" cy="4497363"/>
          </a:xfrm>
        </p:spPr>
        <p:txBody>
          <a:bodyPr>
            <a:normAutofit/>
          </a:bodyPr>
          <a:lstStyle/>
          <a:p>
            <a:pPr marL="0" indent="0">
              <a:buNone/>
            </a:pPr>
            <a:r>
              <a:rPr lang="id-ID" sz="2400" dirty="0"/>
              <a:t>Particle Swarm Optimization (PSO) adalah metode optimisasi yang terbukti efektif digunakan untuk memecahkan masalah optimisasi multidimensi dan multiparameter pada pembelajaran pada machine learning seperti di NN, SVM, dan </a:t>
            </a:r>
            <a:r>
              <a:rPr lang="id-ID" sz="2400" i="1" dirty="0"/>
              <a:t>classifier</a:t>
            </a:r>
            <a:r>
              <a:rPr lang="id-ID" sz="2400" dirty="0"/>
              <a:t> lain (Brits, 2009) </a:t>
            </a:r>
            <a:r>
              <a:rPr lang="id-ID" sz="2400" b="1" dirty="0">
                <a:solidFill>
                  <a:srgbClr val="002060"/>
                </a:solidFill>
              </a:rPr>
              <a:t>(4. mengapa particle swarm optimization?).</a:t>
            </a:r>
            <a:r>
              <a:rPr lang="id-ID" sz="2400" dirty="0"/>
              <a:t> </a:t>
            </a:r>
            <a:r>
              <a:rPr lang="id-ID" sz="2400" b="1" dirty="0">
                <a:solidFill>
                  <a:srgbClr val="FF0000"/>
                </a:solidFill>
              </a:rPr>
              <a:t>[5. solusi perbaikan metode]</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
        <p:nvSpPr>
          <p:cNvPr id="5" name="TextBox 4"/>
          <p:cNvSpPr txBox="1"/>
          <p:nvPr/>
        </p:nvSpPr>
        <p:spPr>
          <a:xfrm>
            <a:off x="2267744" y="5229200"/>
            <a:ext cx="527990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d-ID" sz="2400" b="1" dirty="0" smtClean="0">
                <a:solidFill>
                  <a:srgbClr val="002060"/>
                </a:solidFill>
              </a:rPr>
              <a:t>Biru:</a:t>
            </a:r>
            <a:r>
              <a:rPr lang="id-ID" sz="2400" dirty="0" smtClean="0"/>
              <a:t>       Menjawab pertanyaan WHY</a:t>
            </a:r>
          </a:p>
          <a:p>
            <a:r>
              <a:rPr lang="id-ID" sz="2400" b="1" dirty="0" smtClean="0">
                <a:solidFill>
                  <a:srgbClr val="FF0000"/>
                </a:solidFill>
              </a:rPr>
              <a:t>Merah:</a:t>
            </a:r>
            <a:r>
              <a:rPr lang="id-ID" sz="2400" dirty="0" smtClean="0"/>
              <a:t>  Pola Alur O-M-KK-MASA-SOL-TU</a:t>
            </a:r>
            <a:endParaRPr lang="id-ID" sz="2400" dirty="0"/>
          </a:p>
        </p:txBody>
      </p:sp>
    </p:spTree>
    <p:extLst>
      <p:ext uri="{BB962C8B-B14F-4D97-AF65-F5344CB8AC3E}">
        <p14:creationId xmlns:p14="http://schemas.microsoft.com/office/powerpoint/2010/main" val="120908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218"/>
          </a:xfrm>
        </p:spPr>
        <p:txBody>
          <a:bodyPr>
            <a:normAutofit fontScale="90000"/>
          </a:bodyPr>
          <a:lstStyle/>
          <a:p>
            <a:r>
              <a:rPr lang="id-ID" sz="3600" b="1" dirty="0" smtClean="0"/>
              <a:t>Contoh Latar Belakang (6)</a:t>
            </a:r>
            <a:br>
              <a:rPr lang="id-ID" sz="3600" b="1" dirty="0" smtClean="0"/>
            </a:br>
            <a:r>
              <a:rPr lang="id-ID" sz="2700" b="1" dirty="0" smtClean="0"/>
              <a:t>“Prediksi Produksi Padi dengan menggunakan Support Vector Machine berbasis Particle Swarm Optimization”</a:t>
            </a:r>
            <a:r>
              <a:rPr lang="id-ID" sz="4800" dirty="0" smtClean="0"/>
              <a:t/>
            </a:r>
            <a:br>
              <a:rPr lang="id-ID" sz="4800" dirty="0" smtClean="0"/>
            </a:br>
            <a:endParaRPr lang="id-ID" sz="5400" dirty="0"/>
          </a:p>
        </p:txBody>
      </p:sp>
      <p:sp>
        <p:nvSpPr>
          <p:cNvPr id="3" name="Content Placeholder 2"/>
          <p:cNvSpPr>
            <a:spLocks noGrp="1"/>
          </p:cNvSpPr>
          <p:nvPr>
            <p:ph idx="1"/>
          </p:nvPr>
        </p:nvSpPr>
        <p:spPr>
          <a:xfrm>
            <a:off x="467544" y="1628800"/>
            <a:ext cx="8208912" cy="4497363"/>
          </a:xfrm>
        </p:spPr>
        <p:txBody>
          <a:bodyPr>
            <a:normAutofit/>
          </a:bodyPr>
          <a:lstStyle/>
          <a:p>
            <a:pPr marL="0" indent="0">
              <a:buNone/>
            </a:pPr>
            <a:r>
              <a:rPr lang="id-ID" sz="2400" dirty="0"/>
              <a:t>Pada penelitian ini PSO akan diterapkan untuk pemilihan parameter SVM yang sesuai dan optimal, sehingga hasil prediksi lebih akurat. </a:t>
            </a:r>
            <a:r>
              <a:rPr lang="id-ID" sz="2400" b="1" dirty="0">
                <a:solidFill>
                  <a:srgbClr val="FF0000"/>
                </a:solidFill>
              </a:rPr>
              <a:t>[6. rangkuman tujuan penelitian]</a:t>
            </a:r>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
        <p:nvSpPr>
          <p:cNvPr id="5" name="TextBox 4"/>
          <p:cNvSpPr txBox="1"/>
          <p:nvPr/>
        </p:nvSpPr>
        <p:spPr>
          <a:xfrm>
            <a:off x="2267744" y="5229200"/>
            <a:ext cx="527990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id-ID" sz="2400" b="1" dirty="0" smtClean="0">
                <a:solidFill>
                  <a:srgbClr val="002060"/>
                </a:solidFill>
              </a:rPr>
              <a:t>Biru:</a:t>
            </a:r>
            <a:r>
              <a:rPr lang="id-ID" sz="2400" dirty="0" smtClean="0"/>
              <a:t>       Menjawab pertanyaan WHY</a:t>
            </a:r>
          </a:p>
          <a:p>
            <a:r>
              <a:rPr lang="id-ID" sz="2400" b="1" dirty="0" smtClean="0">
                <a:solidFill>
                  <a:srgbClr val="FF0000"/>
                </a:solidFill>
              </a:rPr>
              <a:t>Merah:</a:t>
            </a:r>
            <a:r>
              <a:rPr lang="id-ID" sz="2400" dirty="0" smtClean="0"/>
              <a:t>  Pola Alur O-M-KK-MASA-SOL-TU</a:t>
            </a:r>
            <a:endParaRPr lang="id-ID" sz="2400" dirty="0"/>
          </a:p>
        </p:txBody>
      </p:sp>
    </p:spTree>
    <p:extLst>
      <p:ext uri="{BB962C8B-B14F-4D97-AF65-F5344CB8AC3E}">
        <p14:creationId xmlns:p14="http://schemas.microsoft.com/office/powerpoint/2010/main" val="15572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p:spPr>
        <p:txBody>
          <a:bodyPr>
            <a:normAutofit/>
          </a:bodyPr>
          <a:lstStyle/>
          <a:p>
            <a:r>
              <a:rPr lang="id-ID" sz="3600" b="1" dirty="0" smtClean="0"/>
              <a:t>Menyusun Rumusan Masalah dan Tujuan Penelitian</a:t>
            </a:r>
            <a:endParaRPr lang="id-ID" sz="5400" dirty="0"/>
          </a:p>
        </p:txBody>
      </p:sp>
      <p:sp>
        <p:nvSpPr>
          <p:cNvPr id="3" name="Content Placeholder 2"/>
          <p:cNvSpPr>
            <a:spLocks noGrp="1"/>
          </p:cNvSpPr>
          <p:nvPr>
            <p:ph idx="1"/>
          </p:nvPr>
        </p:nvSpPr>
        <p:spPr>
          <a:xfrm>
            <a:off x="467544" y="1628800"/>
            <a:ext cx="8208912" cy="4783886"/>
          </a:xfrm>
        </p:spPr>
        <p:txBody>
          <a:bodyPr>
            <a:normAutofit fontScale="85000" lnSpcReduction="10000"/>
          </a:bodyPr>
          <a:lstStyle/>
          <a:p>
            <a:r>
              <a:rPr lang="id-ID" sz="2400" b="1" dirty="0"/>
              <a:t>Identifikasi Masalah (</a:t>
            </a:r>
            <a:r>
              <a:rPr lang="id-ID" sz="2400" b="1" i="1" dirty="0"/>
              <a:t>Problem Statement</a:t>
            </a:r>
            <a:r>
              <a:rPr lang="id-ID" sz="2400" b="1" dirty="0"/>
              <a:t>)</a:t>
            </a:r>
            <a:r>
              <a:rPr lang="id-ID" sz="2400" dirty="0"/>
              <a:t>:</a:t>
            </a:r>
          </a:p>
          <a:p>
            <a:pPr lvl="1"/>
            <a:r>
              <a:rPr lang="id-ID" sz="2000" dirty="0"/>
              <a:t>SVM dapat memecahkan masalah NN dan GM, khususnya berhubungan dengan masalah over-fitting, lambatnya konvergensi, dan sedikitnya data training. Tetapi SVM memiliki kelemahan pada sulitnya pemilihan parameter yang optimal, sehingga menyebabkan tingkat akurasi prediksi menjadi rendah</a:t>
            </a:r>
          </a:p>
          <a:p>
            <a:r>
              <a:rPr lang="id-ID" sz="2400" b="1" dirty="0"/>
              <a:t>Rumusan Masalah (</a:t>
            </a:r>
            <a:r>
              <a:rPr lang="id-ID" sz="2400" b="1" i="1" dirty="0"/>
              <a:t>Research Question</a:t>
            </a:r>
            <a:r>
              <a:rPr lang="id-ID" sz="2400" b="1" dirty="0"/>
              <a:t>)</a:t>
            </a:r>
            <a:r>
              <a:rPr lang="id-ID" sz="2400" dirty="0"/>
              <a:t>:</a:t>
            </a:r>
          </a:p>
          <a:p>
            <a:pPr lvl="1"/>
            <a:r>
              <a:rPr lang="id-ID" sz="2000" dirty="0"/>
              <a:t>Seberapa tinggi akurasi metode SVM apabila PSO diterapkan pada proses pemilihan parameter yang optimal?</a:t>
            </a:r>
          </a:p>
          <a:p>
            <a:r>
              <a:rPr lang="id-ID" sz="2400" dirty="0"/>
              <a:t>Alternatif research question lain yang bisa digunakan adalah seperti di bawah:</a:t>
            </a:r>
          </a:p>
          <a:p>
            <a:pPr lvl="1"/>
            <a:r>
              <a:rPr lang="id-ID" sz="2000" dirty="0"/>
              <a:t>Bagaimana peningkatan akurasi SVM apabila PSO diterapkan pada proses pemilihan parameter yang optimal?</a:t>
            </a:r>
          </a:p>
          <a:p>
            <a:pPr lvl="1"/>
            <a:r>
              <a:rPr lang="id-ID" sz="2000" dirty="0"/>
              <a:t>Bagaimana pengaruh penerapan PSO pada pemilihan parameter yang optimal pada akurasi metode SVM</a:t>
            </a:r>
            <a:r>
              <a:rPr lang="id-ID" sz="2000" dirty="0" smtClean="0"/>
              <a:t>?</a:t>
            </a:r>
          </a:p>
          <a:p>
            <a:r>
              <a:rPr lang="id-ID" sz="2400" b="1" dirty="0"/>
              <a:t>Tujuan Penelitian (</a:t>
            </a:r>
            <a:r>
              <a:rPr lang="id-ID" sz="2400" b="1" i="1" dirty="0"/>
              <a:t>Research Objective</a:t>
            </a:r>
            <a:r>
              <a:rPr lang="id-ID" sz="2400" b="1" dirty="0"/>
              <a:t>)</a:t>
            </a:r>
            <a:r>
              <a:rPr lang="id-ID" sz="2400" dirty="0"/>
              <a:t>:</a:t>
            </a:r>
          </a:p>
          <a:p>
            <a:pPr lvl="1"/>
            <a:r>
              <a:rPr lang="id-ID" sz="2000" dirty="0"/>
              <a:t> </a:t>
            </a:r>
            <a:r>
              <a:rPr lang="id-ID" sz="2000" dirty="0" smtClean="0"/>
              <a:t>Menerapkan </a:t>
            </a:r>
            <a:r>
              <a:rPr lang="id-ID" sz="2000" dirty="0"/>
              <a:t>PSO untuk pemilihan parameter yang optimal pada SVM, sehingga dapat meningkatkan akurasi hasil </a:t>
            </a:r>
            <a:r>
              <a:rPr lang="id-ID" sz="2000" dirty="0" smtClean="0"/>
              <a:t>prediksi</a:t>
            </a:r>
            <a:endParaRPr lang="id-ID" sz="2000" dirty="0"/>
          </a:p>
        </p:txBody>
      </p:sp>
      <p:sp>
        <p:nvSpPr>
          <p:cNvPr id="4" name="TextBox 3"/>
          <p:cNvSpPr txBox="1"/>
          <p:nvPr/>
        </p:nvSpPr>
        <p:spPr>
          <a:xfrm>
            <a:off x="2051720" y="6412686"/>
            <a:ext cx="6867136" cy="276999"/>
          </a:xfrm>
          <a:prstGeom prst="rect">
            <a:avLst/>
          </a:prstGeom>
          <a:noFill/>
        </p:spPr>
        <p:txBody>
          <a:bodyPr wrap="none" rtlCol="0">
            <a:spAutoFit/>
          </a:bodyPr>
          <a:lstStyle/>
          <a:p>
            <a:r>
              <a:rPr lang="id-ID" sz="1200" i="1" dirty="0" smtClean="0"/>
              <a:t>Sumber: http://romisatriawahono.net/2012/06/18/kiat-menyusun-alur-latar-belakang-masalah-penelitian/</a:t>
            </a:r>
            <a:endParaRPr lang="id-ID" sz="1200" i="1" dirty="0"/>
          </a:p>
        </p:txBody>
      </p:sp>
    </p:spTree>
    <p:extLst>
      <p:ext uri="{BB962C8B-B14F-4D97-AF65-F5344CB8AC3E}">
        <p14:creationId xmlns:p14="http://schemas.microsoft.com/office/powerpoint/2010/main" val="323055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Referensi</a:t>
            </a:r>
            <a:endParaRPr lang="id-ID" dirty="0"/>
          </a:p>
        </p:txBody>
      </p:sp>
      <p:sp>
        <p:nvSpPr>
          <p:cNvPr id="3" name="Content Placeholder 2"/>
          <p:cNvSpPr>
            <a:spLocks noGrp="1"/>
          </p:cNvSpPr>
          <p:nvPr>
            <p:ph idx="1"/>
          </p:nvPr>
        </p:nvSpPr>
        <p:spPr/>
        <p:txBody>
          <a:bodyPr/>
          <a:lstStyle/>
          <a:p>
            <a:r>
              <a:rPr lang="id-ID" i="1" dirty="0" smtClean="0"/>
              <a:t>http://romisatriawahono.net/2012/06/18/kiat-menyusun-alur-latar-belakang-masalah-penelitian</a:t>
            </a:r>
            <a:endParaRPr lang="id-ID" dirty="0"/>
          </a:p>
        </p:txBody>
      </p:sp>
    </p:spTree>
    <p:extLst>
      <p:ext uri="{BB962C8B-B14F-4D97-AF65-F5344CB8AC3E}">
        <p14:creationId xmlns:p14="http://schemas.microsoft.com/office/powerpoint/2010/main" val="2776228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pengutipan &amp; REFERENSI</a:t>
            </a:r>
            <a:endParaRPr lang="id-ID" dirty="0"/>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280413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Jenis</a:t>
            </a:r>
            <a:r>
              <a:rPr lang="en-US" dirty="0" smtClean="0"/>
              <a:t> </a:t>
            </a:r>
            <a:r>
              <a:rPr lang="en-US" i="1" dirty="0" smtClean="0"/>
              <a:t>Citation</a:t>
            </a:r>
            <a:endParaRPr lang="en-US" i="1" dirty="0"/>
          </a:p>
        </p:txBody>
      </p:sp>
      <p:sp>
        <p:nvSpPr>
          <p:cNvPr id="3" name="Content Placeholder 2"/>
          <p:cNvSpPr>
            <a:spLocks noGrp="1"/>
          </p:cNvSpPr>
          <p:nvPr>
            <p:ph idx="1"/>
          </p:nvPr>
        </p:nvSpPr>
        <p:spPr>
          <a:xfrm>
            <a:off x="457200" y="1143000"/>
            <a:ext cx="8229600" cy="5105400"/>
          </a:xfrm>
        </p:spPr>
        <p:txBody>
          <a:bodyPr/>
          <a:lstStyle/>
          <a:p>
            <a:pPr marL="514350" indent="-514350">
              <a:buFont typeface="+mj-lt"/>
              <a:buAutoNum type="arabicPeriod"/>
            </a:pPr>
            <a:r>
              <a:rPr lang="en-US" sz="2800" err="1" smtClean="0">
                <a:solidFill>
                  <a:srgbClr val="C00000"/>
                </a:solidFill>
              </a:rPr>
              <a:t>Kutipan</a:t>
            </a:r>
            <a:r>
              <a:rPr lang="en-US" sz="2800" smtClean="0">
                <a:solidFill>
                  <a:srgbClr val="C00000"/>
                </a:solidFill>
              </a:rPr>
              <a:t> (Quotation): </a:t>
            </a:r>
            <a:r>
              <a:rPr lang="en-US" sz="2800" err="1" smtClean="0"/>
              <a:t>Kata-kata</a:t>
            </a:r>
            <a:r>
              <a:rPr lang="en-US" sz="2800" smtClean="0"/>
              <a:t> yang </a:t>
            </a:r>
            <a:r>
              <a:rPr lang="en-US" sz="2800" err="1" smtClean="0"/>
              <a:t>diambil</a:t>
            </a:r>
            <a:r>
              <a:rPr lang="en-US" sz="2800" smtClean="0"/>
              <a:t> </a:t>
            </a:r>
            <a:r>
              <a:rPr lang="en-US" sz="2800" err="1" smtClean="0"/>
              <a:t>persis</a:t>
            </a:r>
            <a:r>
              <a:rPr lang="en-US" sz="2800" smtClean="0"/>
              <a:t> </a:t>
            </a:r>
            <a:r>
              <a:rPr lang="en-US" sz="2800" err="1" smtClean="0"/>
              <a:t>sama</a:t>
            </a:r>
            <a:r>
              <a:rPr lang="en-US" sz="2800" smtClean="0"/>
              <a:t> </a:t>
            </a:r>
            <a:r>
              <a:rPr lang="en-US" sz="2800" err="1" smtClean="0"/>
              <a:t>dengan</a:t>
            </a:r>
            <a:r>
              <a:rPr lang="en-US" sz="2800" smtClean="0"/>
              <a:t> </a:t>
            </a:r>
            <a:r>
              <a:rPr lang="en-US" sz="2800" err="1" smtClean="0"/>
              <a:t>apa</a:t>
            </a:r>
            <a:r>
              <a:rPr lang="en-US" sz="2800" smtClean="0"/>
              <a:t> yang </a:t>
            </a:r>
            <a:r>
              <a:rPr lang="en-US" sz="2800" err="1" smtClean="0"/>
              <a:t>dituliskan</a:t>
            </a:r>
            <a:r>
              <a:rPr lang="en-US" sz="2800" smtClean="0"/>
              <a:t> (</a:t>
            </a:r>
            <a:r>
              <a:rPr lang="en-US" sz="2800" err="1" smtClean="0"/>
              <a:t>tanpa</a:t>
            </a:r>
            <a:r>
              <a:rPr lang="en-US" sz="2800" smtClean="0"/>
              <a:t> </a:t>
            </a:r>
            <a:r>
              <a:rPr lang="fi-FI" sz="2800" smtClean="0"/>
              <a:t>perubahan). Ditulis dalam tanda kutip</a:t>
            </a:r>
          </a:p>
          <a:p>
            <a:pPr marL="514350" indent="-514350">
              <a:buFont typeface="+mj-lt"/>
              <a:buAutoNum type="arabicPeriod"/>
            </a:pPr>
            <a:r>
              <a:rPr lang="en-US" sz="2800" smtClean="0">
                <a:solidFill>
                  <a:srgbClr val="C00000"/>
                </a:solidFill>
              </a:rPr>
              <a:t>Paraphrase</a:t>
            </a:r>
            <a:r>
              <a:rPr lang="en-US" sz="2800" smtClean="0"/>
              <a:t>: </a:t>
            </a:r>
            <a:r>
              <a:rPr lang="en-US" sz="2800" err="1" smtClean="0"/>
              <a:t>Menyusun</a:t>
            </a:r>
            <a:r>
              <a:rPr lang="en-US" sz="2800" smtClean="0"/>
              <a:t> </a:t>
            </a:r>
            <a:r>
              <a:rPr lang="en-US" sz="2800" err="1" smtClean="0"/>
              <a:t>kembali</a:t>
            </a:r>
            <a:r>
              <a:rPr lang="en-US" sz="2800" smtClean="0"/>
              <a:t> </a:t>
            </a:r>
            <a:r>
              <a:rPr lang="en-US" sz="2800" err="1" smtClean="0"/>
              <a:t>pemikiran</a:t>
            </a:r>
            <a:r>
              <a:rPr lang="en-US" sz="2800" smtClean="0"/>
              <a:t> </a:t>
            </a:r>
            <a:r>
              <a:rPr lang="en-US" sz="2800" err="1" smtClean="0"/>
              <a:t>penulis</a:t>
            </a:r>
            <a:r>
              <a:rPr lang="en-US" sz="2800" smtClean="0"/>
              <a:t> </a:t>
            </a:r>
            <a:r>
              <a:rPr lang="en-US" sz="2800" err="1" smtClean="0"/>
              <a:t>dan</a:t>
            </a:r>
            <a:r>
              <a:rPr lang="en-US" sz="2800" smtClean="0"/>
              <a:t> </a:t>
            </a:r>
            <a:r>
              <a:rPr lang="en-US" sz="2800" err="1" smtClean="0"/>
              <a:t>mengungkapkannya</a:t>
            </a:r>
            <a:r>
              <a:rPr lang="en-US" sz="2800" smtClean="0"/>
              <a:t> </a:t>
            </a:r>
            <a:r>
              <a:rPr lang="en-US" sz="2800" err="1" smtClean="0"/>
              <a:t>dengan</a:t>
            </a:r>
            <a:r>
              <a:rPr lang="en-US" sz="2800" smtClean="0"/>
              <a:t> kata</a:t>
            </a:r>
            <a:r>
              <a:rPr lang="id-ID" sz="2800" smtClean="0"/>
              <a:t>-</a:t>
            </a:r>
            <a:r>
              <a:rPr lang="en-US" sz="2800" smtClean="0"/>
              <a:t>kata </a:t>
            </a:r>
            <a:r>
              <a:rPr lang="en-US" sz="2800" err="1" smtClean="0"/>
              <a:t>sendiri</a:t>
            </a:r>
            <a:endParaRPr lang="en-US" sz="2800" smtClean="0"/>
          </a:p>
          <a:p>
            <a:pPr marL="514350" indent="-514350">
              <a:buFont typeface="+mj-lt"/>
              <a:buAutoNum type="arabicPeriod"/>
            </a:pPr>
            <a:r>
              <a:rPr lang="fi-FI" sz="2800" smtClean="0">
                <a:solidFill>
                  <a:srgbClr val="C00000"/>
                </a:solidFill>
              </a:rPr>
              <a:t>Ringkasan</a:t>
            </a:r>
            <a:r>
              <a:rPr lang="fi-FI" sz="2800" smtClean="0"/>
              <a:t>: Sari dari suatu tulisan</a:t>
            </a:r>
          </a:p>
          <a:p>
            <a:pPr marL="514350" indent="-514350">
              <a:buFont typeface="+mj-lt"/>
              <a:buAutoNum type="arabicPeriod"/>
            </a:pPr>
            <a:r>
              <a:rPr lang="it-IT" sz="2800" smtClean="0">
                <a:solidFill>
                  <a:srgbClr val="C00000"/>
                </a:solidFill>
              </a:rPr>
              <a:t>Evaluasi</a:t>
            </a:r>
            <a:r>
              <a:rPr lang="it-IT" sz="2800" smtClean="0"/>
              <a:t>: Interpretasi dalam bentuk komentar, </a:t>
            </a:r>
            <a:r>
              <a:rPr lang="en-US" sz="2800" err="1" smtClean="0"/>
              <a:t>baik</a:t>
            </a:r>
            <a:r>
              <a:rPr lang="en-US" sz="2800" smtClean="0"/>
              <a:t> </a:t>
            </a:r>
            <a:r>
              <a:rPr lang="en-US" sz="2800" err="1" smtClean="0"/>
              <a:t>setuju</a:t>
            </a:r>
            <a:r>
              <a:rPr lang="en-US" sz="2800" smtClean="0"/>
              <a:t> </a:t>
            </a:r>
            <a:r>
              <a:rPr lang="en-US" sz="2800" err="1" smtClean="0"/>
              <a:t>atau</a:t>
            </a:r>
            <a:r>
              <a:rPr lang="en-US" sz="2800" smtClean="0"/>
              <a:t> </a:t>
            </a:r>
            <a:r>
              <a:rPr lang="en-US" sz="2800" err="1" smtClean="0"/>
              <a:t>tidak</a:t>
            </a:r>
            <a:r>
              <a:rPr lang="en-US" sz="2800" smtClean="0"/>
              <a:t> </a:t>
            </a:r>
            <a:r>
              <a:rPr lang="en-US" sz="2800" err="1" smtClean="0"/>
              <a:t>dengan</a:t>
            </a:r>
            <a:r>
              <a:rPr lang="en-US" sz="2800" smtClean="0"/>
              <a:t> </a:t>
            </a:r>
            <a:r>
              <a:rPr lang="en-US" sz="2800" err="1" smtClean="0"/>
              <a:t>menyebutkan</a:t>
            </a:r>
            <a:r>
              <a:rPr lang="en-US" sz="2800" smtClean="0"/>
              <a:t> </a:t>
            </a:r>
            <a:r>
              <a:rPr lang="en-US" sz="2800" err="1" smtClean="0"/>
              <a:t>alasannya</a:t>
            </a:r>
            <a:r>
              <a:rPr lang="en-US" sz="2800" smtClean="0"/>
              <a:t> </a:t>
            </a:r>
          </a:p>
          <a:p>
            <a:pPr>
              <a:buNone/>
            </a:pPr>
            <a:endParaRPr lang="en-US" sz="2800" smtClean="0"/>
          </a:p>
          <a:p>
            <a:pPr algn="r">
              <a:buNone/>
            </a:pPr>
            <a:r>
              <a:rPr lang="en-US" sz="2800" smtClean="0"/>
              <a:t>						</a:t>
            </a:r>
            <a:r>
              <a:rPr lang="id-ID" sz="2800" i="1" smtClean="0"/>
              <a:t>(</a:t>
            </a:r>
            <a:r>
              <a:rPr lang="en-US" sz="2800" i="1" smtClean="0"/>
              <a:t>Beast &amp; Kohn</a:t>
            </a:r>
            <a:r>
              <a:rPr lang="id-ID" sz="2800" i="1" smtClean="0"/>
              <a:t>, </a:t>
            </a:r>
            <a:r>
              <a:rPr lang="en-US" sz="2800" i="1" smtClean="0"/>
              <a:t>1998)</a:t>
            </a:r>
            <a:endParaRPr lang="en-US" sz="2800" i="1"/>
          </a:p>
        </p:txBody>
      </p:sp>
    </p:spTree>
    <p:extLst>
      <p:ext uri="{BB962C8B-B14F-4D97-AF65-F5344CB8AC3E}">
        <p14:creationId xmlns:p14="http://schemas.microsoft.com/office/powerpoint/2010/main" val="787564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Aturan</a:t>
            </a:r>
            <a:r>
              <a:rPr lang="en-US" dirty="0" smtClean="0"/>
              <a:t> </a:t>
            </a:r>
            <a:r>
              <a:rPr lang="en-US" i="1" dirty="0" smtClean="0"/>
              <a:t>Citation</a:t>
            </a:r>
            <a:endParaRPr lang="en-US" i="1" dirty="0"/>
          </a:p>
        </p:txBody>
      </p:sp>
      <p:sp>
        <p:nvSpPr>
          <p:cNvPr id="3" name="Content Placeholder 2"/>
          <p:cNvSpPr>
            <a:spLocks noGrp="1"/>
          </p:cNvSpPr>
          <p:nvPr>
            <p:ph idx="1"/>
          </p:nvPr>
        </p:nvSpPr>
        <p:spPr>
          <a:xfrm>
            <a:off x="457200" y="1150937"/>
            <a:ext cx="8229600" cy="4792663"/>
          </a:xfrm>
        </p:spPr>
        <p:txBody>
          <a:bodyPr>
            <a:normAutofit lnSpcReduction="10000"/>
          </a:bodyPr>
          <a:lstStyle/>
          <a:p>
            <a:r>
              <a:rPr lang="en-US" sz="3200" err="1" smtClean="0"/>
              <a:t>Kutipan</a:t>
            </a:r>
            <a:r>
              <a:rPr lang="en-US" sz="3200" smtClean="0"/>
              <a:t> yang </a:t>
            </a:r>
            <a:r>
              <a:rPr lang="en-US" sz="3200" err="1" smtClean="0"/>
              <a:t>diambil</a:t>
            </a:r>
            <a:r>
              <a:rPr lang="en-US" sz="3200" smtClean="0"/>
              <a:t> </a:t>
            </a:r>
            <a:r>
              <a:rPr lang="en-US" sz="3200" err="1" smtClean="0"/>
              <a:t>dari</a:t>
            </a:r>
            <a:r>
              <a:rPr lang="en-US" sz="3200" smtClean="0"/>
              <a:t> </a:t>
            </a:r>
            <a:r>
              <a:rPr lang="en-US" sz="3200" err="1" smtClean="0"/>
              <a:t>buku</a:t>
            </a:r>
            <a:r>
              <a:rPr lang="en-US" sz="3200" smtClean="0"/>
              <a:t> </a:t>
            </a:r>
            <a:r>
              <a:rPr lang="en-US" sz="3200" err="1" smtClean="0"/>
              <a:t>dan</a:t>
            </a:r>
            <a:r>
              <a:rPr lang="en-US" sz="3200" smtClean="0"/>
              <a:t> </a:t>
            </a:r>
            <a:r>
              <a:rPr lang="en-US" sz="3200" err="1" smtClean="0"/>
              <a:t>jurnal</a:t>
            </a:r>
            <a:r>
              <a:rPr lang="en-US" sz="3200" smtClean="0"/>
              <a:t> </a:t>
            </a:r>
            <a:r>
              <a:rPr lang="en-US" sz="3200" err="1" smtClean="0"/>
              <a:t>diperbolehkan</a:t>
            </a:r>
            <a:r>
              <a:rPr lang="en-US" sz="3200" smtClean="0"/>
              <a:t>, </a:t>
            </a:r>
            <a:r>
              <a:rPr lang="en-US" sz="3200" err="1" smtClean="0"/>
              <a:t>selama</a:t>
            </a:r>
            <a:r>
              <a:rPr lang="en-US" sz="3200" smtClean="0">
                <a:solidFill>
                  <a:srgbClr val="C00000"/>
                </a:solidFill>
              </a:rPr>
              <a:t> </a:t>
            </a:r>
            <a:r>
              <a:rPr lang="en-US" sz="3200" err="1" smtClean="0">
                <a:solidFill>
                  <a:srgbClr val="C00000"/>
                </a:solidFill>
              </a:rPr>
              <a:t>tidak</a:t>
            </a:r>
            <a:r>
              <a:rPr lang="en-US" sz="3200" smtClean="0">
                <a:solidFill>
                  <a:srgbClr val="C00000"/>
                </a:solidFill>
              </a:rPr>
              <a:t> </a:t>
            </a:r>
            <a:r>
              <a:rPr lang="en-US" sz="3200" err="1" smtClean="0">
                <a:solidFill>
                  <a:srgbClr val="C00000"/>
                </a:solidFill>
              </a:rPr>
              <a:t>melebihi</a:t>
            </a:r>
            <a:r>
              <a:rPr lang="en-US" sz="3200" smtClean="0">
                <a:solidFill>
                  <a:srgbClr val="C00000"/>
                </a:solidFill>
              </a:rPr>
              <a:t> 250 </a:t>
            </a:r>
            <a:r>
              <a:rPr lang="fi-FI" sz="3200" smtClean="0">
                <a:solidFill>
                  <a:srgbClr val="C00000"/>
                </a:solidFill>
              </a:rPr>
              <a:t>kata untuk buku teks</a:t>
            </a:r>
            <a:r>
              <a:rPr lang="fi-FI" sz="3200" smtClean="0"/>
              <a:t> dan </a:t>
            </a:r>
            <a:r>
              <a:rPr lang="fi-FI" sz="3200" smtClean="0">
                <a:solidFill>
                  <a:srgbClr val="C00000"/>
                </a:solidFill>
              </a:rPr>
              <a:t>5% panjang tulisan </a:t>
            </a:r>
            <a:r>
              <a:rPr lang="en-US" sz="3200" err="1" smtClean="0">
                <a:solidFill>
                  <a:srgbClr val="C00000"/>
                </a:solidFill>
              </a:rPr>
              <a:t>untuk</a:t>
            </a:r>
            <a:r>
              <a:rPr lang="en-US" sz="3200" smtClean="0">
                <a:solidFill>
                  <a:srgbClr val="C00000"/>
                </a:solidFill>
              </a:rPr>
              <a:t> </a:t>
            </a:r>
            <a:r>
              <a:rPr lang="en-US" sz="3200" err="1" smtClean="0">
                <a:solidFill>
                  <a:srgbClr val="C00000"/>
                </a:solidFill>
              </a:rPr>
              <a:t>artikel</a:t>
            </a:r>
            <a:r>
              <a:rPr lang="en-US" sz="3200" smtClean="0">
                <a:solidFill>
                  <a:srgbClr val="C00000"/>
                </a:solidFill>
              </a:rPr>
              <a:t> </a:t>
            </a:r>
            <a:r>
              <a:rPr lang="en-US" sz="3200" err="1" smtClean="0">
                <a:solidFill>
                  <a:srgbClr val="C00000"/>
                </a:solidFill>
              </a:rPr>
              <a:t>jurnal</a:t>
            </a:r>
            <a:endParaRPr lang="en-US" sz="3200" smtClean="0">
              <a:solidFill>
                <a:srgbClr val="C00000"/>
              </a:solidFill>
            </a:endParaRPr>
          </a:p>
          <a:p>
            <a:r>
              <a:rPr lang="fi-FI" sz="3200" smtClean="0"/>
              <a:t>Menyebutkan </a:t>
            </a:r>
            <a:r>
              <a:rPr lang="fi-FI" sz="3200" smtClean="0">
                <a:solidFill>
                  <a:srgbClr val="C00000"/>
                </a:solidFill>
              </a:rPr>
              <a:t>sumber dari mana kutipan dan </a:t>
            </a:r>
            <a:r>
              <a:rPr lang="en-US" sz="3200" smtClean="0">
                <a:solidFill>
                  <a:srgbClr val="C00000"/>
                </a:solidFill>
              </a:rPr>
              <a:t>paraphrase</a:t>
            </a:r>
            <a:r>
              <a:rPr lang="en-US" sz="3200" smtClean="0"/>
              <a:t> </a:t>
            </a:r>
            <a:r>
              <a:rPr lang="en-US" sz="3200" err="1" smtClean="0"/>
              <a:t>diperoleh</a:t>
            </a:r>
            <a:endParaRPr lang="en-US" sz="3200" smtClean="0"/>
          </a:p>
          <a:p>
            <a:r>
              <a:rPr lang="en-US" sz="3200" err="1" smtClean="0"/>
              <a:t>Menyalin</a:t>
            </a:r>
            <a:r>
              <a:rPr lang="en-US" sz="3200" smtClean="0"/>
              <a:t> </a:t>
            </a:r>
            <a:r>
              <a:rPr lang="en-US" sz="3200" err="1" smtClean="0"/>
              <a:t>dari</a:t>
            </a:r>
            <a:r>
              <a:rPr lang="en-US" sz="3200" smtClean="0"/>
              <a:t> </a:t>
            </a:r>
            <a:r>
              <a:rPr lang="en-US" sz="3200" err="1" smtClean="0"/>
              <a:t>artikel</a:t>
            </a:r>
            <a:r>
              <a:rPr lang="id-ID" sz="3200" smtClean="0"/>
              <a:t> </a:t>
            </a:r>
            <a:r>
              <a:rPr lang="en-US" sz="3200" err="1" smtClean="0"/>
              <a:t>berupa</a:t>
            </a:r>
            <a:r>
              <a:rPr lang="en-US" sz="3200" smtClean="0"/>
              <a:t> </a:t>
            </a:r>
            <a:r>
              <a:rPr lang="en-US" sz="3200" err="1" smtClean="0"/>
              <a:t>grafik</a:t>
            </a:r>
            <a:r>
              <a:rPr lang="en-US" sz="3200" smtClean="0"/>
              <a:t> </a:t>
            </a:r>
            <a:r>
              <a:rPr lang="en-US" sz="3200" err="1" smtClean="0"/>
              <a:t>dan</a:t>
            </a:r>
            <a:r>
              <a:rPr lang="en-US" sz="3200" smtClean="0"/>
              <a:t> </a:t>
            </a:r>
            <a:r>
              <a:rPr lang="en-US" sz="3200" err="1" smtClean="0"/>
              <a:t>bagan</a:t>
            </a:r>
            <a:r>
              <a:rPr lang="en-US" sz="3200" smtClean="0"/>
              <a:t> </a:t>
            </a:r>
            <a:r>
              <a:rPr lang="en-US" sz="3200" err="1" smtClean="0">
                <a:solidFill>
                  <a:srgbClr val="C00000"/>
                </a:solidFill>
              </a:rPr>
              <a:t>memerlukan</a:t>
            </a:r>
            <a:r>
              <a:rPr lang="en-US" sz="3200" smtClean="0">
                <a:solidFill>
                  <a:srgbClr val="C00000"/>
                </a:solidFill>
              </a:rPr>
              <a:t> </a:t>
            </a:r>
            <a:r>
              <a:rPr lang="en-US" sz="3200" err="1" smtClean="0">
                <a:solidFill>
                  <a:srgbClr val="C00000"/>
                </a:solidFill>
              </a:rPr>
              <a:t>izin</a:t>
            </a:r>
            <a:r>
              <a:rPr lang="en-US" sz="3200" smtClean="0"/>
              <a:t> </a:t>
            </a:r>
            <a:r>
              <a:rPr lang="en-US" sz="3200" err="1" smtClean="0"/>
              <a:t>dari</a:t>
            </a:r>
            <a:r>
              <a:rPr lang="en-US" sz="3200" smtClean="0"/>
              <a:t> </a:t>
            </a:r>
            <a:r>
              <a:rPr lang="en-US" sz="3200" err="1" smtClean="0"/>
              <a:t>pembuatnya</a:t>
            </a:r>
            <a:endParaRPr lang="en-US" sz="3200" smtClean="0"/>
          </a:p>
          <a:p>
            <a:pPr>
              <a:buNone/>
            </a:pPr>
            <a:endParaRPr lang="en-US" sz="3200" smtClean="0"/>
          </a:p>
          <a:p>
            <a:pPr algn="r">
              <a:buNone/>
            </a:pPr>
            <a:r>
              <a:rPr lang="en-US" sz="2400" i="1" smtClean="0"/>
              <a:t>*American Psychological Association (APA)</a:t>
            </a:r>
          </a:p>
          <a:p>
            <a:pPr>
              <a:buNone/>
            </a:pPr>
            <a:endParaRPr lang="en-US" sz="3200"/>
          </a:p>
        </p:txBody>
      </p:sp>
    </p:spTree>
    <p:extLst>
      <p:ext uri="{BB962C8B-B14F-4D97-AF65-F5344CB8AC3E}">
        <p14:creationId xmlns:p14="http://schemas.microsoft.com/office/powerpoint/2010/main" val="166700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Konsep</a:t>
            </a:r>
            <a:r>
              <a:rPr lang="en-US" dirty="0" smtClean="0"/>
              <a:t> </a:t>
            </a:r>
            <a:r>
              <a:rPr lang="en-US" dirty="0" err="1" smtClean="0"/>
              <a:t>Dasar</a:t>
            </a:r>
            <a:r>
              <a:rPr lang="en-US" dirty="0" smtClean="0"/>
              <a:t> </a:t>
            </a:r>
            <a:r>
              <a:rPr lang="en-US" dirty="0" err="1" smtClean="0"/>
              <a:t>Penulisan</a:t>
            </a:r>
            <a:r>
              <a:rPr lang="en-US" dirty="0" smtClean="0"/>
              <a:t> </a:t>
            </a:r>
            <a:endParaRPr lang="en-US" dirty="0"/>
          </a:p>
        </p:txBody>
      </p:sp>
      <p:sp>
        <p:nvSpPr>
          <p:cNvPr id="3" name="Content Placeholder 2"/>
          <p:cNvSpPr>
            <a:spLocks noGrp="1"/>
          </p:cNvSpPr>
          <p:nvPr>
            <p:ph idx="1"/>
          </p:nvPr>
        </p:nvSpPr>
        <p:spPr>
          <a:xfrm>
            <a:off x="381000" y="1219200"/>
            <a:ext cx="8458200" cy="4792663"/>
          </a:xfrm>
        </p:spPr>
        <p:txBody>
          <a:bodyPr>
            <a:normAutofit fontScale="92500" lnSpcReduction="10000"/>
          </a:bodyPr>
          <a:lstStyle/>
          <a:p>
            <a:r>
              <a:rPr lang="en-US" err="1" smtClean="0"/>
              <a:t>Kutipan</a:t>
            </a:r>
            <a:r>
              <a:rPr lang="en-US" smtClean="0"/>
              <a:t> </a:t>
            </a:r>
            <a:r>
              <a:rPr lang="en-US" err="1" smtClean="0"/>
              <a:t>itu</a:t>
            </a:r>
            <a:r>
              <a:rPr lang="en-US" smtClean="0"/>
              <a:t> </a:t>
            </a:r>
            <a:r>
              <a:rPr lang="en-US" err="1" smtClean="0"/>
              <a:t>tidak</a:t>
            </a:r>
            <a:r>
              <a:rPr lang="en-US" smtClean="0"/>
              <a:t> </a:t>
            </a:r>
            <a:r>
              <a:rPr lang="en-US" err="1" smtClean="0"/>
              <a:t>berarti</a:t>
            </a:r>
            <a:r>
              <a:rPr lang="en-US" smtClean="0"/>
              <a:t> </a:t>
            </a:r>
            <a:r>
              <a:rPr lang="en-US" err="1" smtClean="0"/>
              <a:t>bahwa</a:t>
            </a:r>
            <a:r>
              <a:rPr lang="en-US" smtClean="0"/>
              <a:t> </a:t>
            </a:r>
            <a:r>
              <a:rPr lang="en-US" err="1" smtClean="0">
                <a:solidFill>
                  <a:srgbClr val="C00000"/>
                </a:solidFill>
              </a:rPr>
              <a:t>satu</a:t>
            </a:r>
            <a:r>
              <a:rPr lang="en-US" smtClean="0">
                <a:solidFill>
                  <a:srgbClr val="C00000"/>
                </a:solidFill>
              </a:rPr>
              <a:t> </a:t>
            </a:r>
            <a:r>
              <a:rPr lang="en-US" err="1" smtClean="0">
                <a:solidFill>
                  <a:srgbClr val="C00000"/>
                </a:solidFill>
              </a:rPr>
              <a:t>paragraf</a:t>
            </a:r>
            <a:r>
              <a:rPr lang="en-US" smtClean="0">
                <a:solidFill>
                  <a:srgbClr val="C00000"/>
                </a:solidFill>
              </a:rPr>
              <a:t> </a:t>
            </a:r>
            <a:r>
              <a:rPr lang="en-US" err="1" smtClean="0">
                <a:solidFill>
                  <a:srgbClr val="C00000"/>
                </a:solidFill>
              </a:rPr>
              <a:t>kita</a:t>
            </a:r>
            <a:r>
              <a:rPr lang="en-US" smtClean="0">
                <a:solidFill>
                  <a:srgbClr val="C00000"/>
                </a:solidFill>
              </a:rPr>
              <a:t> copy-paste</a:t>
            </a:r>
            <a:r>
              <a:rPr lang="en-US" smtClean="0"/>
              <a:t>. </a:t>
            </a:r>
            <a:r>
              <a:rPr lang="en-US" err="1" smtClean="0"/>
              <a:t>Praktek</a:t>
            </a:r>
            <a:r>
              <a:rPr lang="en-US" smtClean="0"/>
              <a:t> </a:t>
            </a:r>
            <a:r>
              <a:rPr lang="en-US" err="1" smtClean="0"/>
              <a:t>seperti</a:t>
            </a:r>
            <a:r>
              <a:rPr lang="en-US" smtClean="0"/>
              <a:t> </a:t>
            </a:r>
            <a:r>
              <a:rPr lang="en-US" err="1" smtClean="0"/>
              <a:t>ini</a:t>
            </a:r>
            <a:r>
              <a:rPr lang="en-US" smtClean="0"/>
              <a:t> </a:t>
            </a:r>
            <a:r>
              <a:rPr lang="en-US" err="1" smtClean="0"/>
              <a:t>tetap</a:t>
            </a:r>
            <a:r>
              <a:rPr lang="en-US" smtClean="0"/>
              <a:t> </a:t>
            </a:r>
            <a:r>
              <a:rPr lang="en-US" err="1" smtClean="0"/>
              <a:t>disebut</a:t>
            </a:r>
            <a:r>
              <a:rPr lang="en-US" smtClean="0"/>
              <a:t> plagiarism </a:t>
            </a:r>
            <a:r>
              <a:rPr lang="en-US" err="1" smtClean="0"/>
              <a:t>meskipun</a:t>
            </a:r>
            <a:r>
              <a:rPr lang="en-US" smtClean="0"/>
              <a:t> </a:t>
            </a:r>
            <a:r>
              <a:rPr lang="en-US" err="1" smtClean="0"/>
              <a:t>referensi</a:t>
            </a:r>
            <a:r>
              <a:rPr lang="en-US" smtClean="0"/>
              <a:t> </a:t>
            </a:r>
            <a:r>
              <a:rPr lang="en-US" err="1" smtClean="0"/>
              <a:t>disebutkan</a:t>
            </a:r>
            <a:endParaRPr lang="en-US" smtClean="0"/>
          </a:p>
          <a:p>
            <a:r>
              <a:rPr lang="en-US" err="1" smtClean="0"/>
              <a:t>Kutipan</a:t>
            </a:r>
            <a:r>
              <a:rPr lang="en-US" smtClean="0"/>
              <a:t> </a:t>
            </a:r>
            <a:r>
              <a:rPr lang="en-US" err="1" smtClean="0"/>
              <a:t>hanya</a:t>
            </a:r>
            <a:r>
              <a:rPr lang="en-US" smtClean="0"/>
              <a:t> </a:t>
            </a:r>
            <a:r>
              <a:rPr lang="en-US" err="1" smtClean="0"/>
              <a:t>untuk</a:t>
            </a:r>
            <a:r>
              <a:rPr lang="en-US" smtClean="0"/>
              <a:t> </a:t>
            </a:r>
            <a:r>
              <a:rPr lang="en-US" err="1" smtClean="0"/>
              <a:t>hal</a:t>
            </a:r>
            <a:r>
              <a:rPr lang="en-US" smtClean="0"/>
              <a:t> </a:t>
            </a:r>
            <a:r>
              <a:rPr lang="en-US" err="1" smtClean="0"/>
              <a:t>penting</a:t>
            </a:r>
            <a:r>
              <a:rPr lang="en-US" smtClean="0"/>
              <a:t> (</a:t>
            </a:r>
            <a:r>
              <a:rPr lang="en-US" err="1" smtClean="0"/>
              <a:t>hasil</a:t>
            </a:r>
            <a:r>
              <a:rPr lang="en-US" smtClean="0"/>
              <a:t> </a:t>
            </a:r>
            <a:r>
              <a:rPr lang="en-US" err="1" smtClean="0"/>
              <a:t>penelitian</a:t>
            </a:r>
            <a:r>
              <a:rPr lang="en-US" smtClean="0"/>
              <a:t>, </a:t>
            </a:r>
            <a:r>
              <a:rPr lang="en-US" err="1" smtClean="0"/>
              <a:t>teori</a:t>
            </a:r>
            <a:r>
              <a:rPr lang="en-US" smtClean="0"/>
              <a:t>,</a:t>
            </a:r>
            <a:r>
              <a:rPr lang="id-ID" smtClean="0"/>
              <a:t> data</a:t>
            </a:r>
            <a:r>
              <a:rPr lang="en-US" smtClean="0"/>
              <a:t>, model, </a:t>
            </a:r>
            <a:r>
              <a:rPr lang="en-US" err="1" smtClean="0"/>
              <a:t>definisi</a:t>
            </a:r>
            <a:r>
              <a:rPr lang="en-US" smtClean="0"/>
              <a:t>) </a:t>
            </a:r>
            <a:r>
              <a:rPr lang="en-US" err="1" smtClean="0"/>
              <a:t>dalam</a:t>
            </a:r>
            <a:r>
              <a:rPr lang="en-US" smtClean="0"/>
              <a:t> paper</a:t>
            </a:r>
          </a:p>
          <a:p>
            <a:r>
              <a:rPr lang="en-US" err="1" smtClean="0"/>
              <a:t>Segala</a:t>
            </a:r>
            <a:r>
              <a:rPr lang="en-US" smtClean="0"/>
              <a:t> </a:t>
            </a:r>
            <a:r>
              <a:rPr lang="en-US" err="1" smtClean="0"/>
              <a:t>kalimat</a:t>
            </a:r>
            <a:r>
              <a:rPr lang="en-US" smtClean="0"/>
              <a:t> yang </a:t>
            </a:r>
            <a:r>
              <a:rPr lang="en-US" err="1" smtClean="0">
                <a:solidFill>
                  <a:srgbClr val="C00000"/>
                </a:solidFill>
              </a:rPr>
              <a:t>tidak</a:t>
            </a:r>
            <a:r>
              <a:rPr lang="en-US" smtClean="0">
                <a:solidFill>
                  <a:srgbClr val="C00000"/>
                </a:solidFill>
              </a:rPr>
              <a:t> </a:t>
            </a:r>
            <a:r>
              <a:rPr lang="en-US" err="1" smtClean="0">
                <a:solidFill>
                  <a:srgbClr val="C00000"/>
                </a:solidFill>
              </a:rPr>
              <a:t>merujuk</a:t>
            </a:r>
            <a:r>
              <a:rPr lang="en-US" smtClean="0">
                <a:solidFill>
                  <a:srgbClr val="C00000"/>
                </a:solidFill>
              </a:rPr>
              <a:t> </a:t>
            </a:r>
            <a:r>
              <a:rPr lang="en-US" err="1" smtClean="0"/>
              <a:t>atau</a:t>
            </a:r>
            <a:r>
              <a:rPr lang="en-US" smtClean="0"/>
              <a:t> </a:t>
            </a:r>
            <a:r>
              <a:rPr lang="en-US" err="1" smtClean="0"/>
              <a:t>menunjuk</a:t>
            </a:r>
            <a:r>
              <a:rPr lang="en-US" smtClean="0"/>
              <a:t> </a:t>
            </a:r>
            <a:r>
              <a:rPr lang="en-US" err="1" smtClean="0"/>
              <a:t>ke</a:t>
            </a:r>
            <a:r>
              <a:rPr lang="en-US" smtClean="0"/>
              <a:t> </a:t>
            </a:r>
            <a:r>
              <a:rPr lang="en-US" err="1" smtClean="0"/>
              <a:t>kutipan</a:t>
            </a:r>
            <a:r>
              <a:rPr lang="en-US" smtClean="0"/>
              <a:t>, </a:t>
            </a:r>
            <a:r>
              <a:rPr lang="en-US" err="1" smtClean="0">
                <a:solidFill>
                  <a:srgbClr val="C00000"/>
                </a:solidFill>
              </a:rPr>
              <a:t>berarti</a:t>
            </a:r>
            <a:r>
              <a:rPr lang="en-US" smtClean="0">
                <a:solidFill>
                  <a:srgbClr val="C00000"/>
                </a:solidFill>
              </a:rPr>
              <a:t> </a:t>
            </a:r>
            <a:r>
              <a:rPr lang="en-US" err="1" smtClean="0">
                <a:solidFill>
                  <a:srgbClr val="C00000"/>
                </a:solidFill>
              </a:rPr>
              <a:t>adalah</a:t>
            </a:r>
            <a:r>
              <a:rPr lang="en-US" smtClean="0">
                <a:solidFill>
                  <a:srgbClr val="C00000"/>
                </a:solidFill>
              </a:rPr>
              <a:t> </a:t>
            </a:r>
            <a:r>
              <a:rPr lang="en-US" err="1" smtClean="0">
                <a:solidFill>
                  <a:srgbClr val="C00000"/>
                </a:solidFill>
              </a:rPr>
              <a:t>tulisan</a:t>
            </a:r>
            <a:r>
              <a:rPr lang="en-US" smtClean="0">
                <a:solidFill>
                  <a:srgbClr val="C00000"/>
                </a:solidFill>
              </a:rPr>
              <a:t> </a:t>
            </a:r>
            <a:r>
              <a:rPr lang="en-US" err="1" smtClean="0">
                <a:solidFill>
                  <a:srgbClr val="C00000"/>
                </a:solidFill>
              </a:rPr>
              <a:t>karya</a:t>
            </a:r>
            <a:r>
              <a:rPr lang="en-US" smtClean="0">
                <a:solidFill>
                  <a:srgbClr val="C00000"/>
                </a:solidFill>
              </a:rPr>
              <a:t> </a:t>
            </a:r>
            <a:r>
              <a:rPr lang="en-US" err="1" smtClean="0">
                <a:solidFill>
                  <a:srgbClr val="C00000"/>
                </a:solidFill>
              </a:rPr>
              <a:t>sendiri</a:t>
            </a:r>
            <a:endParaRPr lang="en-US" smtClean="0">
              <a:solidFill>
                <a:srgbClr val="C00000"/>
              </a:solidFill>
            </a:endParaRPr>
          </a:p>
          <a:p>
            <a:r>
              <a:rPr lang="en-US" err="1" smtClean="0"/>
              <a:t>Daftar</a:t>
            </a:r>
            <a:r>
              <a:rPr lang="en-US" smtClean="0"/>
              <a:t> </a:t>
            </a:r>
            <a:r>
              <a:rPr lang="en-US" err="1" smtClean="0"/>
              <a:t>referensi</a:t>
            </a:r>
            <a:r>
              <a:rPr lang="en-US" smtClean="0"/>
              <a:t> </a:t>
            </a:r>
            <a:r>
              <a:rPr lang="en-US" err="1" smtClean="0"/>
              <a:t>bukan</a:t>
            </a:r>
            <a:r>
              <a:rPr lang="en-US" smtClean="0"/>
              <a:t> </a:t>
            </a:r>
            <a:r>
              <a:rPr lang="en-US" err="1" smtClean="0"/>
              <a:t>daftar</a:t>
            </a:r>
            <a:r>
              <a:rPr lang="en-US" smtClean="0"/>
              <a:t> </a:t>
            </a:r>
            <a:r>
              <a:rPr lang="en-US" err="1" smtClean="0"/>
              <a:t>bacaan</a:t>
            </a:r>
            <a:r>
              <a:rPr lang="en-US" smtClean="0"/>
              <a:t>, </a:t>
            </a:r>
            <a:r>
              <a:rPr lang="en-US" err="1" smtClean="0"/>
              <a:t>tapi</a:t>
            </a:r>
            <a:r>
              <a:rPr lang="en-US" smtClean="0"/>
              <a:t> </a:t>
            </a:r>
            <a:r>
              <a:rPr lang="en-US" err="1" smtClean="0"/>
              <a:t>daftar</a:t>
            </a:r>
            <a:r>
              <a:rPr lang="en-US" smtClean="0"/>
              <a:t> </a:t>
            </a:r>
            <a:r>
              <a:rPr lang="en-US" err="1" smtClean="0"/>
              <a:t>rujukan</a:t>
            </a:r>
            <a:r>
              <a:rPr lang="en-US" smtClean="0"/>
              <a:t> </a:t>
            </a:r>
            <a:r>
              <a:rPr lang="en-US" err="1" smtClean="0"/>
              <a:t>atau</a:t>
            </a:r>
            <a:r>
              <a:rPr lang="en-US" smtClean="0"/>
              <a:t> </a:t>
            </a:r>
            <a:r>
              <a:rPr lang="en-US" err="1" smtClean="0"/>
              <a:t>kutipan</a:t>
            </a:r>
            <a:r>
              <a:rPr lang="id-ID" smtClean="0"/>
              <a:t> (dibaca langsung, bukan dari penulis ketiga)</a:t>
            </a:r>
            <a:endParaRPr lang="en-US"/>
          </a:p>
        </p:txBody>
      </p:sp>
    </p:spTree>
    <p:extLst>
      <p:ext uri="{BB962C8B-B14F-4D97-AF65-F5344CB8AC3E}">
        <p14:creationId xmlns:p14="http://schemas.microsoft.com/office/powerpoint/2010/main" val="33331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smtClean="0"/>
              <a:t>Mengutip</a:t>
            </a:r>
            <a:r>
              <a:rPr lang="en-US" dirty="0" smtClean="0"/>
              <a:t> </a:t>
            </a:r>
            <a:r>
              <a:rPr lang="en-US" dirty="0" err="1" smtClean="0"/>
              <a:t>Kutipan</a:t>
            </a:r>
            <a:r>
              <a:rPr lang="en-US" dirty="0" smtClean="0"/>
              <a:t> Orang Lain</a:t>
            </a:r>
            <a:endParaRPr lang="en-US" dirty="0"/>
          </a:p>
        </p:txBody>
      </p:sp>
      <p:sp>
        <p:nvSpPr>
          <p:cNvPr id="3" name="Content Placeholder 2"/>
          <p:cNvSpPr>
            <a:spLocks noGrp="1"/>
          </p:cNvSpPr>
          <p:nvPr>
            <p:ph idx="1"/>
          </p:nvPr>
        </p:nvSpPr>
        <p:spPr>
          <a:xfrm>
            <a:off x="457200" y="990600"/>
            <a:ext cx="8229600" cy="5097463"/>
          </a:xfrm>
        </p:spPr>
        <p:txBody>
          <a:bodyPr>
            <a:normAutofit lnSpcReduction="10000"/>
          </a:bodyPr>
          <a:lstStyle/>
          <a:p>
            <a:r>
              <a:rPr lang="en-US" sz="2800" err="1" smtClean="0"/>
              <a:t>Mengutip</a:t>
            </a:r>
            <a:r>
              <a:rPr lang="en-US" sz="2800" smtClean="0"/>
              <a:t> </a:t>
            </a:r>
            <a:r>
              <a:rPr lang="en-US" sz="2800" err="1" smtClean="0"/>
              <a:t>dari</a:t>
            </a:r>
            <a:r>
              <a:rPr lang="en-US" sz="2800" smtClean="0"/>
              <a:t> </a:t>
            </a:r>
            <a:r>
              <a:rPr lang="en-US" sz="2800" err="1" smtClean="0"/>
              <a:t>hasil</a:t>
            </a:r>
            <a:r>
              <a:rPr lang="en-US" sz="2800" smtClean="0"/>
              <a:t> </a:t>
            </a:r>
            <a:r>
              <a:rPr lang="en-US" sz="2800" err="1" smtClean="0"/>
              <a:t>rangkuman</a:t>
            </a:r>
            <a:r>
              <a:rPr lang="en-US" sz="2800" smtClean="0"/>
              <a:t> </a:t>
            </a:r>
            <a:r>
              <a:rPr lang="en-US" sz="2800" err="1" smtClean="0"/>
              <a:t>dan</a:t>
            </a:r>
            <a:r>
              <a:rPr lang="en-US" sz="2800" smtClean="0"/>
              <a:t> </a:t>
            </a:r>
            <a:r>
              <a:rPr lang="en-US" sz="2800" err="1" smtClean="0"/>
              <a:t>kutipan</a:t>
            </a:r>
            <a:r>
              <a:rPr lang="en-US" sz="2800" smtClean="0"/>
              <a:t> yang </a:t>
            </a:r>
            <a:r>
              <a:rPr lang="en-US" sz="2800" err="1" smtClean="0"/>
              <a:t>dilakukan</a:t>
            </a:r>
            <a:r>
              <a:rPr lang="en-US" sz="2800" smtClean="0"/>
              <a:t> </a:t>
            </a:r>
            <a:r>
              <a:rPr lang="en-US" sz="2800" err="1" smtClean="0"/>
              <a:t>orang</a:t>
            </a:r>
            <a:r>
              <a:rPr lang="en-US" sz="2800" smtClean="0"/>
              <a:t> lain </a:t>
            </a:r>
            <a:r>
              <a:rPr lang="en-US" sz="2800" err="1" smtClean="0"/>
              <a:t>di</a:t>
            </a:r>
            <a:r>
              <a:rPr lang="en-US" sz="2800" smtClean="0"/>
              <a:t> </a:t>
            </a:r>
            <a:r>
              <a:rPr lang="en-US" sz="2800" err="1" smtClean="0"/>
              <a:t>buku</a:t>
            </a:r>
            <a:r>
              <a:rPr lang="en-US" sz="2800" smtClean="0"/>
              <a:t> </a:t>
            </a:r>
            <a:r>
              <a:rPr lang="en-US" sz="2800" err="1" smtClean="0"/>
              <a:t>atau</a:t>
            </a:r>
            <a:r>
              <a:rPr lang="en-US" sz="2800" smtClean="0"/>
              <a:t> </a:t>
            </a:r>
            <a:r>
              <a:rPr lang="en-US" sz="2800" err="1" smtClean="0"/>
              <a:t>papernya</a:t>
            </a:r>
            <a:r>
              <a:rPr lang="en-US" sz="2800" smtClean="0"/>
              <a:t>.</a:t>
            </a:r>
          </a:p>
          <a:p>
            <a:r>
              <a:rPr lang="en-US" sz="2800" err="1" smtClean="0"/>
              <a:t>Definisi</a:t>
            </a:r>
            <a:r>
              <a:rPr lang="en-US" sz="2800" smtClean="0"/>
              <a:t> </a:t>
            </a:r>
            <a:r>
              <a:rPr lang="en-US" sz="2800" err="1" smtClean="0"/>
              <a:t>logika</a:t>
            </a:r>
            <a:r>
              <a:rPr lang="en-US" sz="2800" smtClean="0"/>
              <a:t> fuzzy </a:t>
            </a:r>
            <a:r>
              <a:rPr lang="en-US" sz="2800" err="1" smtClean="0">
                <a:solidFill>
                  <a:srgbClr val="C00000"/>
                </a:solidFill>
              </a:rPr>
              <a:t>menurut</a:t>
            </a:r>
            <a:r>
              <a:rPr lang="en-US" sz="2800" smtClean="0">
                <a:solidFill>
                  <a:srgbClr val="C00000"/>
                </a:solidFill>
              </a:rPr>
              <a:t> </a:t>
            </a:r>
            <a:r>
              <a:rPr lang="en-US" sz="2800" err="1" smtClean="0">
                <a:solidFill>
                  <a:srgbClr val="C00000"/>
                </a:solidFill>
              </a:rPr>
              <a:t>Lotfie</a:t>
            </a:r>
            <a:r>
              <a:rPr lang="en-US" sz="2800" smtClean="0">
                <a:solidFill>
                  <a:srgbClr val="C00000"/>
                </a:solidFill>
              </a:rPr>
              <a:t> </a:t>
            </a:r>
            <a:r>
              <a:rPr lang="en-US" sz="2800" err="1" smtClean="0">
                <a:solidFill>
                  <a:srgbClr val="C00000"/>
                </a:solidFill>
              </a:rPr>
              <a:t>Zadeh</a:t>
            </a:r>
            <a:r>
              <a:rPr lang="en-US" sz="2800" smtClean="0">
                <a:solidFill>
                  <a:srgbClr val="C00000"/>
                </a:solidFill>
              </a:rPr>
              <a:t> </a:t>
            </a:r>
            <a:r>
              <a:rPr lang="en-US" sz="2800" err="1" smtClean="0">
                <a:solidFill>
                  <a:srgbClr val="C00000"/>
                </a:solidFill>
              </a:rPr>
              <a:t>dalam</a:t>
            </a:r>
            <a:r>
              <a:rPr lang="en-US" sz="2800" smtClean="0">
                <a:solidFill>
                  <a:srgbClr val="C00000"/>
                </a:solidFill>
              </a:rPr>
              <a:t> </a:t>
            </a:r>
            <a:r>
              <a:rPr lang="en-US" sz="2800" err="1" smtClean="0">
                <a:solidFill>
                  <a:srgbClr val="C00000"/>
                </a:solidFill>
              </a:rPr>
              <a:t>Suyanto</a:t>
            </a:r>
            <a:r>
              <a:rPr lang="en-US" sz="2800" smtClean="0"/>
              <a:t> (</a:t>
            </a:r>
            <a:r>
              <a:rPr lang="en-US" sz="2800" err="1" smtClean="0"/>
              <a:t>Suyanto</a:t>
            </a:r>
            <a:r>
              <a:rPr lang="en-US" sz="2800" smtClean="0"/>
              <a:t>, 2009) </a:t>
            </a:r>
            <a:r>
              <a:rPr lang="en-US" sz="2800" err="1" smtClean="0"/>
              <a:t>adalah</a:t>
            </a:r>
            <a:r>
              <a:rPr lang="en-US" sz="2800" smtClean="0"/>
              <a:t>:</a:t>
            </a:r>
          </a:p>
          <a:p>
            <a:pPr>
              <a:buNone/>
            </a:pPr>
            <a:r>
              <a:rPr lang="en-US" sz="2800" smtClean="0"/>
              <a:t>	</a:t>
            </a:r>
            <a:r>
              <a:rPr lang="en-US" sz="2800" err="1" smtClean="0"/>
              <a:t>blablabla</a:t>
            </a:r>
            <a:endParaRPr lang="en-US" sz="2800" smtClean="0"/>
          </a:p>
          <a:p>
            <a:r>
              <a:rPr lang="en-US" sz="2800" err="1" smtClean="0">
                <a:solidFill>
                  <a:srgbClr val="C00000"/>
                </a:solidFill>
              </a:rPr>
              <a:t>Jangan</a:t>
            </a:r>
            <a:r>
              <a:rPr lang="en-US" sz="2800" smtClean="0">
                <a:solidFill>
                  <a:srgbClr val="C00000"/>
                </a:solidFill>
              </a:rPr>
              <a:t> </a:t>
            </a:r>
            <a:r>
              <a:rPr lang="en-US" sz="2800" err="1" smtClean="0">
                <a:solidFill>
                  <a:srgbClr val="C00000"/>
                </a:solidFill>
              </a:rPr>
              <a:t>terlalu</a:t>
            </a:r>
            <a:r>
              <a:rPr lang="en-US" sz="2800" smtClean="0">
                <a:solidFill>
                  <a:srgbClr val="C00000"/>
                </a:solidFill>
              </a:rPr>
              <a:t> </a:t>
            </a:r>
            <a:r>
              <a:rPr lang="en-US" sz="2800" err="1" smtClean="0">
                <a:solidFill>
                  <a:srgbClr val="C00000"/>
                </a:solidFill>
              </a:rPr>
              <a:t>banyak</a:t>
            </a:r>
            <a:r>
              <a:rPr lang="en-US" sz="2800" smtClean="0">
                <a:solidFill>
                  <a:srgbClr val="C00000"/>
                </a:solidFill>
              </a:rPr>
              <a:t> </a:t>
            </a:r>
            <a:r>
              <a:rPr lang="en-US" sz="2800" err="1" smtClean="0">
                <a:solidFill>
                  <a:srgbClr val="C00000"/>
                </a:solidFill>
              </a:rPr>
              <a:t>dilakukan</a:t>
            </a:r>
            <a:r>
              <a:rPr lang="en-US" sz="2800" smtClean="0">
                <a:solidFill>
                  <a:srgbClr val="C00000"/>
                </a:solidFill>
              </a:rPr>
              <a:t> </a:t>
            </a:r>
            <a:r>
              <a:rPr lang="en-US" sz="2800" err="1" smtClean="0"/>
              <a:t>kecuali</a:t>
            </a:r>
            <a:r>
              <a:rPr lang="en-US" sz="2800" smtClean="0"/>
              <a:t> </a:t>
            </a:r>
            <a:r>
              <a:rPr lang="en-US" sz="2800" err="1" smtClean="0"/>
              <a:t>dalam</a:t>
            </a:r>
            <a:r>
              <a:rPr lang="en-US" sz="2800" smtClean="0"/>
              <a:t> </a:t>
            </a:r>
            <a:r>
              <a:rPr lang="en-US" sz="2800" err="1" smtClean="0"/>
              <a:t>keadaan</a:t>
            </a:r>
            <a:r>
              <a:rPr lang="en-US" sz="2800" smtClean="0"/>
              <a:t>:</a:t>
            </a:r>
          </a:p>
          <a:p>
            <a:pPr lvl="1"/>
            <a:r>
              <a:rPr lang="en-US" sz="2400" smtClean="0"/>
              <a:t>Kita </a:t>
            </a:r>
            <a:r>
              <a:rPr lang="en-US" sz="2400" err="1" smtClean="0"/>
              <a:t>tidak</a:t>
            </a:r>
            <a:r>
              <a:rPr lang="en-US" sz="2400" smtClean="0"/>
              <a:t> </a:t>
            </a:r>
            <a:r>
              <a:rPr lang="en-US" sz="2400" err="1" smtClean="0"/>
              <a:t>bisa</a:t>
            </a:r>
            <a:r>
              <a:rPr lang="en-US" sz="2400" smtClean="0"/>
              <a:t> </a:t>
            </a:r>
            <a:r>
              <a:rPr lang="en-US" sz="2400" err="1" smtClean="0"/>
              <a:t>mengakses</a:t>
            </a:r>
            <a:r>
              <a:rPr lang="en-US" sz="2400" smtClean="0"/>
              <a:t> </a:t>
            </a:r>
            <a:r>
              <a:rPr lang="en-US" sz="2400" err="1" smtClean="0"/>
              <a:t>publikasi</a:t>
            </a:r>
            <a:r>
              <a:rPr lang="en-US" sz="2400" smtClean="0"/>
              <a:t> </a:t>
            </a:r>
            <a:r>
              <a:rPr lang="en-US" sz="2400" err="1" smtClean="0"/>
              <a:t>asli</a:t>
            </a:r>
            <a:endParaRPr lang="en-US" sz="2400" smtClean="0"/>
          </a:p>
          <a:p>
            <a:pPr lvl="1"/>
            <a:r>
              <a:rPr lang="en-US" sz="2400" err="1" smtClean="0"/>
              <a:t>Bahasa</a:t>
            </a:r>
            <a:r>
              <a:rPr lang="en-US" sz="2400" smtClean="0"/>
              <a:t> </a:t>
            </a:r>
            <a:r>
              <a:rPr lang="en-US" sz="2400" err="1" smtClean="0"/>
              <a:t>asli</a:t>
            </a:r>
            <a:r>
              <a:rPr lang="en-US" sz="2400" smtClean="0"/>
              <a:t> </a:t>
            </a:r>
            <a:r>
              <a:rPr lang="en-US" sz="2400" err="1" smtClean="0"/>
              <a:t>publikasi</a:t>
            </a:r>
            <a:r>
              <a:rPr lang="en-US" sz="2400" smtClean="0"/>
              <a:t> </a:t>
            </a:r>
            <a:r>
              <a:rPr lang="en-US" sz="2400" err="1" smtClean="0"/>
              <a:t>bukan</a:t>
            </a:r>
            <a:r>
              <a:rPr lang="en-US" sz="2400" smtClean="0"/>
              <a:t> </a:t>
            </a:r>
            <a:r>
              <a:rPr lang="en-US" sz="2400" err="1" smtClean="0"/>
              <a:t>bahasa</a:t>
            </a:r>
            <a:r>
              <a:rPr lang="en-US" sz="2400" smtClean="0"/>
              <a:t> </a:t>
            </a:r>
            <a:r>
              <a:rPr lang="en-US" sz="2400" err="1" smtClean="0"/>
              <a:t>inggris</a:t>
            </a:r>
            <a:r>
              <a:rPr lang="en-US" sz="2400" smtClean="0"/>
              <a:t> (</a:t>
            </a:r>
            <a:r>
              <a:rPr lang="en-US" sz="2400" err="1" smtClean="0"/>
              <a:t>sulit</a:t>
            </a:r>
            <a:r>
              <a:rPr lang="en-US" sz="2400" smtClean="0"/>
              <a:t> </a:t>
            </a:r>
            <a:r>
              <a:rPr lang="en-US" sz="2400" err="1" smtClean="0"/>
              <a:t>dipahami</a:t>
            </a:r>
            <a:r>
              <a:rPr lang="en-US" sz="2400" smtClean="0"/>
              <a:t>)</a:t>
            </a:r>
          </a:p>
          <a:p>
            <a:r>
              <a:rPr lang="en-US" sz="2800" err="1" smtClean="0"/>
              <a:t>Terlalu</a:t>
            </a:r>
            <a:r>
              <a:rPr lang="en-US" sz="2800" smtClean="0"/>
              <a:t> </a:t>
            </a:r>
            <a:r>
              <a:rPr lang="en-US" sz="2800" err="1" smtClean="0"/>
              <a:t>banyak</a:t>
            </a:r>
            <a:r>
              <a:rPr lang="en-US" sz="2800" smtClean="0"/>
              <a:t> </a:t>
            </a:r>
            <a:r>
              <a:rPr lang="en-US" sz="2800" err="1" smtClean="0"/>
              <a:t>melakukan</a:t>
            </a:r>
            <a:r>
              <a:rPr lang="en-US" sz="2800" smtClean="0"/>
              <a:t> </a:t>
            </a:r>
            <a:r>
              <a:rPr lang="en-US" sz="2800" err="1" smtClean="0"/>
              <a:t>akan</a:t>
            </a:r>
            <a:r>
              <a:rPr lang="en-US" sz="2800" smtClean="0"/>
              <a:t> </a:t>
            </a:r>
            <a:r>
              <a:rPr lang="en-US" sz="2800" err="1" smtClean="0"/>
              <a:t>membuat</a:t>
            </a:r>
            <a:r>
              <a:rPr lang="en-US" sz="2800" smtClean="0"/>
              <a:t> </a:t>
            </a:r>
            <a:r>
              <a:rPr lang="en-US" sz="2800" err="1" smtClean="0"/>
              <a:t>orang</a:t>
            </a:r>
            <a:r>
              <a:rPr lang="en-US" sz="2800" smtClean="0"/>
              <a:t> lain </a:t>
            </a:r>
            <a:r>
              <a:rPr lang="en-US" sz="2800" err="1" smtClean="0"/>
              <a:t>menyebut</a:t>
            </a:r>
            <a:r>
              <a:rPr lang="en-US" sz="2800" smtClean="0"/>
              <a:t> </a:t>
            </a:r>
            <a:r>
              <a:rPr lang="en-US" sz="2800" err="1" smtClean="0"/>
              <a:t>kita</a:t>
            </a:r>
            <a:r>
              <a:rPr lang="en-US" sz="2800" smtClean="0"/>
              <a:t> “</a:t>
            </a:r>
            <a:r>
              <a:rPr lang="en-US" sz="2800" err="1" smtClean="0">
                <a:solidFill>
                  <a:srgbClr val="C00000"/>
                </a:solidFill>
              </a:rPr>
              <a:t>peneliti</a:t>
            </a:r>
            <a:r>
              <a:rPr lang="en-US" sz="2800" smtClean="0">
                <a:solidFill>
                  <a:srgbClr val="C00000"/>
                </a:solidFill>
              </a:rPr>
              <a:t> </a:t>
            </a:r>
            <a:r>
              <a:rPr lang="en-US" sz="2800" err="1" smtClean="0">
                <a:solidFill>
                  <a:srgbClr val="C00000"/>
                </a:solidFill>
              </a:rPr>
              <a:t>malas</a:t>
            </a:r>
            <a:r>
              <a:rPr lang="en-US" sz="2800" smtClean="0"/>
              <a:t>”</a:t>
            </a:r>
            <a:endParaRPr lang="en-US" sz="2800"/>
          </a:p>
        </p:txBody>
      </p:sp>
    </p:spTree>
    <p:extLst>
      <p:ext uri="{BB962C8B-B14F-4D97-AF65-F5344CB8AC3E}">
        <p14:creationId xmlns:p14="http://schemas.microsoft.com/office/powerpoint/2010/main" val="250043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Standard </a:t>
            </a:r>
            <a:r>
              <a:rPr lang="en-US" dirty="0" err="1" smtClean="0"/>
              <a:t>Penulisan</a:t>
            </a:r>
            <a:r>
              <a:rPr lang="en-US" dirty="0" smtClean="0"/>
              <a:t> </a:t>
            </a:r>
            <a:r>
              <a:rPr lang="en-US" dirty="0" err="1" smtClean="0"/>
              <a:t>Referensi</a:t>
            </a:r>
            <a:endParaRPr lang="en-US" dirty="0"/>
          </a:p>
        </p:txBody>
      </p:sp>
      <p:sp>
        <p:nvSpPr>
          <p:cNvPr id="3" name="Content Placeholder 2"/>
          <p:cNvSpPr>
            <a:spLocks noGrp="1"/>
          </p:cNvSpPr>
          <p:nvPr>
            <p:ph idx="1"/>
          </p:nvPr>
        </p:nvSpPr>
        <p:spPr>
          <a:xfrm>
            <a:off x="457200" y="990600"/>
            <a:ext cx="8229600" cy="5173663"/>
          </a:xfrm>
        </p:spPr>
        <p:txBody>
          <a:bodyPr>
            <a:normAutofit lnSpcReduction="10000"/>
          </a:bodyPr>
          <a:lstStyle/>
          <a:p>
            <a:pPr marL="742950" indent="-742950">
              <a:buFont typeface="+mj-lt"/>
              <a:buAutoNum type="arabicPeriod"/>
            </a:pPr>
            <a:r>
              <a:rPr lang="en-US" sz="3600" dirty="0" smtClean="0">
                <a:solidFill>
                  <a:srgbClr val="C00000"/>
                </a:solidFill>
              </a:rPr>
              <a:t>APA</a:t>
            </a:r>
            <a:r>
              <a:rPr lang="en-US" sz="3600" dirty="0" smtClean="0"/>
              <a:t> Style</a:t>
            </a:r>
          </a:p>
          <a:p>
            <a:pPr marL="742950" indent="-742950">
              <a:buFont typeface="+mj-lt"/>
              <a:buAutoNum type="arabicPeriod"/>
            </a:pPr>
            <a:r>
              <a:rPr lang="en-US" sz="3600" dirty="0" smtClean="0">
                <a:solidFill>
                  <a:srgbClr val="C00000"/>
                </a:solidFill>
              </a:rPr>
              <a:t>Harvard</a:t>
            </a:r>
            <a:r>
              <a:rPr lang="en-US" sz="3600" dirty="0" smtClean="0"/>
              <a:t> Style</a:t>
            </a:r>
          </a:p>
          <a:p>
            <a:pPr marL="742950" indent="-742950">
              <a:buFont typeface="+mj-lt"/>
              <a:buAutoNum type="arabicPeriod"/>
            </a:pPr>
            <a:r>
              <a:rPr lang="en-US" sz="3600" dirty="0" smtClean="0">
                <a:solidFill>
                  <a:srgbClr val="C00000"/>
                </a:solidFill>
              </a:rPr>
              <a:t>Vancouver</a:t>
            </a:r>
            <a:r>
              <a:rPr lang="en-US" sz="3600" dirty="0" smtClean="0"/>
              <a:t> Style</a:t>
            </a:r>
          </a:p>
          <a:p>
            <a:pPr marL="742950" indent="-742950">
              <a:buFont typeface="+mj-lt"/>
              <a:buAutoNum type="arabicPeriod"/>
            </a:pPr>
            <a:r>
              <a:rPr lang="en-US" sz="3600" dirty="0" smtClean="0">
                <a:solidFill>
                  <a:srgbClr val="C00000"/>
                </a:solidFill>
              </a:rPr>
              <a:t>IEEE</a:t>
            </a:r>
            <a:r>
              <a:rPr lang="en-US" sz="3600" dirty="0" smtClean="0"/>
              <a:t> Style</a:t>
            </a:r>
          </a:p>
          <a:p>
            <a:pPr marL="742950" indent="-742950">
              <a:buFont typeface="+mj-lt"/>
              <a:buAutoNum type="arabicPeriod"/>
            </a:pPr>
            <a:r>
              <a:rPr lang="en-US" sz="3600" dirty="0" smtClean="0">
                <a:solidFill>
                  <a:srgbClr val="C00000"/>
                </a:solidFill>
              </a:rPr>
              <a:t>ISO</a:t>
            </a:r>
            <a:r>
              <a:rPr lang="en-US" sz="3600" dirty="0" smtClean="0"/>
              <a:t> Style</a:t>
            </a:r>
          </a:p>
          <a:p>
            <a:pPr>
              <a:buNone/>
            </a:pPr>
            <a:endParaRPr lang="en-US" dirty="0" smtClean="0"/>
          </a:p>
          <a:p>
            <a:pPr>
              <a:buNone/>
            </a:pPr>
            <a:r>
              <a:rPr lang="en-US" dirty="0" smtClean="0"/>
              <a:t>	</a:t>
            </a:r>
            <a:r>
              <a:rPr lang="en-US" sz="2800" i="1" dirty="0" err="1" smtClean="0"/>
              <a:t>Menggunakan</a:t>
            </a:r>
            <a:r>
              <a:rPr lang="en-US" sz="2800" i="1" dirty="0" smtClean="0"/>
              <a:t> </a:t>
            </a:r>
            <a:r>
              <a:rPr lang="en-US" sz="2800" i="1" dirty="0" err="1" smtClean="0"/>
              <a:t>fitur</a:t>
            </a:r>
            <a:r>
              <a:rPr lang="en-US" sz="2800" i="1" dirty="0" smtClean="0"/>
              <a:t> </a:t>
            </a:r>
            <a:r>
              <a:rPr lang="en-US" sz="2800" i="1" dirty="0" smtClean="0">
                <a:solidFill>
                  <a:srgbClr val="C00000"/>
                </a:solidFill>
              </a:rPr>
              <a:t>references</a:t>
            </a:r>
            <a:r>
              <a:rPr lang="en-US" sz="2800" i="1" dirty="0" smtClean="0"/>
              <a:t> </a:t>
            </a:r>
            <a:r>
              <a:rPr lang="en-US" sz="2800" i="1" dirty="0" err="1" smtClean="0"/>
              <a:t>pada</a:t>
            </a:r>
            <a:r>
              <a:rPr lang="en-US" sz="2800" i="1" dirty="0" smtClean="0"/>
              <a:t> word processor </a:t>
            </a:r>
            <a:r>
              <a:rPr lang="en-US" sz="2800" i="1" dirty="0" err="1" smtClean="0"/>
              <a:t>akan</a:t>
            </a:r>
            <a:r>
              <a:rPr lang="en-US" sz="2800" i="1" dirty="0" smtClean="0"/>
              <a:t> </a:t>
            </a:r>
            <a:r>
              <a:rPr lang="en-US" sz="2800" i="1" dirty="0" err="1" smtClean="0"/>
              <a:t>mempermudah</a:t>
            </a:r>
            <a:r>
              <a:rPr lang="en-US" sz="2800" i="1" dirty="0" smtClean="0"/>
              <a:t> </a:t>
            </a:r>
            <a:r>
              <a:rPr lang="en-US" sz="2800" i="1" dirty="0" err="1" smtClean="0"/>
              <a:t>pengaturan</a:t>
            </a:r>
            <a:r>
              <a:rPr lang="en-US" sz="2800" i="1" dirty="0" smtClean="0"/>
              <a:t> </a:t>
            </a:r>
            <a:r>
              <a:rPr lang="en-US" sz="2800" i="1" dirty="0" err="1" smtClean="0"/>
              <a:t>dan</a:t>
            </a:r>
            <a:r>
              <a:rPr lang="en-US" sz="2800" i="1" dirty="0" smtClean="0"/>
              <a:t> </a:t>
            </a:r>
            <a:r>
              <a:rPr lang="en-US" sz="2800" i="1" dirty="0" err="1" smtClean="0"/>
              <a:t>pengelolaan</a:t>
            </a:r>
            <a:r>
              <a:rPr lang="en-US" sz="2800" i="1" dirty="0" smtClean="0"/>
              <a:t> </a:t>
            </a:r>
            <a:r>
              <a:rPr lang="en-US" sz="2800" i="1" dirty="0" err="1" smtClean="0"/>
              <a:t>referensi</a:t>
            </a:r>
            <a:r>
              <a:rPr lang="en-US" sz="2800" i="1" dirty="0" smtClean="0"/>
              <a:t> </a:t>
            </a:r>
            <a:r>
              <a:rPr lang="en-US" sz="2800" i="1" dirty="0" err="1" smtClean="0"/>
              <a:t>pada</a:t>
            </a:r>
            <a:r>
              <a:rPr lang="en-US" sz="2800" i="1" dirty="0" smtClean="0"/>
              <a:t> </a:t>
            </a:r>
            <a:r>
              <a:rPr lang="en-US" sz="2800" i="1" dirty="0" err="1" smtClean="0"/>
              <a:t>dokumen</a:t>
            </a:r>
            <a:r>
              <a:rPr lang="en-US" sz="2800" i="1" dirty="0" smtClean="0"/>
              <a:t> </a:t>
            </a:r>
          </a:p>
          <a:p>
            <a:endParaRPr lang="en-US" dirty="0"/>
          </a:p>
        </p:txBody>
      </p:sp>
    </p:spTree>
    <p:extLst>
      <p:ext uri="{BB962C8B-B14F-4D97-AF65-F5344CB8AC3E}">
        <p14:creationId xmlns:p14="http://schemas.microsoft.com/office/powerpoint/2010/main" val="111772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Orisinalitas</a:t>
            </a:r>
            <a:r>
              <a:rPr lang="en-US" dirty="0"/>
              <a:t> </a:t>
            </a:r>
            <a:r>
              <a:rPr lang="en-US" dirty="0" err="1" smtClean="0"/>
              <a:t>Penelitian</a:t>
            </a:r>
            <a:endParaRPr lang="id-ID"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err="1"/>
              <a:t>Orisinalitas</a:t>
            </a:r>
            <a:r>
              <a:rPr lang="en-US" dirty="0"/>
              <a:t> </a:t>
            </a:r>
            <a:r>
              <a:rPr lang="en-US" dirty="0" err="1"/>
              <a:t>pada</a:t>
            </a:r>
            <a:r>
              <a:rPr lang="en-US" dirty="0"/>
              <a:t> </a:t>
            </a:r>
            <a:r>
              <a:rPr lang="id-ID" dirty="0">
                <a:solidFill>
                  <a:srgbClr val="C00000"/>
                </a:solidFill>
              </a:rPr>
              <a:t>Metode</a:t>
            </a:r>
            <a:r>
              <a:rPr lang="en-US" dirty="0"/>
              <a:t>:</a:t>
            </a:r>
          </a:p>
          <a:p>
            <a:pPr marL="863600" lvl="1" indent="-514350"/>
            <a:r>
              <a:rPr lang="id-ID" sz="2400" dirty="0"/>
              <a:t>Memecahkan masalah </a:t>
            </a:r>
            <a:r>
              <a:rPr lang="en-US" sz="2400" dirty="0"/>
              <a:t>yang </a:t>
            </a:r>
            <a:r>
              <a:rPr lang="en-US" sz="2400" dirty="0">
                <a:solidFill>
                  <a:srgbClr val="0070C0"/>
                </a:solidFill>
              </a:rPr>
              <a:t>orang lain </a:t>
            </a:r>
            <a:r>
              <a:rPr lang="en-US" sz="2400" dirty="0" err="1">
                <a:solidFill>
                  <a:srgbClr val="0070C0"/>
                </a:solidFill>
              </a:rPr>
              <a:t>sudah</a:t>
            </a:r>
            <a:r>
              <a:rPr lang="en-US" sz="2400" dirty="0">
                <a:solidFill>
                  <a:srgbClr val="0070C0"/>
                </a:solidFill>
              </a:rPr>
              <a:t> </a:t>
            </a:r>
            <a:r>
              <a:rPr lang="en-US" sz="2400" dirty="0" err="1">
                <a:solidFill>
                  <a:srgbClr val="0070C0"/>
                </a:solidFill>
              </a:rPr>
              <a:t>pernah</a:t>
            </a:r>
            <a:r>
              <a:rPr lang="en-US" sz="2400" dirty="0">
                <a:solidFill>
                  <a:srgbClr val="0070C0"/>
                </a:solidFill>
              </a:rPr>
              <a:t> </a:t>
            </a:r>
            <a:r>
              <a:rPr lang="en-US" sz="2400" dirty="0" err="1">
                <a:solidFill>
                  <a:srgbClr val="0070C0"/>
                </a:solidFill>
              </a:rPr>
              <a:t>mengerjakan</a:t>
            </a:r>
            <a:r>
              <a:rPr lang="en-US" sz="2400" dirty="0"/>
              <a:t> </a:t>
            </a:r>
            <a:r>
              <a:rPr lang="en-US" sz="2400" dirty="0" err="1"/>
              <a:t>sebelumnya</a:t>
            </a:r>
            <a:r>
              <a:rPr lang="en-US" sz="2400" dirty="0"/>
              <a:t>, </a:t>
            </a:r>
            <a:r>
              <a:rPr lang="en-US" sz="2400" dirty="0" err="1"/>
              <a:t>tapi</a:t>
            </a:r>
            <a:r>
              <a:rPr lang="en-US" sz="2400" dirty="0"/>
              <a:t> </a:t>
            </a:r>
            <a:r>
              <a:rPr lang="en-US" sz="2400" dirty="0" err="1"/>
              <a:t>dengan</a:t>
            </a:r>
            <a:r>
              <a:rPr lang="en-US" sz="2400" dirty="0"/>
              <a:t> </a:t>
            </a:r>
            <a:r>
              <a:rPr lang="en-US" sz="2400" dirty="0" err="1">
                <a:solidFill>
                  <a:srgbClr val="0070C0"/>
                </a:solidFill>
              </a:rPr>
              <a:t>metode</a:t>
            </a:r>
            <a:r>
              <a:rPr lang="en-US" sz="2400" dirty="0">
                <a:solidFill>
                  <a:srgbClr val="0070C0"/>
                </a:solidFill>
              </a:rPr>
              <a:t> yang </a:t>
            </a:r>
            <a:r>
              <a:rPr lang="en-US" sz="2400" dirty="0" err="1">
                <a:solidFill>
                  <a:srgbClr val="0070C0"/>
                </a:solidFill>
              </a:rPr>
              <a:t>berbeda</a:t>
            </a:r>
            <a:endParaRPr lang="id-ID" sz="2400" dirty="0"/>
          </a:p>
          <a:p>
            <a:pPr marL="863600" lvl="1" indent="-514350"/>
            <a:r>
              <a:rPr lang="id-ID" sz="2400" dirty="0"/>
              <a:t>Model penelitian yang </a:t>
            </a:r>
            <a:r>
              <a:rPr lang="id-ID" sz="2400" dirty="0">
                <a:solidFill>
                  <a:srgbClr val="0070C0"/>
                </a:solidFill>
              </a:rPr>
              <a:t>kontribusi ada pada method improvement</a:t>
            </a:r>
          </a:p>
          <a:p>
            <a:pPr marL="514350" indent="-514350">
              <a:buFont typeface="+mj-lt"/>
              <a:buAutoNum type="arabicPeriod"/>
            </a:pPr>
            <a:r>
              <a:rPr lang="en-US" dirty="0" err="1"/>
              <a:t>Orisinalitas</a:t>
            </a:r>
            <a:r>
              <a:rPr lang="en-US" dirty="0"/>
              <a:t> </a:t>
            </a:r>
            <a:r>
              <a:rPr lang="en-US" dirty="0" err="1"/>
              <a:t>pada</a:t>
            </a:r>
            <a:r>
              <a:rPr lang="en-US" dirty="0"/>
              <a:t> </a:t>
            </a:r>
            <a:r>
              <a:rPr lang="id-ID" dirty="0">
                <a:solidFill>
                  <a:srgbClr val="C00000"/>
                </a:solidFill>
              </a:rPr>
              <a:t>Masalah</a:t>
            </a:r>
            <a:r>
              <a:rPr lang="en-US" dirty="0"/>
              <a:t>:</a:t>
            </a:r>
          </a:p>
          <a:p>
            <a:pPr marL="863600" lvl="1" indent="-514350"/>
            <a:r>
              <a:rPr lang="id-ID" sz="2400" dirty="0"/>
              <a:t>Mmecahkan suatu masalah </a:t>
            </a:r>
            <a:r>
              <a:rPr lang="en-US" sz="2400" dirty="0"/>
              <a:t>yang </a:t>
            </a:r>
            <a:r>
              <a:rPr lang="en-US" sz="2400" dirty="0">
                <a:solidFill>
                  <a:srgbClr val="0070C0"/>
                </a:solidFill>
              </a:rPr>
              <a:t>orang lain </a:t>
            </a:r>
            <a:r>
              <a:rPr lang="id-ID" sz="2400" dirty="0">
                <a:solidFill>
                  <a:srgbClr val="0070C0"/>
                </a:solidFill>
              </a:rPr>
              <a:t>belum </a:t>
            </a:r>
            <a:r>
              <a:rPr lang="en-US" sz="2400" dirty="0" err="1">
                <a:solidFill>
                  <a:srgbClr val="0070C0"/>
                </a:solidFill>
              </a:rPr>
              <a:t>pernah</a:t>
            </a:r>
            <a:r>
              <a:rPr lang="en-US" sz="2400" dirty="0">
                <a:solidFill>
                  <a:srgbClr val="0070C0"/>
                </a:solidFill>
              </a:rPr>
              <a:t> </a:t>
            </a:r>
            <a:r>
              <a:rPr lang="en-US" sz="2400" dirty="0" err="1">
                <a:solidFill>
                  <a:srgbClr val="0070C0"/>
                </a:solidFill>
              </a:rPr>
              <a:t>mengerjakan</a:t>
            </a:r>
            <a:r>
              <a:rPr lang="en-US" sz="2400" dirty="0"/>
              <a:t> </a:t>
            </a:r>
            <a:r>
              <a:rPr lang="en-US" sz="2400" dirty="0" err="1"/>
              <a:t>sebelumnya</a:t>
            </a:r>
            <a:endParaRPr lang="id-ID" sz="2400" dirty="0"/>
          </a:p>
          <a:p>
            <a:pPr marL="863600" lvl="1" indent="-514350"/>
            <a:r>
              <a:rPr lang="id-ID" sz="2400" dirty="0"/>
              <a:t>Model penelitian yang kontribusi ada pada penemuan masalah baru sebagai obyek penerapan metode</a:t>
            </a:r>
          </a:p>
          <a:p>
            <a:pPr marL="863600" lvl="1" indent="-514350"/>
            <a:endParaRPr lang="en-US" sz="2400" dirty="0">
              <a:solidFill>
                <a:srgbClr val="0070C0"/>
              </a:solidFill>
            </a:endParaRPr>
          </a:p>
          <a:p>
            <a:pPr marL="514350" indent="-514350" algn="r">
              <a:buNone/>
            </a:pPr>
            <a:r>
              <a:rPr lang="en-US" sz="2400" i="1" dirty="0"/>
              <a:t>(Dawson, 2009)</a:t>
            </a:r>
            <a:endParaRPr lang="id-ID" sz="2400" i="1" dirty="0"/>
          </a:p>
          <a:p>
            <a:pPr marL="514350" indent="-514350" algn="r">
              <a:buNone/>
            </a:pPr>
            <a:endParaRPr lang="en-US" i="1" dirty="0"/>
          </a:p>
          <a:p>
            <a:endParaRPr lang="id-ID" dirty="0"/>
          </a:p>
        </p:txBody>
      </p:sp>
      <p:sp>
        <p:nvSpPr>
          <p:cNvPr id="5" name="Content Placeholder 2"/>
          <p:cNvSpPr txBox="1">
            <a:spLocks/>
          </p:cNvSpPr>
          <p:nvPr/>
        </p:nvSpPr>
        <p:spPr>
          <a:xfrm>
            <a:off x="304800" y="1066800"/>
            <a:ext cx="8458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r">
              <a:buFont typeface="Arial" pitchFamily="34" charset="0"/>
              <a:buNone/>
            </a:pPr>
            <a:endParaRPr lang="en-US" i="1" dirty="0"/>
          </a:p>
        </p:txBody>
      </p:sp>
    </p:spTree>
    <p:extLst>
      <p:ext uri="{BB962C8B-B14F-4D97-AF65-F5344CB8AC3E}">
        <p14:creationId xmlns:p14="http://schemas.microsoft.com/office/powerpoint/2010/main" val="881807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38200"/>
          </a:xfrm>
        </p:spPr>
        <p:txBody>
          <a:bodyPr/>
          <a:lstStyle/>
          <a:p>
            <a:r>
              <a:rPr lang="en-US" err="1" smtClean="0"/>
              <a:t>Penulisan</a:t>
            </a:r>
            <a:r>
              <a:rPr lang="en-US" smtClean="0"/>
              <a:t> Citation (APA)</a:t>
            </a:r>
            <a:endParaRPr lang="en-US"/>
          </a:p>
        </p:txBody>
      </p:sp>
      <p:sp>
        <p:nvSpPr>
          <p:cNvPr id="3" name="Content Placeholder 2"/>
          <p:cNvSpPr>
            <a:spLocks noGrp="1"/>
          </p:cNvSpPr>
          <p:nvPr>
            <p:ph idx="1"/>
          </p:nvPr>
        </p:nvSpPr>
        <p:spPr>
          <a:xfrm>
            <a:off x="304800" y="914400"/>
            <a:ext cx="8382000" cy="5257800"/>
          </a:xfrm>
        </p:spPr>
        <p:txBody>
          <a:bodyPr>
            <a:normAutofit fontScale="92500" lnSpcReduction="10000"/>
          </a:bodyPr>
          <a:lstStyle/>
          <a:p>
            <a:r>
              <a:rPr lang="fi-FI" sz="2800" smtClean="0"/>
              <a:t>Teks (Nama Keluarga Penulis, Tahun Terbit)</a:t>
            </a:r>
          </a:p>
          <a:p>
            <a:pPr lvl="1"/>
            <a:r>
              <a:rPr lang="en-US" sz="2200" smtClean="0"/>
              <a:t>Model </a:t>
            </a:r>
            <a:r>
              <a:rPr lang="en-US" sz="2200" err="1" smtClean="0"/>
              <a:t>motivasi</a:t>
            </a:r>
            <a:r>
              <a:rPr lang="en-US" sz="2200" smtClean="0"/>
              <a:t> </a:t>
            </a:r>
            <a:r>
              <a:rPr lang="en-US" sz="2200" err="1" smtClean="0"/>
              <a:t>komunitas</a:t>
            </a:r>
            <a:r>
              <a:rPr lang="en-US" sz="2200" smtClean="0"/>
              <a:t> </a:t>
            </a:r>
            <a:r>
              <a:rPr lang="en-US" sz="2200" err="1" smtClean="0"/>
              <a:t>efektif</a:t>
            </a:r>
            <a:r>
              <a:rPr lang="en-US" sz="2200" smtClean="0"/>
              <a:t> </a:t>
            </a:r>
            <a:r>
              <a:rPr lang="en-US" sz="2200" err="1" smtClean="0"/>
              <a:t>diterapkan</a:t>
            </a:r>
            <a:r>
              <a:rPr lang="en-US" sz="2200" smtClean="0"/>
              <a:t> </a:t>
            </a:r>
            <a:r>
              <a:rPr lang="en-US" sz="2200" err="1" smtClean="0"/>
              <a:t>pada</a:t>
            </a:r>
            <a:r>
              <a:rPr lang="en-US" sz="2200" smtClean="0"/>
              <a:t> </a:t>
            </a:r>
            <a:r>
              <a:rPr lang="en-US" sz="2200" err="1" smtClean="0"/>
              <a:t>implementasi</a:t>
            </a:r>
            <a:r>
              <a:rPr lang="en-US" sz="2200" smtClean="0"/>
              <a:t> eLearning </a:t>
            </a:r>
            <a:r>
              <a:rPr lang="en-US" sz="2200" err="1" smtClean="0"/>
              <a:t>publik</a:t>
            </a:r>
            <a:r>
              <a:rPr lang="en-US" sz="2200" smtClean="0"/>
              <a:t> (</a:t>
            </a:r>
            <a:r>
              <a:rPr lang="en-US" sz="2200" err="1" smtClean="0">
                <a:solidFill>
                  <a:srgbClr val="C00000"/>
                </a:solidFill>
              </a:rPr>
              <a:t>Wahono</a:t>
            </a:r>
            <a:r>
              <a:rPr lang="en-US" sz="2200" smtClean="0">
                <a:solidFill>
                  <a:srgbClr val="C00000"/>
                </a:solidFill>
              </a:rPr>
              <a:t>, 2007</a:t>
            </a:r>
            <a:r>
              <a:rPr lang="en-US" sz="2200" smtClean="0"/>
              <a:t>) </a:t>
            </a:r>
            <a:r>
              <a:rPr lang="en-US" sz="2400" smtClean="0">
                <a:solidFill>
                  <a:srgbClr val="0070C0"/>
                </a:solidFill>
              </a:rPr>
              <a:t>(</a:t>
            </a:r>
            <a:r>
              <a:rPr lang="en-US" sz="2400" err="1" smtClean="0">
                <a:solidFill>
                  <a:srgbClr val="0070C0"/>
                </a:solidFill>
              </a:rPr>
              <a:t>satu</a:t>
            </a:r>
            <a:r>
              <a:rPr lang="en-US" sz="2400" smtClean="0">
                <a:solidFill>
                  <a:srgbClr val="0070C0"/>
                </a:solidFill>
              </a:rPr>
              <a:t> </a:t>
            </a:r>
            <a:r>
              <a:rPr lang="en-US" sz="2400" err="1" smtClean="0">
                <a:solidFill>
                  <a:srgbClr val="0070C0"/>
                </a:solidFill>
              </a:rPr>
              <a:t>penulis</a:t>
            </a:r>
            <a:r>
              <a:rPr lang="en-US" sz="2400" smtClean="0">
                <a:solidFill>
                  <a:srgbClr val="0070C0"/>
                </a:solidFill>
              </a:rPr>
              <a:t>)</a:t>
            </a:r>
            <a:endParaRPr lang="en-US" sz="2200" smtClean="0"/>
          </a:p>
          <a:p>
            <a:pPr lvl="1"/>
            <a:r>
              <a:rPr lang="en-US" sz="2200" smtClean="0"/>
              <a:t>Model </a:t>
            </a:r>
            <a:r>
              <a:rPr lang="en-US" sz="2200" err="1" smtClean="0"/>
              <a:t>komunikasi</a:t>
            </a:r>
            <a:r>
              <a:rPr lang="en-US" sz="2200" smtClean="0"/>
              <a:t> </a:t>
            </a:r>
            <a:r>
              <a:rPr lang="en-US" sz="2200" err="1" smtClean="0"/>
              <a:t>multiagent</a:t>
            </a:r>
            <a:r>
              <a:rPr lang="en-US" sz="2200" smtClean="0"/>
              <a:t> system </a:t>
            </a:r>
            <a:r>
              <a:rPr lang="en-US" sz="2200" err="1" smtClean="0"/>
              <a:t>mengacu</a:t>
            </a:r>
            <a:r>
              <a:rPr lang="en-US" sz="2200" smtClean="0"/>
              <a:t> </a:t>
            </a:r>
            <a:r>
              <a:rPr lang="en-US" sz="2200" err="1" smtClean="0"/>
              <a:t>pada</a:t>
            </a:r>
            <a:r>
              <a:rPr lang="en-US" sz="2200" smtClean="0"/>
              <a:t> </a:t>
            </a:r>
            <a:r>
              <a:rPr lang="en-US" sz="2200" err="1" smtClean="0"/>
              <a:t>konsep</a:t>
            </a:r>
            <a:r>
              <a:rPr lang="en-US" sz="2200" smtClean="0"/>
              <a:t> game theory (</a:t>
            </a:r>
            <a:r>
              <a:rPr lang="en-US" sz="2200" err="1" smtClean="0">
                <a:solidFill>
                  <a:srgbClr val="C00000"/>
                </a:solidFill>
              </a:rPr>
              <a:t>Wahono</a:t>
            </a:r>
            <a:r>
              <a:rPr lang="en-US" sz="2200" smtClean="0">
                <a:solidFill>
                  <a:srgbClr val="C00000"/>
                </a:solidFill>
              </a:rPr>
              <a:t> &amp; Far, 2003</a:t>
            </a:r>
            <a:r>
              <a:rPr lang="en-US" sz="2200" smtClean="0"/>
              <a:t>) </a:t>
            </a:r>
            <a:r>
              <a:rPr lang="en-US" sz="2400" smtClean="0">
                <a:solidFill>
                  <a:srgbClr val="0070C0"/>
                </a:solidFill>
              </a:rPr>
              <a:t>(</a:t>
            </a:r>
            <a:r>
              <a:rPr lang="en-US" sz="2400" err="1" smtClean="0">
                <a:solidFill>
                  <a:srgbClr val="0070C0"/>
                </a:solidFill>
              </a:rPr>
              <a:t>dua</a:t>
            </a:r>
            <a:r>
              <a:rPr lang="en-US" sz="2400" smtClean="0">
                <a:solidFill>
                  <a:srgbClr val="0070C0"/>
                </a:solidFill>
              </a:rPr>
              <a:t> </a:t>
            </a:r>
            <a:r>
              <a:rPr lang="en-US" sz="2400" err="1" smtClean="0">
                <a:solidFill>
                  <a:srgbClr val="0070C0"/>
                </a:solidFill>
              </a:rPr>
              <a:t>penulis</a:t>
            </a:r>
            <a:r>
              <a:rPr lang="en-US" sz="2400" smtClean="0">
                <a:solidFill>
                  <a:srgbClr val="0070C0"/>
                </a:solidFill>
              </a:rPr>
              <a:t>)</a:t>
            </a:r>
            <a:endParaRPr lang="en-US" sz="2200" smtClean="0"/>
          </a:p>
          <a:p>
            <a:pPr lvl="1"/>
            <a:r>
              <a:rPr lang="en-US" sz="2200" smtClean="0"/>
              <a:t>Model </a:t>
            </a:r>
            <a:r>
              <a:rPr lang="en-US" sz="2200" err="1" smtClean="0"/>
              <a:t>komunikasi</a:t>
            </a:r>
            <a:r>
              <a:rPr lang="en-US" sz="2200" smtClean="0"/>
              <a:t> </a:t>
            </a:r>
            <a:r>
              <a:rPr lang="en-US" sz="2200" err="1" smtClean="0"/>
              <a:t>multiagent</a:t>
            </a:r>
            <a:r>
              <a:rPr lang="en-US" sz="2200" smtClean="0"/>
              <a:t> system </a:t>
            </a:r>
            <a:r>
              <a:rPr lang="en-US" sz="2200" err="1" smtClean="0"/>
              <a:t>mengacu</a:t>
            </a:r>
            <a:r>
              <a:rPr lang="en-US" sz="2200" smtClean="0"/>
              <a:t> </a:t>
            </a:r>
            <a:r>
              <a:rPr lang="en-US" sz="2200" err="1" smtClean="0"/>
              <a:t>pada</a:t>
            </a:r>
            <a:r>
              <a:rPr lang="en-US" sz="2200" smtClean="0"/>
              <a:t> </a:t>
            </a:r>
            <a:r>
              <a:rPr lang="en-US" sz="2200" err="1" smtClean="0"/>
              <a:t>konsep</a:t>
            </a:r>
            <a:r>
              <a:rPr lang="en-US" sz="2200" smtClean="0"/>
              <a:t> game theory (</a:t>
            </a:r>
            <a:r>
              <a:rPr lang="en-US" sz="2200" err="1" smtClean="0">
                <a:solidFill>
                  <a:srgbClr val="C00000"/>
                </a:solidFill>
              </a:rPr>
              <a:t>Wahono</a:t>
            </a:r>
            <a:r>
              <a:rPr lang="en-US" sz="2200" smtClean="0">
                <a:solidFill>
                  <a:srgbClr val="C00000"/>
                </a:solidFill>
              </a:rPr>
              <a:t> et al., 2003</a:t>
            </a:r>
            <a:r>
              <a:rPr lang="en-US" sz="2200" smtClean="0"/>
              <a:t>) </a:t>
            </a:r>
            <a:r>
              <a:rPr lang="en-US" sz="2400" smtClean="0">
                <a:solidFill>
                  <a:srgbClr val="0070C0"/>
                </a:solidFill>
              </a:rPr>
              <a:t>(</a:t>
            </a:r>
            <a:r>
              <a:rPr lang="en-US" sz="2400" err="1" smtClean="0">
                <a:solidFill>
                  <a:srgbClr val="0070C0"/>
                </a:solidFill>
              </a:rPr>
              <a:t>lebih</a:t>
            </a:r>
            <a:r>
              <a:rPr lang="en-US" sz="2400" smtClean="0">
                <a:solidFill>
                  <a:srgbClr val="0070C0"/>
                </a:solidFill>
              </a:rPr>
              <a:t> </a:t>
            </a:r>
            <a:r>
              <a:rPr lang="en-US" sz="2400" err="1" smtClean="0">
                <a:solidFill>
                  <a:srgbClr val="0070C0"/>
                </a:solidFill>
              </a:rPr>
              <a:t>dari</a:t>
            </a:r>
            <a:r>
              <a:rPr lang="en-US" sz="2400" smtClean="0">
                <a:solidFill>
                  <a:srgbClr val="0070C0"/>
                </a:solidFill>
              </a:rPr>
              <a:t> 6 </a:t>
            </a:r>
            <a:r>
              <a:rPr lang="en-US" sz="2400" err="1" smtClean="0">
                <a:solidFill>
                  <a:srgbClr val="0070C0"/>
                </a:solidFill>
              </a:rPr>
              <a:t>penulis</a:t>
            </a:r>
            <a:r>
              <a:rPr lang="en-US" sz="2400" smtClean="0">
                <a:solidFill>
                  <a:srgbClr val="0070C0"/>
                </a:solidFill>
              </a:rPr>
              <a:t>)</a:t>
            </a:r>
            <a:endParaRPr lang="en-US" sz="2200" smtClean="0"/>
          </a:p>
          <a:p>
            <a:r>
              <a:rPr lang="en-US" sz="2800" err="1" smtClean="0"/>
              <a:t>Teks</a:t>
            </a:r>
            <a:r>
              <a:rPr lang="en-US" sz="2800" smtClean="0"/>
              <a:t> (</a:t>
            </a:r>
            <a:r>
              <a:rPr lang="en-US" sz="2800" err="1" smtClean="0"/>
              <a:t>Tahun</a:t>
            </a:r>
            <a:r>
              <a:rPr lang="en-US" sz="2800" smtClean="0"/>
              <a:t> </a:t>
            </a:r>
            <a:r>
              <a:rPr lang="en-US" sz="2800" err="1" smtClean="0"/>
              <a:t>Terbit</a:t>
            </a:r>
            <a:r>
              <a:rPr lang="en-US" sz="2800" smtClean="0"/>
              <a:t>)</a:t>
            </a:r>
          </a:p>
          <a:p>
            <a:pPr lvl="1"/>
            <a:r>
              <a:rPr lang="en-US" sz="2200" err="1" smtClean="0"/>
              <a:t>Penelitian</a:t>
            </a:r>
            <a:r>
              <a:rPr lang="en-US" sz="2200" smtClean="0"/>
              <a:t> yang </a:t>
            </a:r>
            <a:r>
              <a:rPr lang="en-US" sz="2200" err="1" smtClean="0"/>
              <a:t>dilakukan</a:t>
            </a:r>
            <a:r>
              <a:rPr lang="en-US" sz="2200" smtClean="0"/>
              <a:t> </a:t>
            </a:r>
            <a:r>
              <a:rPr lang="en-US" sz="2200" smtClean="0">
                <a:solidFill>
                  <a:srgbClr val="C00000"/>
                </a:solidFill>
              </a:rPr>
              <a:t>Wahono</a:t>
            </a:r>
            <a:r>
              <a:rPr lang="en-US" sz="2200" smtClean="0"/>
              <a:t> </a:t>
            </a:r>
            <a:r>
              <a:rPr lang="en-US" sz="2200" err="1" smtClean="0"/>
              <a:t>menunjukkan</a:t>
            </a:r>
            <a:r>
              <a:rPr lang="en-US" sz="2200" smtClean="0"/>
              <a:t> </a:t>
            </a:r>
            <a:r>
              <a:rPr lang="en-US" sz="2200" err="1" smtClean="0"/>
              <a:t>bahwa</a:t>
            </a:r>
            <a:r>
              <a:rPr lang="en-US" sz="2200" smtClean="0"/>
              <a:t> model </a:t>
            </a:r>
            <a:r>
              <a:rPr lang="en-US" sz="2200" err="1" smtClean="0"/>
              <a:t>motivasi</a:t>
            </a:r>
            <a:r>
              <a:rPr lang="en-US" sz="2200" smtClean="0"/>
              <a:t> </a:t>
            </a:r>
            <a:r>
              <a:rPr lang="en-US" sz="2200" err="1" smtClean="0"/>
              <a:t>komunitas</a:t>
            </a:r>
            <a:r>
              <a:rPr lang="en-US" sz="2200" smtClean="0"/>
              <a:t> </a:t>
            </a:r>
            <a:r>
              <a:rPr lang="en-US" sz="2200" err="1" smtClean="0"/>
              <a:t>efektif</a:t>
            </a:r>
            <a:r>
              <a:rPr lang="en-US" sz="2200" smtClean="0"/>
              <a:t> </a:t>
            </a:r>
            <a:r>
              <a:rPr lang="en-US" sz="2200" err="1" smtClean="0"/>
              <a:t>diterapkan</a:t>
            </a:r>
            <a:r>
              <a:rPr lang="en-US" sz="2200" smtClean="0"/>
              <a:t> </a:t>
            </a:r>
            <a:r>
              <a:rPr lang="en-US" sz="2200" err="1" smtClean="0"/>
              <a:t>pada</a:t>
            </a:r>
            <a:r>
              <a:rPr lang="en-US" sz="2200" smtClean="0"/>
              <a:t> </a:t>
            </a:r>
            <a:r>
              <a:rPr lang="en-US" sz="2200" err="1" smtClean="0"/>
              <a:t>implementasi</a:t>
            </a:r>
            <a:r>
              <a:rPr lang="en-US" sz="2200" smtClean="0"/>
              <a:t> eLearning </a:t>
            </a:r>
            <a:r>
              <a:rPr lang="en-US" sz="2200" err="1" smtClean="0"/>
              <a:t>publik</a:t>
            </a:r>
            <a:r>
              <a:rPr lang="en-US" sz="2200" smtClean="0"/>
              <a:t> </a:t>
            </a:r>
            <a:r>
              <a:rPr lang="en-US" sz="2200" smtClean="0">
                <a:solidFill>
                  <a:srgbClr val="C00000"/>
                </a:solidFill>
              </a:rPr>
              <a:t>(2007)</a:t>
            </a:r>
          </a:p>
          <a:p>
            <a:pPr lvl="1"/>
            <a:r>
              <a:rPr lang="en-US" sz="2200" err="1" smtClean="0"/>
              <a:t>Penelitian</a:t>
            </a:r>
            <a:r>
              <a:rPr lang="en-US" sz="2200" smtClean="0"/>
              <a:t> yang </a:t>
            </a:r>
            <a:r>
              <a:rPr lang="en-US" sz="2200" err="1" smtClean="0"/>
              <a:t>dilakukan</a:t>
            </a:r>
            <a:r>
              <a:rPr lang="en-US" sz="2200" smtClean="0"/>
              <a:t> </a:t>
            </a:r>
            <a:r>
              <a:rPr lang="en-US" sz="2200" smtClean="0">
                <a:solidFill>
                  <a:srgbClr val="C00000"/>
                </a:solidFill>
              </a:rPr>
              <a:t>Wahono </a:t>
            </a:r>
            <a:r>
              <a:rPr lang="en-US" sz="2200" err="1" smtClean="0">
                <a:solidFill>
                  <a:srgbClr val="C00000"/>
                </a:solidFill>
              </a:rPr>
              <a:t>dan</a:t>
            </a:r>
            <a:r>
              <a:rPr lang="en-US" sz="2200" smtClean="0">
                <a:solidFill>
                  <a:srgbClr val="C00000"/>
                </a:solidFill>
              </a:rPr>
              <a:t> Far </a:t>
            </a:r>
            <a:r>
              <a:rPr lang="en-US" sz="2200" err="1" smtClean="0"/>
              <a:t>menunjukkan</a:t>
            </a:r>
            <a:r>
              <a:rPr lang="en-US" sz="2200" smtClean="0"/>
              <a:t> </a:t>
            </a:r>
            <a:r>
              <a:rPr lang="en-US" sz="2200" err="1" smtClean="0"/>
              <a:t>bahwa</a:t>
            </a:r>
            <a:r>
              <a:rPr lang="en-US" sz="2200" smtClean="0"/>
              <a:t> model </a:t>
            </a:r>
            <a:r>
              <a:rPr lang="en-US" sz="2200" err="1" smtClean="0"/>
              <a:t>komunikasi</a:t>
            </a:r>
            <a:r>
              <a:rPr lang="en-US" sz="2200" smtClean="0"/>
              <a:t> </a:t>
            </a:r>
            <a:r>
              <a:rPr lang="en-US" sz="2200" err="1" smtClean="0"/>
              <a:t>multiagent</a:t>
            </a:r>
            <a:r>
              <a:rPr lang="en-US" sz="2200" smtClean="0"/>
              <a:t> system </a:t>
            </a:r>
            <a:r>
              <a:rPr lang="en-US" sz="2200" err="1" smtClean="0"/>
              <a:t>mengacu</a:t>
            </a:r>
            <a:r>
              <a:rPr lang="en-US" sz="2200" smtClean="0"/>
              <a:t> </a:t>
            </a:r>
            <a:r>
              <a:rPr lang="en-US" sz="2200" err="1" smtClean="0"/>
              <a:t>pada</a:t>
            </a:r>
            <a:r>
              <a:rPr lang="en-US" sz="2200" smtClean="0"/>
              <a:t> </a:t>
            </a:r>
            <a:r>
              <a:rPr lang="en-US" sz="2200" err="1" smtClean="0"/>
              <a:t>konsep</a:t>
            </a:r>
            <a:r>
              <a:rPr lang="en-US" sz="2200" smtClean="0"/>
              <a:t> game theory</a:t>
            </a:r>
            <a:r>
              <a:rPr lang="en-US" sz="2200" smtClean="0">
                <a:solidFill>
                  <a:srgbClr val="C00000"/>
                </a:solidFill>
              </a:rPr>
              <a:t> (2003) </a:t>
            </a:r>
          </a:p>
          <a:p>
            <a:pPr>
              <a:buNone/>
            </a:pPr>
            <a:endParaRPr lang="en-US" sz="2000" smtClean="0"/>
          </a:p>
          <a:p>
            <a:pPr algn="r">
              <a:buNone/>
            </a:pPr>
            <a:r>
              <a:rPr lang="en-US" sz="2000" smtClean="0"/>
              <a:t>				</a:t>
            </a:r>
            <a:endParaRPr lang="en-US" sz="2000" i="1"/>
          </a:p>
        </p:txBody>
      </p:sp>
    </p:spTree>
    <p:extLst>
      <p:ext uri="{BB962C8B-B14F-4D97-AF65-F5344CB8AC3E}">
        <p14:creationId xmlns:p14="http://schemas.microsoft.com/office/powerpoint/2010/main" val="42290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600"/>
          </a:xfrm>
        </p:spPr>
        <p:txBody>
          <a:bodyPr>
            <a:normAutofit fontScale="90000"/>
          </a:bodyPr>
          <a:lstStyle/>
          <a:p>
            <a:r>
              <a:rPr lang="en-US" err="1" smtClean="0"/>
              <a:t>Penulisan</a:t>
            </a:r>
            <a:r>
              <a:rPr lang="en-US" smtClean="0"/>
              <a:t> </a:t>
            </a:r>
            <a:r>
              <a:rPr lang="en-US" err="1" smtClean="0"/>
              <a:t>Referensi</a:t>
            </a:r>
            <a:r>
              <a:rPr lang="en-US" smtClean="0"/>
              <a:t> (APA)   -1-</a:t>
            </a:r>
            <a:endParaRPr lang="en-US"/>
          </a:p>
        </p:txBody>
      </p:sp>
      <p:sp>
        <p:nvSpPr>
          <p:cNvPr id="3" name="Content Placeholder 2"/>
          <p:cNvSpPr>
            <a:spLocks noGrp="1"/>
          </p:cNvSpPr>
          <p:nvPr>
            <p:ph idx="1"/>
          </p:nvPr>
        </p:nvSpPr>
        <p:spPr>
          <a:xfrm>
            <a:off x="457200" y="990600"/>
            <a:ext cx="8229600" cy="5021263"/>
          </a:xfrm>
        </p:spPr>
        <p:txBody>
          <a:bodyPr>
            <a:normAutofit lnSpcReduction="10000"/>
          </a:bodyPr>
          <a:lstStyle/>
          <a:p>
            <a:pPr>
              <a:buNone/>
            </a:pPr>
            <a:r>
              <a:rPr lang="en-US" sz="2800" smtClean="0">
                <a:solidFill>
                  <a:srgbClr val="C00000"/>
                </a:solidFill>
              </a:rPr>
              <a:t>JURNAL DAN KARYA ILMIAH</a:t>
            </a:r>
          </a:p>
          <a:p>
            <a:r>
              <a:rPr lang="en-US" sz="2600" err="1" smtClean="0"/>
              <a:t>Wahono</a:t>
            </a:r>
            <a:r>
              <a:rPr lang="en-US" sz="2600" smtClean="0"/>
              <a:t>, R.S. (2007, </a:t>
            </a:r>
            <a:r>
              <a:rPr lang="en-US" sz="2600" err="1" smtClean="0"/>
              <a:t>Agustus</a:t>
            </a:r>
            <a:r>
              <a:rPr lang="en-US" sz="2600" smtClean="0"/>
              <a:t>). </a:t>
            </a:r>
            <a:r>
              <a:rPr lang="en-US" sz="2600" err="1" smtClean="0"/>
              <a:t>Sistem</a:t>
            </a:r>
            <a:r>
              <a:rPr lang="en-US" sz="2600" smtClean="0"/>
              <a:t> eLearning </a:t>
            </a:r>
            <a:r>
              <a:rPr lang="en-US" sz="2600" err="1" smtClean="0"/>
              <a:t>Berbasis</a:t>
            </a:r>
            <a:r>
              <a:rPr lang="en-US" sz="2600" smtClean="0"/>
              <a:t> Model </a:t>
            </a:r>
            <a:r>
              <a:rPr lang="en-US" sz="2600" err="1" smtClean="0"/>
              <a:t>Motivasi</a:t>
            </a:r>
            <a:r>
              <a:rPr lang="en-US" sz="2600" smtClean="0"/>
              <a:t> </a:t>
            </a:r>
            <a:r>
              <a:rPr lang="en-US" sz="2600" err="1" smtClean="0"/>
              <a:t>Komunitas</a:t>
            </a:r>
            <a:r>
              <a:rPr lang="en-US" sz="2600" smtClean="0"/>
              <a:t>, </a:t>
            </a:r>
            <a:r>
              <a:rPr lang="en-US" sz="2600" err="1" smtClean="0"/>
              <a:t>Jurnal</a:t>
            </a:r>
            <a:r>
              <a:rPr lang="en-US" sz="2600" smtClean="0"/>
              <a:t> </a:t>
            </a:r>
            <a:r>
              <a:rPr lang="en-US" sz="2600" err="1" smtClean="0"/>
              <a:t>Teknodik</a:t>
            </a:r>
            <a:r>
              <a:rPr lang="en-US" sz="2600" smtClean="0"/>
              <a:t> , No. 21 Vol. XI, pp. 60-80. </a:t>
            </a:r>
            <a:r>
              <a:rPr lang="en-US" sz="2600" smtClean="0">
                <a:solidFill>
                  <a:srgbClr val="0070C0"/>
                </a:solidFill>
              </a:rPr>
              <a:t>(</a:t>
            </a:r>
            <a:r>
              <a:rPr lang="en-US" sz="2600" err="1" smtClean="0">
                <a:solidFill>
                  <a:srgbClr val="0070C0"/>
                </a:solidFill>
              </a:rPr>
              <a:t>satu</a:t>
            </a:r>
            <a:r>
              <a:rPr lang="en-US" sz="2600" smtClean="0">
                <a:solidFill>
                  <a:srgbClr val="0070C0"/>
                </a:solidFill>
              </a:rPr>
              <a:t> </a:t>
            </a:r>
            <a:r>
              <a:rPr lang="en-US" sz="2600" err="1" smtClean="0">
                <a:solidFill>
                  <a:srgbClr val="0070C0"/>
                </a:solidFill>
              </a:rPr>
              <a:t>penulis</a:t>
            </a:r>
            <a:r>
              <a:rPr lang="en-US" sz="2600" smtClean="0">
                <a:solidFill>
                  <a:srgbClr val="0070C0"/>
                </a:solidFill>
              </a:rPr>
              <a:t>)</a:t>
            </a:r>
          </a:p>
          <a:p>
            <a:r>
              <a:rPr lang="en-US" sz="2600" err="1" smtClean="0"/>
              <a:t>Wahono</a:t>
            </a:r>
            <a:r>
              <a:rPr lang="en-US" sz="2600" smtClean="0"/>
              <a:t>, R.S. &amp; Far, B.H (2003, August). Cognitive-Decision-Making Issues for Software Agents, </a:t>
            </a:r>
            <a:r>
              <a:rPr lang="en-US" sz="2600" err="1" smtClean="0"/>
              <a:t>Kluwer</a:t>
            </a:r>
            <a:r>
              <a:rPr lang="en-US" sz="2600" smtClean="0"/>
              <a:t> journal of Brain and Mind , Vol. 4 </a:t>
            </a:r>
            <a:r>
              <a:rPr lang="pt-BR" sz="2600" smtClean="0"/>
              <a:t>No. 2, pp.239-252</a:t>
            </a:r>
            <a:r>
              <a:rPr lang="id-ID" sz="2600" smtClean="0"/>
              <a:t>.</a:t>
            </a:r>
            <a:r>
              <a:rPr lang="pt-BR" sz="2600" smtClean="0"/>
              <a:t> </a:t>
            </a:r>
            <a:r>
              <a:rPr lang="pt-BR" sz="2600" smtClean="0">
                <a:solidFill>
                  <a:srgbClr val="0070C0"/>
                </a:solidFill>
              </a:rPr>
              <a:t>(dua penulis)</a:t>
            </a:r>
          </a:p>
          <a:p>
            <a:r>
              <a:rPr lang="en-US" sz="2600" err="1" smtClean="0"/>
              <a:t>Wahono</a:t>
            </a:r>
            <a:r>
              <a:rPr lang="en-US" sz="2600" smtClean="0"/>
              <a:t>, R.S. et al. (2002, March). A Framework for Object Identification and Refinement Process, IEEE Transaction on Software Engineering, Vol. 12 </a:t>
            </a:r>
            <a:r>
              <a:rPr lang="it-IT" sz="2600" smtClean="0"/>
              <a:t>No 4, pp. 125-143. </a:t>
            </a:r>
            <a:r>
              <a:rPr lang="it-IT" sz="2600" smtClean="0">
                <a:solidFill>
                  <a:srgbClr val="0070C0"/>
                </a:solidFill>
              </a:rPr>
              <a:t>(lebih dari enam penulis)</a:t>
            </a:r>
            <a:endParaRPr lang="en-US" sz="2600">
              <a:solidFill>
                <a:srgbClr val="0070C0"/>
              </a:solidFill>
            </a:endParaRPr>
          </a:p>
        </p:txBody>
      </p:sp>
    </p:spTree>
    <p:extLst>
      <p:ext uri="{BB962C8B-B14F-4D97-AF65-F5344CB8AC3E}">
        <p14:creationId xmlns:p14="http://schemas.microsoft.com/office/powerpoint/2010/main" val="217673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685800"/>
          </a:xfrm>
        </p:spPr>
        <p:txBody>
          <a:bodyPr>
            <a:normAutofit fontScale="90000"/>
          </a:bodyPr>
          <a:lstStyle/>
          <a:p>
            <a:r>
              <a:rPr lang="en-US" err="1" smtClean="0"/>
              <a:t>Penulisan</a:t>
            </a:r>
            <a:r>
              <a:rPr lang="en-US" smtClean="0"/>
              <a:t> </a:t>
            </a:r>
            <a:r>
              <a:rPr lang="en-US" err="1" smtClean="0"/>
              <a:t>Referensi</a:t>
            </a:r>
            <a:r>
              <a:rPr lang="en-US" smtClean="0"/>
              <a:t> (APA)   -2-</a:t>
            </a:r>
            <a:endParaRPr lang="en-US"/>
          </a:p>
        </p:txBody>
      </p:sp>
      <p:sp>
        <p:nvSpPr>
          <p:cNvPr id="3" name="Content Placeholder 2"/>
          <p:cNvSpPr>
            <a:spLocks noGrp="1"/>
          </p:cNvSpPr>
          <p:nvPr>
            <p:ph idx="1"/>
          </p:nvPr>
        </p:nvSpPr>
        <p:spPr>
          <a:xfrm>
            <a:off x="457200" y="1066800"/>
            <a:ext cx="8229600" cy="4792663"/>
          </a:xfrm>
        </p:spPr>
        <p:txBody>
          <a:bodyPr/>
          <a:lstStyle/>
          <a:p>
            <a:pPr>
              <a:buNone/>
            </a:pPr>
            <a:r>
              <a:rPr lang="en-US" sz="2800" smtClean="0">
                <a:solidFill>
                  <a:srgbClr val="C00000"/>
                </a:solidFill>
              </a:rPr>
              <a:t>BUKU</a:t>
            </a:r>
          </a:p>
          <a:p>
            <a:r>
              <a:rPr lang="en-US" sz="2800" err="1" smtClean="0"/>
              <a:t>Wahono</a:t>
            </a:r>
            <a:r>
              <a:rPr lang="en-US" sz="2800" smtClean="0"/>
              <a:t>, R.S. (2004). </a:t>
            </a:r>
            <a:r>
              <a:rPr lang="en-US" sz="2800" err="1" smtClean="0"/>
              <a:t>Cepat</a:t>
            </a:r>
            <a:r>
              <a:rPr lang="en-US" sz="2800" smtClean="0"/>
              <a:t> </a:t>
            </a:r>
            <a:r>
              <a:rPr lang="en-US" sz="2800" err="1" smtClean="0"/>
              <a:t>Mahir</a:t>
            </a:r>
            <a:r>
              <a:rPr lang="en-US" sz="2800" smtClean="0"/>
              <a:t> </a:t>
            </a:r>
            <a:r>
              <a:rPr lang="en-US" sz="2800" err="1" smtClean="0"/>
              <a:t>Bahasa</a:t>
            </a:r>
            <a:r>
              <a:rPr lang="en-US" sz="2800" smtClean="0"/>
              <a:t> C, Jakarta: </a:t>
            </a:r>
            <a:r>
              <a:rPr lang="en-US" sz="2800" err="1" smtClean="0"/>
              <a:t>Elex</a:t>
            </a:r>
            <a:r>
              <a:rPr lang="en-US" sz="2800" smtClean="0"/>
              <a:t> Media </a:t>
            </a:r>
            <a:r>
              <a:rPr lang="en-US" sz="2800" err="1" smtClean="0"/>
              <a:t>Komputindo</a:t>
            </a:r>
            <a:r>
              <a:rPr lang="en-US" sz="2800" smtClean="0"/>
              <a:t>. </a:t>
            </a:r>
            <a:r>
              <a:rPr lang="en-US" sz="2800" smtClean="0">
                <a:solidFill>
                  <a:srgbClr val="0070C0"/>
                </a:solidFill>
              </a:rPr>
              <a:t>(</a:t>
            </a:r>
            <a:r>
              <a:rPr lang="en-US" sz="2800" err="1" smtClean="0">
                <a:solidFill>
                  <a:srgbClr val="0070C0"/>
                </a:solidFill>
              </a:rPr>
              <a:t>Satu</a:t>
            </a:r>
            <a:r>
              <a:rPr lang="en-US" sz="2800" smtClean="0">
                <a:solidFill>
                  <a:srgbClr val="0070C0"/>
                </a:solidFill>
              </a:rPr>
              <a:t> </a:t>
            </a:r>
            <a:r>
              <a:rPr lang="en-US" sz="2800" err="1" smtClean="0">
                <a:solidFill>
                  <a:srgbClr val="0070C0"/>
                </a:solidFill>
              </a:rPr>
              <a:t>penulis</a:t>
            </a:r>
            <a:r>
              <a:rPr lang="en-US" sz="2800" smtClean="0">
                <a:solidFill>
                  <a:srgbClr val="0070C0"/>
                </a:solidFill>
              </a:rPr>
              <a:t>)</a:t>
            </a:r>
          </a:p>
          <a:p>
            <a:r>
              <a:rPr lang="en-US" sz="2800" err="1" smtClean="0"/>
              <a:t>Wahono</a:t>
            </a:r>
            <a:r>
              <a:rPr lang="en-US" sz="2800" smtClean="0"/>
              <a:t>, R.S. &amp; </a:t>
            </a:r>
            <a:r>
              <a:rPr lang="en-US" sz="2800" err="1" smtClean="0"/>
              <a:t>Amri</a:t>
            </a:r>
            <a:r>
              <a:rPr lang="en-US" sz="2800" smtClean="0"/>
              <a:t>, M.C (2006). </a:t>
            </a:r>
            <a:r>
              <a:rPr lang="en-US" sz="2800" err="1" smtClean="0"/>
              <a:t>Migrasi</a:t>
            </a:r>
            <a:r>
              <a:rPr lang="en-US" sz="2800" smtClean="0"/>
              <a:t> Windows-Linux, </a:t>
            </a:r>
            <a:r>
              <a:rPr lang="en-US" sz="2800" err="1" smtClean="0"/>
              <a:t>Jakarta:IlmuKomputer.Com</a:t>
            </a:r>
            <a:r>
              <a:rPr lang="en-US" sz="2800" smtClean="0"/>
              <a:t>. </a:t>
            </a:r>
            <a:r>
              <a:rPr lang="en-US" sz="2800" smtClean="0">
                <a:solidFill>
                  <a:srgbClr val="0070C0"/>
                </a:solidFill>
              </a:rPr>
              <a:t>(</a:t>
            </a:r>
            <a:r>
              <a:rPr lang="en-US" sz="2800" err="1" smtClean="0">
                <a:solidFill>
                  <a:srgbClr val="0070C0"/>
                </a:solidFill>
              </a:rPr>
              <a:t>dua</a:t>
            </a:r>
            <a:r>
              <a:rPr lang="en-US" sz="2800" smtClean="0">
                <a:solidFill>
                  <a:srgbClr val="0070C0"/>
                </a:solidFill>
              </a:rPr>
              <a:t> </a:t>
            </a:r>
            <a:r>
              <a:rPr lang="en-US" sz="2800" err="1" smtClean="0">
                <a:solidFill>
                  <a:srgbClr val="0070C0"/>
                </a:solidFill>
              </a:rPr>
              <a:t>penulis</a:t>
            </a:r>
            <a:r>
              <a:rPr lang="en-US" sz="2800" smtClean="0">
                <a:solidFill>
                  <a:srgbClr val="0070C0"/>
                </a:solidFill>
              </a:rPr>
              <a:t>)</a:t>
            </a:r>
          </a:p>
          <a:p>
            <a:r>
              <a:rPr lang="en-US" sz="2800" err="1" smtClean="0"/>
              <a:t>Wahono</a:t>
            </a:r>
            <a:r>
              <a:rPr lang="en-US" sz="2800" smtClean="0"/>
              <a:t>, R.S. et al. (2007). </a:t>
            </a:r>
            <a:r>
              <a:rPr lang="en-US" sz="2800" err="1" smtClean="0"/>
              <a:t>Panduan</a:t>
            </a:r>
            <a:r>
              <a:rPr lang="en-US" sz="2800" smtClean="0"/>
              <a:t> </a:t>
            </a:r>
            <a:r>
              <a:rPr lang="en-US" sz="2800" err="1" smtClean="0"/>
              <a:t>Pengembangan</a:t>
            </a:r>
            <a:r>
              <a:rPr lang="en-US" sz="2800" smtClean="0"/>
              <a:t> Multimedia </a:t>
            </a:r>
            <a:r>
              <a:rPr lang="en-US" sz="2800" err="1" smtClean="0"/>
              <a:t>Pembelajaran</a:t>
            </a:r>
            <a:r>
              <a:rPr lang="en-US" sz="2800" smtClean="0"/>
              <a:t>, Jakarta: </a:t>
            </a:r>
            <a:r>
              <a:rPr lang="en-US" sz="2800" err="1" smtClean="0"/>
              <a:t>Direktorat</a:t>
            </a:r>
            <a:r>
              <a:rPr lang="en-US" sz="2800" smtClean="0"/>
              <a:t> </a:t>
            </a:r>
            <a:r>
              <a:rPr lang="en-US" sz="2800" err="1" smtClean="0"/>
              <a:t>Pembinaan</a:t>
            </a:r>
            <a:r>
              <a:rPr lang="en-US" sz="2800" smtClean="0"/>
              <a:t> SMA, </a:t>
            </a:r>
            <a:r>
              <a:rPr lang="en-US" sz="2800" err="1" smtClean="0"/>
              <a:t>Ditjen</a:t>
            </a:r>
            <a:r>
              <a:rPr lang="en-US" sz="2800" smtClean="0"/>
              <a:t> </a:t>
            </a:r>
            <a:r>
              <a:rPr lang="en-US" sz="2800" err="1" smtClean="0"/>
              <a:t>Manajemen</a:t>
            </a:r>
            <a:r>
              <a:rPr lang="en-US" sz="2800" smtClean="0"/>
              <a:t> </a:t>
            </a:r>
            <a:r>
              <a:rPr lang="en-US" sz="2800" err="1" smtClean="0"/>
              <a:t>Pendidikan</a:t>
            </a:r>
            <a:r>
              <a:rPr lang="en-US" sz="2800" smtClean="0"/>
              <a:t> </a:t>
            </a:r>
            <a:r>
              <a:rPr lang="en-US" sz="2800" err="1" smtClean="0"/>
              <a:t>Dasar</a:t>
            </a:r>
            <a:r>
              <a:rPr lang="en-US" sz="2800" smtClean="0"/>
              <a:t> </a:t>
            </a:r>
            <a:r>
              <a:rPr lang="en-US" sz="2800" err="1" smtClean="0"/>
              <a:t>dan</a:t>
            </a:r>
            <a:r>
              <a:rPr lang="en-US" sz="2800" smtClean="0"/>
              <a:t> </a:t>
            </a:r>
            <a:r>
              <a:rPr lang="en-US" sz="2800" err="1" smtClean="0"/>
              <a:t>Menengah</a:t>
            </a:r>
            <a:r>
              <a:rPr lang="en-US" sz="2800" smtClean="0"/>
              <a:t>, </a:t>
            </a:r>
            <a:r>
              <a:rPr lang="en-US" sz="2800" err="1" smtClean="0"/>
              <a:t>Depdiknas</a:t>
            </a:r>
            <a:r>
              <a:rPr lang="en-US" sz="2800" smtClean="0"/>
              <a:t>. </a:t>
            </a:r>
            <a:r>
              <a:rPr lang="en-US" sz="2800" smtClean="0">
                <a:solidFill>
                  <a:srgbClr val="0070C0"/>
                </a:solidFill>
              </a:rPr>
              <a:t>(</a:t>
            </a:r>
            <a:r>
              <a:rPr lang="en-US" sz="2800" err="1" smtClean="0">
                <a:solidFill>
                  <a:srgbClr val="0070C0"/>
                </a:solidFill>
              </a:rPr>
              <a:t>lebih</a:t>
            </a:r>
            <a:r>
              <a:rPr lang="en-US" sz="2800" smtClean="0">
                <a:solidFill>
                  <a:srgbClr val="0070C0"/>
                </a:solidFill>
              </a:rPr>
              <a:t> </a:t>
            </a:r>
            <a:r>
              <a:rPr lang="en-US" sz="2800" err="1" smtClean="0">
                <a:solidFill>
                  <a:srgbClr val="0070C0"/>
                </a:solidFill>
              </a:rPr>
              <a:t>dari</a:t>
            </a:r>
            <a:r>
              <a:rPr lang="en-US" sz="2800" smtClean="0">
                <a:solidFill>
                  <a:srgbClr val="0070C0"/>
                </a:solidFill>
              </a:rPr>
              <a:t> </a:t>
            </a:r>
            <a:r>
              <a:rPr lang="en-US" sz="2800" err="1" smtClean="0">
                <a:solidFill>
                  <a:srgbClr val="0070C0"/>
                </a:solidFill>
              </a:rPr>
              <a:t>enam</a:t>
            </a:r>
            <a:r>
              <a:rPr lang="en-US" sz="2800" smtClean="0">
                <a:solidFill>
                  <a:srgbClr val="0070C0"/>
                </a:solidFill>
              </a:rPr>
              <a:t> </a:t>
            </a:r>
            <a:r>
              <a:rPr lang="en-US" sz="2800" err="1" smtClean="0">
                <a:solidFill>
                  <a:srgbClr val="0070C0"/>
                </a:solidFill>
              </a:rPr>
              <a:t>penulis</a:t>
            </a:r>
            <a:r>
              <a:rPr lang="en-US" sz="2800" smtClean="0">
                <a:solidFill>
                  <a:srgbClr val="0070C0"/>
                </a:solidFill>
              </a:rPr>
              <a:t>)</a:t>
            </a:r>
            <a:endParaRPr lang="en-US" sz="2800">
              <a:solidFill>
                <a:srgbClr val="0070C0"/>
              </a:solidFill>
            </a:endParaRPr>
          </a:p>
        </p:txBody>
      </p:sp>
    </p:spTree>
    <p:extLst>
      <p:ext uri="{BB962C8B-B14F-4D97-AF65-F5344CB8AC3E}">
        <p14:creationId xmlns:p14="http://schemas.microsoft.com/office/powerpoint/2010/main" val="1748134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685800"/>
          </a:xfrm>
        </p:spPr>
        <p:txBody>
          <a:bodyPr>
            <a:normAutofit fontScale="90000"/>
          </a:bodyPr>
          <a:lstStyle/>
          <a:p>
            <a:r>
              <a:rPr lang="en-US" err="1" smtClean="0"/>
              <a:t>Penulisan</a:t>
            </a:r>
            <a:r>
              <a:rPr lang="en-US" smtClean="0"/>
              <a:t> </a:t>
            </a:r>
            <a:r>
              <a:rPr lang="en-US" err="1" smtClean="0"/>
              <a:t>Referensi</a:t>
            </a:r>
            <a:r>
              <a:rPr lang="en-US" smtClean="0"/>
              <a:t> (APA)   -3-</a:t>
            </a:r>
            <a:endParaRPr lang="en-US"/>
          </a:p>
        </p:txBody>
      </p:sp>
      <p:sp>
        <p:nvSpPr>
          <p:cNvPr id="3" name="Content Placeholder 2"/>
          <p:cNvSpPr>
            <a:spLocks noGrp="1"/>
          </p:cNvSpPr>
          <p:nvPr>
            <p:ph idx="1"/>
          </p:nvPr>
        </p:nvSpPr>
        <p:spPr>
          <a:xfrm>
            <a:off x="457200" y="1066800"/>
            <a:ext cx="8229600" cy="4792663"/>
          </a:xfrm>
        </p:spPr>
        <p:txBody>
          <a:bodyPr>
            <a:normAutofit lnSpcReduction="10000"/>
          </a:bodyPr>
          <a:lstStyle/>
          <a:p>
            <a:pPr>
              <a:buNone/>
            </a:pPr>
            <a:r>
              <a:rPr lang="en-US" sz="2800" smtClean="0">
                <a:solidFill>
                  <a:srgbClr val="C00000"/>
                </a:solidFill>
              </a:rPr>
              <a:t>TESIS DAN DISERTASI</a:t>
            </a:r>
          </a:p>
          <a:p>
            <a:r>
              <a:rPr lang="en-US" sz="2800" err="1" smtClean="0"/>
              <a:t>Wahono</a:t>
            </a:r>
            <a:r>
              <a:rPr lang="en-US" sz="2800" smtClean="0"/>
              <a:t>, R.S. (1999). Distributed Knowledge Based System for Automatic Object-Oriented Software Design Development. </a:t>
            </a:r>
            <a:r>
              <a:rPr lang="en-US" sz="2800" err="1" smtClean="0"/>
              <a:t>B.Eng</a:t>
            </a:r>
            <a:r>
              <a:rPr lang="en-US" sz="2800" smtClean="0"/>
              <a:t> Dissertation, Saitama University, Saitama- Japan.</a:t>
            </a:r>
          </a:p>
          <a:p>
            <a:endParaRPr lang="en-US" sz="2800" smtClean="0"/>
          </a:p>
          <a:p>
            <a:pPr>
              <a:buNone/>
            </a:pPr>
            <a:r>
              <a:rPr lang="en-US" sz="2800" smtClean="0">
                <a:solidFill>
                  <a:srgbClr val="C00000"/>
                </a:solidFill>
              </a:rPr>
              <a:t>ARTIKEL DI INTERNET</a:t>
            </a:r>
          </a:p>
          <a:p>
            <a:r>
              <a:rPr lang="en-US" sz="2800" err="1" smtClean="0"/>
              <a:t>Wahono</a:t>
            </a:r>
            <a:r>
              <a:rPr lang="en-US" sz="2800" smtClean="0"/>
              <a:t>, R.S. (2008). </a:t>
            </a:r>
            <a:r>
              <a:rPr lang="en-US" sz="2800" err="1" smtClean="0"/>
              <a:t>Pengembangan</a:t>
            </a:r>
            <a:r>
              <a:rPr lang="en-US" sz="2800" smtClean="0"/>
              <a:t> </a:t>
            </a:r>
            <a:r>
              <a:rPr lang="en-US" sz="2800" err="1" smtClean="0"/>
              <a:t>Konten</a:t>
            </a:r>
            <a:r>
              <a:rPr lang="en-US" sz="2800" smtClean="0"/>
              <a:t> </a:t>
            </a:r>
            <a:r>
              <a:rPr lang="en-US" sz="2800" err="1" smtClean="0"/>
              <a:t>di</a:t>
            </a:r>
            <a:r>
              <a:rPr lang="en-US" sz="2800" smtClean="0"/>
              <a:t> </a:t>
            </a:r>
            <a:r>
              <a:rPr lang="it-IT" sz="2800" smtClean="0"/>
              <a:t>Era Web 2.0. Diambil 5 Mei 2008, dari </a:t>
            </a:r>
            <a:r>
              <a:rPr lang="en-US" sz="2800" smtClean="0"/>
              <a:t>http://romisatriawahono.net/2008/04/21/pengem bangan-konten-di-era-web-20/</a:t>
            </a:r>
          </a:p>
          <a:p>
            <a:pPr>
              <a:buNone/>
            </a:pPr>
            <a:endParaRPr lang="en-US" sz="2800"/>
          </a:p>
        </p:txBody>
      </p:sp>
    </p:spTree>
    <p:extLst>
      <p:ext uri="{BB962C8B-B14F-4D97-AF65-F5344CB8AC3E}">
        <p14:creationId xmlns:p14="http://schemas.microsoft.com/office/powerpoint/2010/main" val="2414239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a:t>
            </a:r>
            <a:endParaRPr lang="id-ID" dirty="0"/>
          </a:p>
        </p:txBody>
      </p:sp>
      <p:sp>
        <p:nvSpPr>
          <p:cNvPr id="5" name="Text Placeholder 4"/>
          <p:cNvSpPr>
            <a:spLocks noGrp="1"/>
          </p:cNvSpPr>
          <p:nvPr>
            <p:ph type="body" idx="1"/>
          </p:nvPr>
        </p:nvSpPr>
        <p:spPr/>
        <p:txBody>
          <a:bodyPr/>
          <a:lstStyle/>
          <a:p>
            <a:r>
              <a:rPr lang="id-ID" dirty="0" smtClean="0"/>
              <a:t>Fakultas TIK – Universitas Semaran (Panduan TA)</a:t>
            </a:r>
            <a:endParaRPr lang="id-ID" dirty="0"/>
          </a:p>
        </p:txBody>
      </p:sp>
    </p:spTree>
    <p:extLst>
      <p:ext uri="{BB962C8B-B14F-4D97-AF65-F5344CB8AC3E}">
        <p14:creationId xmlns:p14="http://schemas.microsoft.com/office/powerpoint/2010/main" val="2980124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 - FTIK</a:t>
            </a:r>
            <a:endParaRPr lang="id-ID" dirty="0"/>
          </a:p>
        </p:txBody>
      </p:sp>
      <p:sp>
        <p:nvSpPr>
          <p:cNvPr id="5" name="Content Placeholder 4"/>
          <p:cNvSpPr>
            <a:spLocks noGrp="1"/>
          </p:cNvSpPr>
          <p:nvPr>
            <p:ph idx="1"/>
          </p:nvPr>
        </p:nvSpPr>
        <p:spPr/>
        <p:txBody>
          <a:bodyPr>
            <a:normAutofit fontScale="85000" lnSpcReduction="20000"/>
          </a:bodyPr>
          <a:lstStyle/>
          <a:p>
            <a:r>
              <a:rPr lang="id-ID" b="1" dirty="0" smtClean="0"/>
              <a:t>Bab I, PENDAHULUAN</a:t>
            </a:r>
          </a:p>
          <a:p>
            <a:pPr marL="971550" lvl="1" indent="-514350">
              <a:buFont typeface="+mj-lt"/>
              <a:buAutoNum type="arabicPeriod"/>
            </a:pPr>
            <a:r>
              <a:rPr lang="id-ID" dirty="0" smtClean="0"/>
              <a:t>Latar Belakang</a:t>
            </a:r>
          </a:p>
          <a:p>
            <a:pPr marL="971550" lvl="1" indent="-514350">
              <a:buFont typeface="+mj-lt"/>
              <a:buAutoNum type="arabicPeriod"/>
            </a:pPr>
            <a:r>
              <a:rPr lang="id-ID" dirty="0" smtClean="0"/>
              <a:t>Perumusan Masalah</a:t>
            </a:r>
          </a:p>
          <a:p>
            <a:pPr marL="971550" lvl="1" indent="-514350">
              <a:buFont typeface="+mj-lt"/>
              <a:buAutoNum type="arabicPeriod"/>
            </a:pPr>
            <a:r>
              <a:rPr lang="id-ID" dirty="0" smtClean="0"/>
              <a:t>Batasan Masalah</a:t>
            </a:r>
          </a:p>
          <a:p>
            <a:pPr marL="971550" lvl="1" indent="-514350">
              <a:buFont typeface="+mj-lt"/>
              <a:buAutoNum type="arabicPeriod"/>
            </a:pPr>
            <a:r>
              <a:rPr lang="id-ID" dirty="0" smtClean="0"/>
              <a:t>Tujuan Tugas Akhir</a:t>
            </a:r>
          </a:p>
          <a:p>
            <a:pPr marL="971550" lvl="1" indent="-514350">
              <a:buFont typeface="+mj-lt"/>
              <a:buAutoNum type="arabicPeriod"/>
            </a:pPr>
            <a:r>
              <a:rPr lang="id-ID" dirty="0" smtClean="0"/>
              <a:t>Manfaat Tugas akhir</a:t>
            </a:r>
          </a:p>
          <a:p>
            <a:pPr marL="971550" lvl="1" indent="-514350">
              <a:buFont typeface="+mj-lt"/>
              <a:buAutoNum type="arabicPeriod"/>
            </a:pPr>
            <a:r>
              <a:rPr lang="id-ID" dirty="0" smtClean="0"/>
              <a:t>Metodologi Penelitian</a:t>
            </a:r>
          </a:p>
          <a:p>
            <a:pPr marL="1371600" lvl="2" indent="-514350"/>
            <a:r>
              <a:rPr lang="id-ID" dirty="0" smtClean="0"/>
              <a:t>Variabel Penelitian</a:t>
            </a:r>
          </a:p>
          <a:p>
            <a:pPr marL="1371600" lvl="2" indent="-514350"/>
            <a:r>
              <a:rPr lang="id-ID" dirty="0" smtClean="0"/>
              <a:t>Model / rancangan penelitian</a:t>
            </a:r>
          </a:p>
          <a:p>
            <a:pPr marL="1371600" lvl="2" indent="-514350"/>
            <a:r>
              <a:rPr lang="id-ID" dirty="0" smtClean="0"/>
              <a:t>Teknik pengumpulan data &amp; analisis data</a:t>
            </a:r>
          </a:p>
          <a:p>
            <a:pPr marL="1371600" lvl="2" indent="-514350"/>
            <a:r>
              <a:rPr lang="id-ID" dirty="0" smtClean="0"/>
              <a:t>Analisa hasil penelitian</a:t>
            </a:r>
          </a:p>
          <a:p>
            <a:pPr marL="971550" lvl="1" indent="-514350">
              <a:buFont typeface="+mj-lt"/>
              <a:buAutoNum type="arabicPeriod"/>
            </a:pPr>
            <a:r>
              <a:rPr lang="id-ID" dirty="0" smtClean="0"/>
              <a:t>Sistematika Penulisan</a:t>
            </a:r>
          </a:p>
        </p:txBody>
      </p:sp>
    </p:spTree>
    <p:extLst>
      <p:ext uri="{BB962C8B-B14F-4D97-AF65-F5344CB8AC3E}">
        <p14:creationId xmlns:p14="http://schemas.microsoft.com/office/powerpoint/2010/main" val="114929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 - FTIK</a:t>
            </a:r>
            <a:endParaRPr lang="id-ID" dirty="0"/>
          </a:p>
        </p:txBody>
      </p:sp>
      <p:sp>
        <p:nvSpPr>
          <p:cNvPr id="5" name="Content Placeholder 4"/>
          <p:cNvSpPr>
            <a:spLocks noGrp="1"/>
          </p:cNvSpPr>
          <p:nvPr>
            <p:ph idx="1"/>
          </p:nvPr>
        </p:nvSpPr>
        <p:spPr/>
        <p:txBody>
          <a:bodyPr>
            <a:normAutofit fontScale="92500" lnSpcReduction="20000"/>
          </a:bodyPr>
          <a:lstStyle/>
          <a:p>
            <a:r>
              <a:rPr lang="id-ID" b="1" dirty="0" smtClean="0"/>
              <a:t>Bab II, LANDASAN TEORI</a:t>
            </a:r>
          </a:p>
          <a:p>
            <a:pPr lvl="1"/>
            <a:r>
              <a:rPr lang="id-ID" sz="1900" dirty="0" smtClean="0"/>
              <a:t>Berisi </a:t>
            </a:r>
            <a:r>
              <a:rPr lang="id-ID" sz="1900" dirty="0"/>
              <a:t>teori yang mengacu pada daftar pustaka. Kemungkinan bab selanjutnya masih berupa landasan teori, karena memang perlu dibagi menjadi </a:t>
            </a:r>
            <a:r>
              <a:rPr lang="id-ID" sz="1900" dirty="0" smtClean="0"/>
              <a:t> </a:t>
            </a:r>
            <a:r>
              <a:rPr lang="sv-SE" sz="1900" dirty="0" smtClean="0"/>
              <a:t>beberapa </a:t>
            </a:r>
            <a:r>
              <a:rPr lang="sv-SE" sz="1900" dirty="0"/>
              <a:t>bab, terutama bagi TA dengan studi literatur</a:t>
            </a:r>
            <a:r>
              <a:rPr lang="sv-SE" sz="1900" dirty="0" smtClean="0"/>
              <a:t>.</a:t>
            </a:r>
            <a:endParaRPr lang="id-ID" sz="1900" dirty="0" smtClean="0"/>
          </a:p>
          <a:p>
            <a:r>
              <a:rPr lang="id-ID" b="1" dirty="0" smtClean="0"/>
              <a:t>Bab III, PERENCANAAN DAN ANALISA PERANCANGAN SISTEM</a:t>
            </a:r>
          </a:p>
          <a:p>
            <a:pPr lvl="1"/>
            <a:r>
              <a:rPr lang="id-ID" sz="2000" dirty="0"/>
              <a:t>Merencanakan dan merancang kebutuhan perangkat lunak berdasarkan teori </a:t>
            </a:r>
            <a:r>
              <a:rPr lang="id-ID" sz="2000" dirty="0" smtClean="0"/>
              <a:t>yang </a:t>
            </a:r>
            <a:r>
              <a:rPr lang="id-ID" sz="2000" dirty="0"/>
              <a:t>menunjang, seperti perancangan antar </a:t>
            </a:r>
            <a:r>
              <a:rPr lang="id-ID" sz="2000" dirty="0" smtClean="0"/>
              <a:t>muka dari </a:t>
            </a:r>
            <a:r>
              <a:rPr lang="id-ID" sz="2000" dirty="0"/>
              <a:t>sistem yang dibuat.</a:t>
            </a:r>
            <a:r>
              <a:rPr lang="id-ID" dirty="0"/>
              <a:t> </a:t>
            </a:r>
            <a:endParaRPr lang="id-ID" dirty="0" smtClean="0"/>
          </a:p>
          <a:p>
            <a:r>
              <a:rPr lang="id-ID" b="1" dirty="0" smtClean="0"/>
              <a:t>Bab IV, IMPLEMENTASI SISTEM</a:t>
            </a:r>
          </a:p>
          <a:p>
            <a:pPr lvl="1"/>
            <a:r>
              <a:rPr lang="id-ID" dirty="0" smtClean="0"/>
              <a:t>Implementasi dari tahapan perancangan sistem sebelumnya</a:t>
            </a:r>
          </a:p>
          <a:p>
            <a:pPr lvl="1"/>
            <a:r>
              <a:rPr lang="id-ID" dirty="0" smtClean="0"/>
              <a:t>Uji coba perangkat lunak</a:t>
            </a:r>
            <a:endParaRPr lang="id-ID" dirty="0"/>
          </a:p>
        </p:txBody>
      </p:sp>
    </p:spTree>
    <p:extLst>
      <p:ext uri="{BB962C8B-B14F-4D97-AF65-F5344CB8AC3E}">
        <p14:creationId xmlns:p14="http://schemas.microsoft.com/office/powerpoint/2010/main" val="74970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 - FTIK</a:t>
            </a:r>
            <a:endParaRPr lang="id-ID" dirty="0"/>
          </a:p>
        </p:txBody>
      </p:sp>
      <p:sp>
        <p:nvSpPr>
          <p:cNvPr id="5" name="Content Placeholder 4"/>
          <p:cNvSpPr>
            <a:spLocks noGrp="1"/>
          </p:cNvSpPr>
          <p:nvPr>
            <p:ph idx="1"/>
          </p:nvPr>
        </p:nvSpPr>
        <p:spPr/>
        <p:txBody>
          <a:bodyPr>
            <a:normAutofit/>
          </a:bodyPr>
          <a:lstStyle/>
          <a:p>
            <a:r>
              <a:rPr lang="id-ID" dirty="0" smtClean="0"/>
              <a:t>Bab V, PENUTUP</a:t>
            </a:r>
          </a:p>
          <a:p>
            <a:pPr lvl="1"/>
            <a:r>
              <a:rPr lang="id-ID" sz="1800" dirty="0"/>
              <a:t>Berisi kesimpulan dan saran. Kesimpulan berasal dari hasil pengujian yang </a:t>
            </a:r>
            <a:r>
              <a:rPr lang="id-ID" sz="1800" dirty="0" smtClean="0"/>
              <a:t>telah </a:t>
            </a:r>
            <a:r>
              <a:rPr lang="id-ID" sz="1800" dirty="0"/>
              <a:t>dilakukan pada sistem dan berisi kelebihan-kelebihan sistem. Saran dibuat untuk perbaikan dari isi Tugas Akhir terutama dari sisi perangkat yang dibuat </a:t>
            </a:r>
            <a:r>
              <a:rPr lang="nn-NO" sz="1800" dirty="0" smtClean="0"/>
              <a:t>sekaligus </a:t>
            </a:r>
            <a:r>
              <a:rPr lang="nn-NO" sz="1800" dirty="0"/>
              <a:t>pembahasan dari Obyek Penelitian yang bisa dikembangkan. </a:t>
            </a:r>
            <a:endParaRPr lang="id-ID" sz="1800" dirty="0" smtClean="0"/>
          </a:p>
        </p:txBody>
      </p:sp>
    </p:spTree>
    <p:extLst>
      <p:ext uri="{BB962C8B-B14F-4D97-AF65-F5344CB8AC3E}">
        <p14:creationId xmlns:p14="http://schemas.microsoft.com/office/powerpoint/2010/main" val="2217592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 - FTIK</a:t>
            </a:r>
            <a:endParaRPr lang="id-ID" dirty="0"/>
          </a:p>
        </p:txBody>
      </p:sp>
      <p:sp>
        <p:nvSpPr>
          <p:cNvPr id="5" name="Content Placeholder 4"/>
          <p:cNvSpPr>
            <a:spLocks noGrp="1"/>
          </p:cNvSpPr>
          <p:nvPr>
            <p:ph idx="1"/>
          </p:nvPr>
        </p:nvSpPr>
        <p:spPr>
          <a:xfrm>
            <a:off x="457200" y="1600200"/>
            <a:ext cx="3826768" cy="4525963"/>
          </a:xfrm>
        </p:spPr>
        <p:txBody>
          <a:bodyPr>
            <a:normAutofit/>
          </a:bodyPr>
          <a:lstStyle/>
          <a:p>
            <a:r>
              <a:rPr lang="id-ID" sz="2800" dirty="0" smtClean="0"/>
              <a:t>Bab I, Pendahuluan</a:t>
            </a:r>
          </a:p>
          <a:p>
            <a:r>
              <a:rPr lang="id-ID" sz="2800" dirty="0" smtClean="0"/>
              <a:t>Bab II, Landasan Teori</a:t>
            </a:r>
          </a:p>
          <a:p>
            <a:r>
              <a:rPr lang="id-ID" sz="2800" dirty="0" smtClean="0"/>
              <a:t>Bab III, Perencanaan &amp; Analisa</a:t>
            </a:r>
          </a:p>
          <a:p>
            <a:r>
              <a:rPr lang="id-ID" sz="2800" dirty="0" smtClean="0"/>
              <a:t>Bab IV, Implementasi</a:t>
            </a:r>
          </a:p>
          <a:p>
            <a:r>
              <a:rPr lang="id-ID" sz="2800" dirty="0" smtClean="0"/>
              <a:t>Bab V, Penutup</a:t>
            </a:r>
          </a:p>
        </p:txBody>
      </p:sp>
      <p:sp>
        <p:nvSpPr>
          <p:cNvPr id="6" name="Content Placeholder 4"/>
          <p:cNvSpPr txBox="1">
            <a:spLocks/>
          </p:cNvSpPr>
          <p:nvPr/>
        </p:nvSpPr>
        <p:spPr>
          <a:xfrm>
            <a:off x="4860032" y="1556792"/>
            <a:ext cx="3826768" cy="4968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800" dirty="0" smtClean="0"/>
              <a:t>Bab I, Pendahuluan</a:t>
            </a:r>
          </a:p>
          <a:p>
            <a:r>
              <a:rPr lang="id-ID" sz="2800" dirty="0" smtClean="0"/>
              <a:t>Bab II, Tinjauan Umum Perusahaan</a:t>
            </a:r>
          </a:p>
          <a:p>
            <a:r>
              <a:rPr lang="id-ID" sz="2800" dirty="0" smtClean="0"/>
              <a:t>Bab III, Landasan Teori</a:t>
            </a:r>
          </a:p>
          <a:p>
            <a:r>
              <a:rPr lang="id-ID" sz="2800" dirty="0" smtClean="0"/>
              <a:t>Bab IV, Perencanaan &amp; Analisa</a:t>
            </a:r>
          </a:p>
          <a:p>
            <a:r>
              <a:rPr lang="id-ID" sz="2800" dirty="0" smtClean="0"/>
              <a:t>Bab V, Implementasi</a:t>
            </a:r>
          </a:p>
          <a:p>
            <a:r>
              <a:rPr lang="id-ID" sz="2800" dirty="0" smtClean="0"/>
              <a:t>Bab VI, Penutup</a:t>
            </a:r>
          </a:p>
          <a:p>
            <a:pPr marL="0" indent="0">
              <a:buNone/>
            </a:pPr>
            <a:endParaRPr lang="id-ID" sz="2800" dirty="0" smtClean="0"/>
          </a:p>
          <a:p>
            <a:pPr marL="0" indent="0">
              <a:buNone/>
            </a:pPr>
            <a:r>
              <a:rPr lang="id-ID" sz="1400" dirty="0" smtClean="0"/>
              <a:t>*) studi kasus menyangkut perusahaan</a:t>
            </a:r>
          </a:p>
        </p:txBody>
      </p:sp>
    </p:spTree>
    <p:extLst>
      <p:ext uri="{BB962C8B-B14F-4D97-AF65-F5344CB8AC3E}">
        <p14:creationId xmlns:p14="http://schemas.microsoft.com/office/powerpoint/2010/main" val="410907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Sistematika Sistem Informasi</a:t>
            </a:r>
            <a:endParaRPr lang="id-ID" dirty="0"/>
          </a:p>
        </p:txBody>
      </p:sp>
      <p:sp>
        <p:nvSpPr>
          <p:cNvPr id="3" name="Content Placeholder 2"/>
          <p:cNvSpPr>
            <a:spLocks noGrp="1"/>
          </p:cNvSpPr>
          <p:nvPr>
            <p:ph idx="1"/>
          </p:nvPr>
        </p:nvSpPr>
        <p:spPr>
          <a:xfrm>
            <a:off x="457200" y="1600200"/>
            <a:ext cx="3898776" cy="5069160"/>
          </a:xfrm>
        </p:spPr>
        <p:txBody>
          <a:bodyPr>
            <a:normAutofit fontScale="47500" lnSpcReduction="20000"/>
          </a:bodyPr>
          <a:lstStyle/>
          <a:p>
            <a:r>
              <a:rPr lang="id-ID" dirty="0" smtClean="0"/>
              <a:t>Bab I, Pendahuluan</a:t>
            </a:r>
          </a:p>
          <a:p>
            <a:pPr lvl="1"/>
            <a:r>
              <a:rPr lang="id-ID" dirty="0" smtClean="0"/>
              <a:t>Latar Belakang</a:t>
            </a:r>
          </a:p>
          <a:p>
            <a:pPr lvl="1"/>
            <a:r>
              <a:rPr lang="id-ID" dirty="0" smtClean="0"/>
              <a:t>Perumusan Masalah</a:t>
            </a:r>
          </a:p>
          <a:p>
            <a:pPr lvl="1"/>
            <a:r>
              <a:rPr lang="id-ID" dirty="0" smtClean="0"/>
              <a:t>Batasan Masalah</a:t>
            </a:r>
          </a:p>
          <a:p>
            <a:pPr lvl="1"/>
            <a:r>
              <a:rPr lang="id-ID" dirty="0" smtClean="0"/>
              <a:t>Tujuan Tugas Akhir</a:t>
            </a:r>
          </a:p>
          <a:p>
            <a:pPr lvl="1"/>
            <a:r>
              <a:rPr lang="id-ID" dirty="0" smtClean="0"/>
              <a:t>Manfaat Tugas Akhir</a:t>
            </a:r>
          </a:p>
          <a:p>
            <a:r>
              <a:rPr lang="id-ID" dirty="0" smtClean="0"/>
              <a:t>Bab II, Landasan Teori</a:t>
            </a:r>
          </a:p>
          <a:p>
            <a:pPr lvl="1"/>
            <a:r>
              <a:rPr lang="id-ID" dirty="0" smtClean="0"/>
              <a:t>Sistem</a:t>
            </a:r>
          </a:p>
          <a:p>
            <a:pPr lvl="2"/>
            <a:r>
              <a:rPr lang="id-ID" dirty="0" smtClean="0"/>
              <a:t>Pengertian Sistem</a:t>
            </a:r>
          </a:p>
          <a:p>
            <a:pPr lvl="2"/>
            <a:r>
              <a:rPr lang="id-ID" dirty="0" smtClean="0"/>
              <a:t>Elemen-elemen Sistem</a:t>
            </a:r>
          </a:p>
          <a:p>
            <a:pPr lvl="1"/>
            <a:r>
              <a:rPr lang="id-ID" dirty="0" smtClean="0"/>
              <a:t>Informasi</a:t>
            </a:r>
          </a:p>
          <a:p>
            <a:pPr lvl="2"/>
            <a:r>
              <a:rPr lang="id-ID" dirty="0" smtClean="0"/>
              <a:t>Pengertian Informasi</a:t>
            </a:r>
          </a:p>
          <a:p>
            <a:pPr lvl="2"/>
            <a:r>
              <a:rPr lang="id-ID" dirty="0" smtClean="0"/>
              <a:t>Kualitas Informasi</a:t>
            </a:r>
          </a:p>
          <a:p>
            <a:pPr lvl="2"/>
            <a:r>
              <a:rPr lang="id-ID" dirty="0" smtClean="0"/>
              <a:t>Nilai Informasi</a:t>
            </a:r>
          </a:p>
          <a:p>
            <a:pPr lvl="1"/>
            <a:r>
              <a:rPr lang="id-ID" dirty="0" smtClean="0"/>
              <a:t>Sistem Informasi</a:t>
            </a:r>
          </a:p>
          <a:p>
            <a:pPr lvl="2"/>
            <a:r>
              <a:rPr lang="id-ID" dirty="0" smtClean="0"/>
              <a:t>Pengertian Sistem Informasi</a:t>
            </a:r>
          </a:p>
          <a:p>
            <a:pPr lvl="2"/>
            <a:r>
              <a:rPr lang="id-ID" dirty="0" smtClean="0"/>
              <a:t>Komponen Sistem Informasi</a:t>
            </a:r>
          </a:p>
          <a:p>
            <a:pPr lvl="2"/>
            <a:r>
              <a:rPr lang="id-ID" dirty="0" smtClean="0"/>
              <a:t>Kegiatan dalam Sistem Informasi</a:t>
            </a:r>
          </a:p>
          <a:p>
            <a:pPr lvl="1"/>
            <a:r>
              <a:rPr lang="id-ID" dirty="0" smtClean="0"/>
              <a:t>Pengembangan Sistem Informasi</a:t>
            </a:r>
          </a:p>
          <a:p>
            <a:pPr lvl="2"/>
            <a:r>
              <a:rPr lang="id-ID" dirty="0" smtClean="0"/>
              <a:t>Perlunya Pengembangan</a:t>
            </a:r>
          </a:p>
          <a:p>
            <a:pPr lvl="2"/>
            <a:r>
              <a:rPr lang="id-ID" dirty="0" smtClean="0"/>
              <a:t>Siklus Hidup Pengembangan Sistem</a:t>
            </a:r>
          </a:p>
          <a:p>
            <a:pPr lvl="1"/>
            <a:r>
              <a:rPr lang="id-ID" dirty="0" smtClean="0"/>
              <a:t>Alat-alat Pengembangan Sistem</a:t>
            </a:r>
          </a:p>
          <a:p>
            <a:pPr lvl="1"/>
            <a:r>
              <a:rPr lang="id-ID" dirty="0" smtClean="0"/>
              <a:t>Deskripsi tentang object (Penjualan,Koperasi)</a:t>
            </a:r>
          </a:p>
        </p:txBody>
      </p:sp>
      <p:sp>
        <p:nvSpPr>
          <p:cNvPr id="6" name="Content Placeholder 2"/>
          <p:cNvSpPr txBox="1">
            <a:spLocks/>
          </p:cNvSpPr>
          <p:nvPr/>
        </p:nvSpPr>
        <p:spPr>
          <a:xfrm>
            <a:off x="4716016" y="1600200"/>
            <a:ext cx="3970784" cy="4997152"/>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dirty="0" smtClean="0"/>
              <a:t>Bab III, Metodologi Penelitian</a:t>
            </a:r>
          </a:p>
          <a:p>
            <a:pPr lvl="1"/>
            <a:r>
              <a:rPr lang="id-ID" dirty="0" smtClean="0"/>
              <a:t>Object Penelitian</a:t>
            </a:r>
          </a:p>
          <a:p>
            <a:pPr lvl="1"/>
            <a:r>
              <a:rPr lang="id-ID" dirty="0" smtClean="0"/>
              <a:t>Jenis dan Sumber Data</a:t>
            </a:r>
          </a:p>
          <a:p>
            <a:pPr lvl="1"/>
            <a:r>
              <a:rPr lang="id-ID" dirty="0" smtClean="0"/>
              <a:t>Metode Pengumpulan Data</a:t>
            </a:r>
          </a:p>
          <a:p>
            <a:pPr lvl="1"/>
            <a:r>
              <a:rPr lang="id-ID" dirty="0" smtClean="0"/>
              <a:t>Tahap-tahap Pengembangan Sistem</a:t>
            </a:r>
          </a:p>
          <a:p>
            <a:pPr lvl="2"/>
            <a:r>
              <a:rPr lang="id-ID" dirty="0" smtClean="0"/>
              <a:t>Analisis </a:t>
            </a:r>
          </a:p>
          <a:p>
            <a:pPr lvl="2"/>
            <a:r>
              <a:rPr lang="id-ID" dirty="0" smtClean="0"/>
              <a:t>Desain</a:t>
            </a:r>
          </a:p>
          <a:p>
            <a:pPr lvl="2"/>
            <a:r>
              <a:rPr lang="id-ID" dirty="0" smtClean="0"/>
              <a:t>Implementasi </a:t>
            </a:r>
          </a:p>
          <a:p>
            <a:r>
              <a:rPr lang="id-ID" dirty="0" smtClean="0"/>
              <a:t>Bab IV, Analisa &amp; Perancangan</a:t>
            </a:r>
          </a:p>
          <a:p>
            <a:pPr lvl="1"/>
            <a:r>
              <a:rPr lang="id-ID" dirty="0" smtClean="0"/>
              <a:t>Tinjauan Umum Perusahaan</a:t>
            </a:r>
          </a:p>
          <a:p>
            <a:pPr lvl="1"/>
            <a:r>
              <a:rPr lang="id-ID" dirty="0" smtClean="0"/>
              <a:t>Analisis Sistem</a:t>
            </a:r>
          </a:p>
          <a:p>
            <a:pPr lvl="2"/>
            <a:r>
              <a:rPr lang="id-ID" dirty="0" smtClean="0"/>
              <a:t>Deteksi Masalah</a:t>
            </a:r>
          </a:p>
          <a:p>
            <a:pPr lvl="3"/>
            <a:r>
              <a:rPr lang="id-ID" dirty="0" smtClean="0"/>
              <a:t>Identifikasi masalah dan sumber masalah</a:t>
            </a:r>
          </a:p>
          <a:p>
            <a:pPr lvl="2"/>
            <a:r>
              <a:rPr lang="id-ID" dirty="0" smtClean="0"/>
              <a:t>Investigasi Awal</a:t>
            </a:r>
          </a:p>
          <a:p>
            <a:pPr lvl="3"/>
            <a:r>
              <a:rPr lang="id-ID" dirty="0" smtClean="0"/>
              <a:t>Narasi Sistem Saat ini</a:t>
            </a:r>
          </a:p>
          <a:p>
            <a:pPr lvl="2"/>
            <a:r>
              <a:rPr lang="id-ID" dirty="0" smtClean="0"/>
              <a:t>Analisa Kebutuhan</a:t>
            </a:r>
          </a:p>
          <a:p>
            <a:pPr lvl="2"/>
            <a:r>
              <a:rPr lang="id-ID" dirty="0" smtClean="0"/>
              <a:t>Perumusan Alternatif Sistem</a:t>
            </a:r>
          </a:p>
          <a:p>
            <a:pPr lvl="2"/>
            <a:r>
              <a:rPr lang="id-ID" dirty="0" smtClean="0"/>
              <a:t>Pemilihan Alternatif Sistem</a:t>
            </a:r>
          </a:p>
          <a:p>
            <a:pPr lvl="1"/>
            <a:r>
              <a:rPr lang="id-ID" dirty="0" smtClean="0"/>
              <a:t>Desain Sistem</a:t>
            </a:r>
          </a:p>
          <a:p>
            <a:pPr lvl="2"/>
            <a:r>
              <a:rPr lang="id-ID" dirty="0" smtClean="0"/>
              <a:t>Model-Model Perancangan Sistem</a:t>
            </a:r>
          </a:p>
          <a:p>
            <a:pPr lvl="2"/>
            <a:r>
              <a:rPr lang="id-ID" dirty="0" smtClean="0"/>
              <a:t>Perancangan Database</a:t>
            </a:r>
          </a:p>
          <a:p>
            <a:pPr lvl="2"/>
            <a:r>
              <a:rPr lang="id-ID" dirty="0" smtClean="0"/>
              <a:t>Desain Input/Output</a:t>
            </a:r>
          </a:p>
          <a:p>
            <a:pPr lvl="1"/>
            <a:r>
              <a:rPr lang="id-ID" dirty="0" smtClean="0"/>
              <a:t>Implementasi Sistem</a:t>
            </a:r>
          </a:p>
          <a:p>
            <a:pPr lvl="2"/>
            <a:r>
              <a:rPr lang="id-ID" dirty="0" smtClean="0"/>
              <a:t>Programming &amp; Testing</a:t>
            </a:r>
          </a:p>
          <a:p>
            <a:pPr lvl="2"/>
            <a:r>
              <a:rPr lang="id-ID" dirty="0" smtClean="0"/>
              <a:t>Pelatihan</a:t>
            </a:r>
          </a:p>
          <a:p>
            <a:pPr lvl="2"/>
            <a:r>
              <a:rPr lang="id-ID" dirty="0" smtClean="0"/>
              <a:t>Perubahan Sistem</a:t>
            </a:r>
          </a:p>
          <a:p>
            <a:pPr lvl="1"/>
            <a:r>
              <a:rPr lang="id-ID" dirty="0" smtClean="0"/>
              <a:t>Perawatan Sistem</a:t>
            </a:r>
          </a:p>
          <a:p>
            <a:r>
              <a:rPr lang="id-ID" dirty="0" smtClean="0"/>
              <a:t>Bab V, Penutup</a:t>
            </a:r>
          </a:p>
          <a:p>
            <a:pPr lvl="1"/>
            <a:r>
              <a:rPr lang="id-ID" dirty="0" smtClean="0"/>
              <a:t>Kesimpulan</a:t>
            </a:r>
          </a:p>
          <a:p>
            <a:pPr lvl="1"/>
            <a:r>
              <a:rPr lang="id-ID" smtClean="0"/>
              <a:t>Saran</a:t>
            </a:r>
            <a:endParaRPr lang="id-ID" dirty="0" smtClean="0"/>
          </a:p>
          <a:p>
            <a:pPr lvl="2"/>
            <a:endParaRPr lang="id-ID" dirty="0" smtClean="0"/>
          </a:p>
        </p:txBody>
      </p:sp>
    </p:spTree>
    <p:extLst>
      <p:ext uri="{BB962C8B-B14F-4D97-AF65-F5344CB8AC3E}">
        <p14:creationId xmlns:p14="http://schemas.microsoft.com/office/powerpoint/2010/main" val="206405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a:p>
        </p:txBody>
      </p:sp>
      <p:sp>
        <p:nvSpPr>
          <p:cNvPr id="4" name="Title 1"/>
          <p:cNvSpPr txBox="1">
            <a:spLocks/>
          </p:cNvSpPr>
          <p:nvPr/>
        </p:nvSpPr>
        <p:spPr>
          <a:xfrm>
            <a:off x="277812" y="190500"/>
            <a:ext cx="8561387" cy="6477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smtClean="0"/>
              <a:t>Komparasi Penelitian S1 vs S2 vs S3</a:t>
            </a:r>
            <a:endParaRPr lang="en-US" sz="3600"/>
          </a:p>
        </p:txBody>
      </p:sp>
      <p:graphicFrame>
        <p:nvGraphicFramePr>
          <p:cNvPr id="5" name="Content Placeholder 4"/>
          <p:cNvGraphicFramePr>
            <a:graphicFrameLocks/>
          </p:cNvGraphicFramePr>
          <p:nvPr>
            <p:extLst>
              <p:ext uri="{D42A27DB-BD31-4B8C-83A1-F6EECF244321}">
                <p14:modId xmlns:p14="http://schemas.microsoft.com/office/powerpoint/2010/main" val="2046088648"/>
              </p:ext>
            </p:extLst>
          </p:nvPr>
        </p:nvGraphicFramePr>
        <p:xfrm>
          <a:off x="0" y="914400"/>
          <a:ext cx="9144000" cy="5943600"/>
        </p:xfrm>
        <a:graphic>
          <a:graphicData uri="http://schemas.openxmlformats.org/drawingml/2006/table">
            <a:tbl>
              <a:tblPr firstRow="1" bandRow="1">
                <a:tableStyleId>{073A0DAA-6AF3-43AB-8588-CEC1D06C72B9}</a:tableStyleId>
              </a:tblPr>
              <a:tblGrid>
                <a:gridCol w="1600200"/>
                <a:gridCol w="2133600"/>
                <a:gridCol w="2667001"/>
                <a:gridCol w="2743199"/>
              </a:tblGrid>
              <a:tr h="518706">
                <a:tc>
                  <a:txBody>
                    <a:bodyPr/>
                    <a:lstStyle/>
                    <a:p>
                      <a:r>
                        <a:rPr lang="en-US" sz="2400" b="0" kern="1200" baseline="0" err="1" smtClean="0">
                          <a:solidFill>
                            <a:schemeClr val="lt1"/>
                          </a:solidFill>
                          <a:effectLst/>
                          <a:latin typeface="Calibri" pitchFamily="34" charset="0"/>
                          <a:ea typeface="+mn-ea"/>
                          <a:cs typeface="Calibri" pitchFamily="34" charset="0"/>
                        </a:rPr>
                        <a:t>Perbedaan</a:t>
                      </a:r>
                      <a:endParaRPr lang="en-US" sz="2400" b="0">
                        <a:effectLst/>
                        <a:latin typeface="Calibri" pitchFamily="34" charset="0"/>
                        <a:cs typeface="Calibri" pitchFamily="34" charset="0"/>
                      </a:endParaRPr>
                    </a:p>
                  </a:txBody>
                  <a:tcPr/>
                </a:tc>
                <a:tc>
                  <a:txBody>
                    <a:bodyPr/>
                    <a:lstStyle/>
                    <a:p>
                      <a:r>
                        <a:rPr lang="en-US" sz="2400" b="0" kern="1200" baseline="0" err="1" smtClean="0">
                          <a:solidFill>
                            <a:schemeClr val="lt1"/>
                          </a:solidFill>
                          <a:effectLst/>
                          <a:latin typeface="Calibri" pitchFamily="34" charset="0"/>
                          <a:ea typeface="+mn-ea"/>
                          <a:cs typeface="Calibri" pitchFamily="34" charset="0"/>
                        </a:rPr>
                        <a:t>Skripsi</a:t>
                      </a:r>
                      <a:endParaRPr lang="en-US" sz="2400" b="0">
                        <a:effectLst/>
                        <a:latin typeface="Calibri" pitchFamily="34" charset="0"/>
                        <a:cs typeface="Calibri" pitchFamily="34" charset="0"/>
                      </a:endParaRPr>
                    </a:p>
                  </a:txBody>
                  <a:tcPr/>
                </a:tc>
                <a:tc>
                  <a:txBody>
                    <a:bodyPr/>
                    <a:lstStyle/>
                    <a:p>
                      <a:r>
                        <a:rPr lang="en-US" sz="2400" b="0" kern="1200" baseline="0" err="1" smtClean="0">
                          <a:solidFill>
                            <a:schemeClr val="lt1"/>
                          </a:solidFill>
                          <a:effectLst/>
                          <a:latin typeface="Calibri" pitchFamily="34" charset="0"/>
                          <a:ea typeface="+mn-ea"/>
                          <a:cs typeface="Calibri" pitchFamily="34" charset="0"/>
                        </a:rPr>
                        <a:t>Tesis</a:t>
                      </a:r>
                      <a:endParaRPr lang="en-US" sz="2400" b="0">
                        <a:effectLst/>
                        <a:latin typeface="Calibri" pitchFamily="34" charset="0"/>
                        <a:cs typeface="Calibri" pitchFamily="34" charset="0"/>
                      </a:endParaRPr>
                    </a:p>
                  </a:txBody>
                  <a:tcPr/>
                </a:tc>
                <a:tc>
                  <a:txBody>
                    <a:bodyPr/>
                    <a:lstStyle/>
                    <a:p>
                      <a:r>
                        <a:rPr lang="en-US" sz="2400" b="0" kern="1200" baseline="0" err="1" smtClean="0">
                          <a:solidFill>
                            <a:schemeClr val="lt1"/>
                          </a:solidFill>
                          <a:effectLst/>
                          <a:latin typeface="Calibri" pitchFamily="34" charset="0"/>
                          <a:ea typeface="+mn-ea"/>
                          <a:cs typeface="Calibri" pitchFamily="34" charset="0"/>
                        </a:rPr>
                        <a:t>Disertasi</a:t>
                      </a:r>
                      <a:endParaRPr lang="en-US" sz="2400" b="0">
                        <a:effectLst/>
                        <a:latin typeface="Calibri" pitchFamily="34" charset="0"/>
                        <a:cs typeface="Calibri" pitchFamily="34" charset="0"/>
                      </a:endParaRPr>
                    </a:p>
                  </a:txBody>
                  <a:tcPr/>
                </a:tc>
              </a:tr>
              <a:tr h="518706">
                <a:tc>
                  <a:txBody>
                    <a:bodyPr/>
                    <a:lstStyle/>
                    <a:p>
                      <a:r>
                        <a:rPr lang="en-US" sz="2200" b="0" kern="1200" baseline="0" smtClean="0">
                          <a:solidFill>
                            <a:schemeClr val="bg1"/>
                          </a:solidFill>
                          <a:effectLst/>
                          <a:latin typeface="Calibri" pitchFamily="34" charset="0"/>
                          <a:ea typeface="+mn-ea"/>
                          <a:cs typeface="Calibri" pitchFamily="34" charset="0"/>
                        </a:rPr>
                        <a:t>Tingkat</a:t>
                      </a:r>
                      <a:endParaRPr lang="en-US" sz="2200" b="0">
                        <a:solidFill>
                          <a:schemeClr val="bg1"/>
                        </a:solidFill>
                        <a:effectLst/>
                        <a:latin typeface="Calibri" pitchFamily="34" charset="0"/>
                        <a:cs typeface="Calibri" pitchFamily="34" charset="0"/>
                      </a:endParaRPr>
                    </a:p>
                  </a:txBody>
                  <a:tcPr>
                    <a:solidFill>
                      <a:schemeClr val="tx1"/>
                    </a:solidFill>
                  </a:tcPr>
                </a:tc>
                <a:tc>
                  <a:txBody>
                    <a:bodyPr/>
                    <a:lstStyle/>
                    <a:p>
                      <a:r>
                        <a:rPr lang="en-US" sz="2200" b="0" smtClean="0">
                          <a:solidFill>
                            <a:srgbClr val="C00000"/>
                          </a:solidFill>
                          <a:effectLst/>
                          <a:latin typeface="Calibri" pitchFamily="34" charset="0"/>
                          <a:cs typeface="Calibri" pitchFamily="34" charset="0"/>
                        </a:rPr>
                        <a:t>S1</a:t>
                      </a:r>
                      <a:endParaRPr lang="en-US" sz="2200" b="0">
                        <a:solidFill>
                          <a:srgbClr val="C00000"/>
                        </a:solidFill>
                        <a:effectLst/>
                        <a:latin typeface="Calibri" pitchFamily="34" charset="0"/>
                        <a:cs typeface="Calibri" pitchFamily="34" charset="0"/>
                      </a:endParaRPr>
                    </a:p>
                  </a:txBody>
                  <a:tcPr/>
                </a:tc>
                <a:tc>
                  <a:txBody>
                    <a:bodyPr/>
                    <a:lstStyle/>
                    <a:p>
                      <a:r>
                        <a:rPr lang="en-US" sz="2200" b="0" smtClean="0">
                          <a:solidFill>
                            <a:srgbClr val="C00000"/>
                          </a:solidFill>
                          <a:effectLst/>
                          <a:latin typeface="Calibri" pitchFamily="34" charset="0"/>
                          <a:cs typeface="Calibri" pitchFamily="34" charset="0"/>
                        </a:rPr>
                        <a:t>S2</a:t>
                      </a:r>
                      <a:endParaRPr lang="en-US" sz="2200" b="0">
                        <a:solidFill>
                          <a:srgbClr val="C00000"/>
                        </a:solidFill>
                        <a:effectLst/>
                        <a:latin typeface="Calibri" pitchFamily="34" charset="0"/>
                        <a:cs typeface="Calibri" pitchFamily="34" charset="0"/>
                      </a:endParaRPr>
                    </a:p>
                  </a:txBody>
                  <a:tcPr/>
                </a:tc>
                <a:tc>
                  <a:txBody>
                    <a:bodyPr/>
                    <a:lstStyle/>
                    <a:p>
                      <a:r>
                        <a:rPr lang="en-US" sz="2200" b="0" smtClean="0">
                          <a:solidFill>
                            <a:srgbClr val="C00000"/>
                          </a:solidFill>
                          <a:effectLst/>
                          <a:latin typeface="Calibri" pitchFamily="34" charset="0"/>
                          <a:cs typeface="Calibri" pitchFamily="34" charset="0"/>
                        </a:rPr>
                        <a:t>S3</a:t>
                      </a:r>
                      <a:endParaRPr lang="en-US" sz="2200" b="0">
                        <a:solidFill>
                          <a:srgbClr val="C00000"/>
                        </a:solidFill>
                        <a:effectLst/>
                        <a:latin typeface="Calibri" pitchFamily="34" charset="0"/>
                        <a:cs typeface="Calibri" pitchFamily="34" charset="0"/>
                      </a:endParaRPr>
                    </a:p>
                  </a:txBody>
                  <a:tcPr/>
                </a:tc>
              </a:tr>
              <a:tr h="1373046">
                <a:tc>
                  <a:txBody>
                    <a:bodyPr/>
                    <a:lstStyle/>
                    <a:p>
                      <a:r>
                        <a:rPr lang="en-US" sz="2200" b="0" kern="1200" baseline="0" err="1" smtClean="0">
                          <a:solidFill>
                            <a:schemeClr val="bg1"/>
                          </a:solidFill>
                          <a:effectLst/>
                          <a:latin typeface="Calibri" pitchFamily="34" charset="0"/>
                          <a:ea typeface="+mn-ea"/>
                          <a:cs typeface="Calibri" pitchFamily="34" charset="0"/>
                        </a:rPr>
                        <a:t>Jenis</a:t>
                      </a:r>
                      <a:r>
                        <a:rPr lang="en-US" sz="2200" b="0" kern="1200" baseline="0" smtClean="0">
                          <a:solidFill>
                            <a:schemeClr val="bg1"/>
                          </a:solidFill>
                          <a:effectLst/>
                          <a:latin typeface="Calibri" pitchFamily="34" charset="0"/>
                          <a:ea typeface="+mn-ea"/>
                          <a:cs typeface="Calibri" pitchFamily="34" charset="0"/>
                        </a:rPr>
                        <a:t> </a:t>
                      </a:r>
                      <a:r>
                        <a:rPr lang="en-US" sz="2200" b="0" kern="1200" baseline="0" err="1" smtClean="0">
                          <a:solidFill>
                            <a:schemeClr val="bg1"/>
                          </a:solidFill>
                          <a:effectLst/>
                          <a:latin typeface="Calibri" pitchFamily="34" charset="0"/>
                          <a:ea typeface="+mn-ea"/>
                          <a:cs typeface="Calibri" pitchFamily="34" charset="0"/>
                        </a:rPr>
                        <a:t>Penelitian</a:t>
                      </a:r>
                      <a:endParaRPr lang="en-US" sz="2200" b="0">
                        <a:solidFill>
                          <a:schemeClr val="bg1"/>
                        </a:solidFill>
                        <a:effectLst/>
                        <a:latin typeface="Calibri" pitchFamily="34" charset="0"/>
                        <a:cs typeface="Calibri" pitchFamily="34" charset="0"/>
                      </a:endParaRPr>
                    </a:p>
                  </a:txBody>
                  <a:tcPr>
                    <a:solidFill>
                      <a:schemeClr val="tx1"/>
                    </a:solidFill>
                  </a:tcPr>
                </a:tc>
                <a:tc>
                  <a:txBody>
                    <a:bodyPr/>
                    <a:lstStyle/>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chemeClr val="dk1"/>
                          </a:solidFill>
                          <a:effectLst/>
                          <a:latin typeface="Calibri" pitchFamily="34" charset="0"/>
                          <a:ea typeface="+mn-ea"/>
                          <a:cs typeface="Calibri" pitchFamily="34" charset="0"/>
                        </a:rPr>
                        <a:t>Deskriptif</a:t>
                      </a:r>
                      <a:endParaRPr lang="en-US" sz="2200" b="0" kern="1200" baseline="0" smtClean="0">
                        <a:solidFill>
                          <a:schemeClr val="dk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 </a:t>
                      </a:r>
                      <a:r>
                        <a:rPr lang="en-US" sz="2200" b="0" kern="1200" baseline="0" err="1" smtClean="0">
                          <a:solidFill>
                            <a:schemeClr val="dk1"/>
                          </a:solidFill>
                          <a:effectLst/>
                          <a:latin typeface="Calibri" pitchFamily="34" charset="0"/>
                          <a:ea typeface="+mn-ea"/>
                          <a:cs typeface="Calibri" pitchFamily="34" charset="0"/>
                        </a:rPr>
                        <a:t>Korelasi</a:t>
                      </a:r>
                      <a:endParaRPr lang="en-US" sz="2200" b="0">
                        <a:effectLst/>
                        <a:latin typeface="Calibri" pitchFamily="34" charset="0"/>
                        <a:cs typeface="Calibri" pitchFamily="34" charset="0"/>
                      </a:endParaRPr>
                    </a:p>
                  </a:txBody>
                  <a:tcPr/>
                </a:tc>
                <a:tc>
                  <a:txBody>
                    <a:bodyPr/>
                    <a:lstStyle/>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chemeClr val="dk1"/>
                          </a:solidFill>
                          <a:effectLst/>
                          <a:latin typeface="Calibri" pitchFamily="34" charset="0"/>
                          <a:ea typeface="+mn-ea"/>
                          <a:cs typeface="Calibri" pitchFamily="34" charset="0"/>
                        </a:rPr>
                        <a:t>Deskriptif</a:t>
                      </a:r>
                      <a:endParaRPr lang="en-US" sz="2200" b="0" kern="1200" baseline="0" smtClean="0">
                        <a:solidFill>
                          <a:schemeClr val="dk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chemeClr val="dk1"/>
                          </a:solidFill>
                          <a:effectLst/>
                          <a:latin typeface="Calibri" pitchFamily="34" charset="0"/>
                          <a:ea typeface="+mn-ea"/>
                          <a:cs typeface="Calibri" pitchFamily="34" charset="0"/>
                        </a:rPr>
                        <a:t>Korelasi</a:t>
                      </a:r>
                      <a:endParaRPr lang="en-US" sz="2200" b="0" kern="1200" baseline="0" smtClean="0">
                        <a:solidFill>
                          <a:schemeClr val="dk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rgbClr val="C00000"/>
                          </a:solidFill>
                          <a:effectLst/>
                          <a:latin typeface="Calibri" pitchFamily="34" charset="0"/>
                          <a:ea typeface="+mn-ea"/>
                          <a:cs typeface="Calibri" pitchFamily="34" charset="0"/>
                        </a:rPr>
                        <a:t>Eksperimen</a:t>
                      </a:r>
                      <a:endParaRPr lang="en-US" sz="2200" b="0">
                        <a:solidFill>
                          <a:srgbClr val="C00000"/>
                        </a:solidFill>
                        <a:effectLst/>
                        <a:latin typeface="Calibri" pitchFamily="34" charset="0"/>
                        <a:cs typeface="Calibri" pitchFamily="34" charset="0"/>
                      </a:endParaRPr>
                    </a:p>
                  </a:txBody>
                  <a:tcPr/>
                </a:tc>
                <a:tc>
                  <a:txBody>
                    <a:bodyPr/>
                    <a:lstStyle/>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chemeClr val="dk1"/>
                          </a:solidFill>
                          <a:effectLst/>
                          <a:latin typeface="Calibri" pitchFamily="34" charset="0"/>
                          <a:ea typeface="+mn-ea"/>
                          <a:cs typeface="Calibri" pitchFamily="34" charset="0"/>
                        </a:rPr>
                        <a:t>Deskriptif</a:t>
                      </a:r>
                      <a:endParaRPr lang="en-US" sz="2200" b="0" kern="1200" baseline="0" smtClean="0">
                        <a:solidFill>
                          <a:schemeClr val="dk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chemeClr val="dk1"/>
                          </a:solidFill>
                          <a:effectLst/>
                          <a:latin typeface="Calibri" pitchFamily="34" charset="0"/>
                          <a:ea typeface="+mn-ea"/>
                          <a:cs typeface="Calibri" pitchFamily="34" charset="0"/>
                        </a:rPr>
                        <a:t>Korelasi</a:t>
                      </a:r>
                      <a:endParaRPr lang="en-US" sz="2200" b="0" kern="1200" baseline="0" smtClean="0">
                        <a:solidFill>
                          <a:schemeClr val="dk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rgbClr val="C00000"/>
                          </a:solidFill>
                          <a:effectLst/>
                          <a:latin typeface="Calibri" pitchFamily="34" charset="0"/>
                          <a:ea typeface="+mn-ea"/>
                          <a:cs typeface="Calibri" pitchFamily="34" charset="0"/>
                        </a:rPr>
                        <a:t>Eksperimen</a:t>
                      </a:r>
                      <a:endParaRPr lang="en-US" sz="2200" b="0">
                        <a:solidFill>
                          <a:srgbClr val="C00000"/>
                        </a:solidFill>
                        <a:effectLst/>
                        <a:latin typeface="Calibri" pitchFamily="34" charset="0"/>
                        <a:cs typeface="Calibri" pitchFamily="34" charset="0"/>
                      </a:endParaRPr>
                    </a:p>
                  </a:txBody>
                  <a:tcPr/>
                </a:tc>
              </a:tr>
              <a:tr h="1466117">
                <a:tc>
                  <a:txBody>
                    <a:bodyPr/>
                    <a:lstStyle/>
                    <a:p>
                      <a:r>
                        <a:rPr lang="en-US" sz="2200" b="0" kern="1200" baseline="0" err="1" smtClean="0">
                          <a:solidFill>
                            <a:schemeClr val="bg1"/>
                          </a:solidFill>
                          <a:effectLst/>
                          <a:latin typeface="Calibri" pitchFamily="34" charset="0"/>
                          <a:ea typeface="+mn-ea"/>
                          <a:cs typeface="Calibri" pitchFamily="34" charset="0"/>
                        </a:rPr>
                        <a:t>Tujuan</a:t>
                      </a:r>
                      <a:r>
                        <a:rPr lang="en-US" sz="2200" b="0" kern="1200" baseline="0" smtClean="0">
                          <a:solidFill>
                            <a:schemeClr val="bg1"/>
                          </a:solidFill>
                          <a:effectLst/>
                          <a:latin typeface="Calibri" pitchFamily="34" charset="0"/>
                          <a:ea typeface="+mn-ea"/>
                          <a:cs typeface="Calibri" pitchFamily="34" charset="0"/>
                        </a:rPr>
                        <a:t> </a:t>
                      </a:r>
                      <a:r>
                        <a:rPr lang="en-US" sz="2200" b="0" kern="1200" baseline="0" err="1" smtClean="0">
                          <a:solidFill>
                            <a:schemeClr val="bg1"/>
                          </a:solidFill>
                          <a:effectLst/>
                          <a:latin typeface="Calibri" pitchFamily="34" charset="0"/>
                          <a:ea typeface="+mn-ea"/>
                          <a:cs typeface="Calibri" pitchFamily="34" charset="0"/>
                        </a:rPr>
                        <a:t>Penelitian</a:t>
                      </a:r>
                      <a:endParaRPr lang="en-US" sz="2200" b="0">
                        <a:solidFill>
                          <a:schemeClr val="bg1"/>
                        </a:solidFill>
                        <a:effectLst/>
                        <a:latin typeface="Calibri" pitchFamily="34" charset="0"/>
                        <a:cs typeface="Calibri" pitchFamily="34" charset="0"/>
                      </a:endParaRPr>
                    </a:p>
                  </a:txBody>
                  <a:tcPr>
                    <a:solidFill>
                      <a:schemeClr val="tx1"/>
                    </a:solidFill>
                  </a:tcPr>
                </a:tc>
                <a:tc>
                  <a:txBody>
                    <a:bodyPr/>
                    <a:lstStyle/>
                    <a:p>
                      <a:pPr>
                        <a:buFontTx/>
                        <a:buChar char="-"/>
                      </a:pPr>
                      <a:r>
                        <a:rPr lang="en-US" sz="2200" b="0" kern="1200" baseline="0" err="1" smtClean="0">
                          <a:solidFill>
                            <a:schemeClr val="dk1"/>
                          </a:solidFill>
                          <a:effectLst/>
                          <a:latin typeface="Calibri" pitchFamily="34" charset="0"/>
                          <a:ea typeface="+mn-ea"/>
                          <a:cs typeface="Calibri" pitchFamily="34" charset="0"/>
                        </a:rPr>
                        <a:t>Terapan</a:t>
                      </a:r>
                      <a:endParaRPr lang="id-ID" sz="2200" b="0" kern="1200" baseline="0" smtClean="0">
                        <a:solidFill>
                          <a:schemeClr val="dk1"/>
                        </a:solidFill>
                        <a:effectLst/>
                        <a:latin typeface="Calibri" pitchFamily="34" charset="0"/>
                        <a:ea typeface="+mn-ea"/>
                        <a:cs typeface="Calibri" pitchFamily="34" charset="0"/>
                      </a:endParaRPr>
                    </a:p>
                    <a:p>
                      <a:pPr>
                        <a:buFontTx/>
                        <a:buChar char="-"/>
                      </a:pPr>
                      <a:r>
                        <a:rPr lang="id-ID" sz="2200" b="0" kern="1200" baseline="0" smtClean="0">
                          <a:solidFill>
                            <a:srgbClr val="C00000"/>
                          </a:solidFill>
                          <a:effectLst/>
                          <a:latin typeface="Calibri" pitchFamily="34" charset="0"/>
                          <a:ea typeface="+mn-ea"/>
                          <a:cs typeface="Calibri" pitchFamily="34" charset="0"/>
                        </a:rPr>
                        <a:t>Pengujian Teori</a:t>
                      </a:r>
                      <a:endParaRPr lang="en-US" sz="2200" b="0">
                        <a:solidFill>
                          <a:srgbClr val="C00000"/>
                        </a:solidFill>
                        <a:effectLst/>
                        <a:latin typeface="Calibri" pitchFamily="34" charset="0"/>
                        <a:cs typeface="Calibri" pitchFamily="34" charset="0"/>
                      </a:endParaRPr>
                    </a:p>
                  </a:txBody>
                  <a:tcPr/>
                </a:tc>
                <a:tc>
                  <a:txBody>
                    <a:bodyPr/>
                    <a:lstStyle/>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chemeClr val="dk1"/>
                          </a:solidFill>
                          <a:effectLst/>
                          <a:latin typeface="Calibri" pitchFamily="34" charset="0"/>
                          <a:ea typeface="+mn-ea"/>
                          <a:cs typeface="Calibri" pitchFamily="34" charset="0"/>
                        </a:rPr>
                        <a:t>Terapan</a:t>
                      </a:r>
                      <a:endParaRPr lang="en-US" sz="2200" b="0" kern="1200" baseline="0" smtClean="0">
                        <a:solidFill>
                          <a:schemeClr val="dk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 </a:t>
                      </a:r>
                      <a:r>
                        <a:rPr lang="en-US" sz="2200" b="0" kern="1200" baseline="0" err="1" smtClean="0">
                          <a:solidFill>
                            <a:schemeClr val="tx1"/>
                          </a:solidFill>
                          <a:effectLst/>
                          <a:latin typeface="Calibri" pitchFamily="34" charset="0"/>
                          <a:ea typeface="+mn-ea"/>
                          <a:cs typeface="Calibri" pitchFamily="34" charset="0"/>
                        </a:rPr>
                        <a:t>Pengujian</a:t>
                      </a:r>
                      <a:r>
                        <a:rPr lang="en-US" sz="2200" b="0" kern="1200" baseline="0" smtClean="0">
                          <a:solidFill>
                            <a:schemeClr val="tx1"/>
                          </a:solidFill>
                          <a:effectLst/>
                          <a:latin typeface="Calibri" pitchFamily="34" charset="0"/>
                          <a:ea typeface="+mn-ea"/>
                          <a:cs typeface="Calibri" pitchFamily="34" charset="0"/>
                        </a:rPr>
                        <a:t> </a:t>
                      </a:r>
                      <a:r>
                        <a:rPr lang="en-US" sz="2200" b="0" kern="1200" baseline="0" err="1" smtClean="0">
                          <a:solidFill>
                            <a:schemeClr val="tx1"/>
                          </a:solidFill>
                          <a:effectLst/>
                          <a:latin typeface="Calibri" pitchFamily="34" charset="0"/>
                          <a:ea typeface="+mn-ea"/>
                          <a:cs typeface="Calibri" pitchFamily="34" charset="0"/>
                        </a:rPr>
                        <a:t>Teori</a:t>
                      </a:r>
                      <a:endParaRPr lang="en-US" sz="2200" b="0" kern="1200" baseline="0" smtClean="0">
                        <a:solidFill>
                          <a:schemeClr val="tx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rgbClr val="C00000"/>
                          </a:solidFill>
                          <a:effectLst/>
                          <a:latin typeface="Calibri" pitchFamily="34" charset="0"/>
                          <a:ea typeface="+mn-ea"/>
                          <a:cs typeface="Calibri" pitchFamily="34" charset="0"/>
                        </a:rPr>
                        <a:t>Pengembangan</a:t>
                      </a:r>
                      <a:r>
                        <a:rPr lang="en-US" sz="2200" b="0" kern="1200" baseline="0" smtClean="0">
                          <a:solidFill>
                            <a:srgbClr val="C00000"/>
                          </a:solidFill>
                          <a:effectLst/>
                          <a:latin typeface="Calibri" pitchFamily="34" charset="0"/>
                          <a:ea typeface="+mn-ea"/>
                          <a:cs typeface="Calibri" pitchFamily="34" charset="0"/>
                        </a:rPr>
                        <a:t> </a:t>
                      </a:r>
                      <a:r>
                        <a:rPr lang="en-US" sz="2200" b="0" kern="1200" baseline="0" err="1" smtClean="0">
                          <a:solidFill>
                            <a:srgbClr val="C00000"/>
                          </a:solidFill>
                          <a:effectLst/>
                          <a:latin typeface="Calibri" pitchFamily="34" charset="0"/>
                          <a:ea typeface="+mn-ea"/>
                          <a:cs typeface="Calibri" pitchFamily="34" charset="0"/>
                        </a:rPr>
                        <a:t>Teori</a:t>
                      </a:r>
                      <a:endParaRPr lang="en-US" sz="2200" b="0">
                        <a:solidFill>
                          <a:srgbClr val="C00000"/>
                        </a:solidFill>
                        <a:effectLst/>
                        <a:latin typeface="Calibri" pitchFamily="34" charset="0"/>
                        <a:cs typeface="Calibri" pitchFamily="34" charset="0"/>
                      </a:endParaRPr>
                    </a:p>
                  </a:txBody>
                  <a:tcPr/>
                </a:tc>
                <a:tc>
                  <a:txBody>
                    <a:bodyPr/>
                    <a:lstStyle/>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chemeClr val="tx1"/>
                          </a:solidFill>
                          <a:effectLst/>
                          <a:latin typeface="Calibri" pitchFamily="34" charset="0"/>
                          <a:ea typeface="+mn-ea"/>
                          <a:cs typeface="Calibri" pitchFamily="34" charset="0"/>
                        </a:rPr>
                        <a:t>Pengembangan</a:t>
                      </a:r>
                      <a:r>
                        <a:rPr lang="en-US" sz="2200" b="0" kern="1200" baseline="0" smtClean="0">
                          <a:solidFill>
                            <a:schemeClr val="tx1"/>
                          </a:solidFill>
                          <a:effectLst/>
                          <a:latin typeface="Calibri" pitchFamily="34" charset="0"/>
                          <a:ea typeface="+mn-ea"/>
                          <a:cs typeface="Calibri" pitchFamily="34" charset="0"/>
                        </a:rPr>
                        <a:t> </a:t>
                      </a:r>
                      <a:r>
                        <a:rPr lang="en-US" sz="2200" b="0" kern="1200" baseline="0" err="1" smtClean="0">
                          <a:solidFill>
                            <a:schemeClr val="tx1"/>
                          </a:solidFill>
                          <a:effectLst/>
                          <a:latin typeface="Calibri" pitchFamily="34" charset="0"/>
                          <a:ea typeface="+mn-ea"/>
                          <a:cs typeface="Calibri" pitchFamily="34" charset="0"/>
                        </a:rPr>
                        <a:t>Teori</a:t>
                      </a:r>
                      <a:endParaRPr lang="en-US" sz="2200" b="0" kern="1200" baseline="0" smtClean="0">
                        <a:solidFill>
                          <a:schemeClr val="tx1"/>
                        </a:solidFill>
                        <a:effectLst/>
                        <a:latin typeface="Calibri" pitchFamily="34" charset="0"/>
                        <a:ea typeface="+mn-ea"/>
                        <a:cs typeface="Calibri" pitchFamily="34" charset="0"/>
                      </a:endParaRPr>
                    </a:p>
                    <a:p>
                      <a:r>
                        <a:rPr lang="en-US" sz="2200" b="0" kern="1200" baseline="0" smtClean="0">
                          <a:solidFill>
                            <a:schemeClr val="dk1"/>
                          </a:solidFill>
                          <a:effectLst/>
                          <a:latin typeface="Calibri" pitchFamily="34" charset="0"/>
                          <a:ea typeface="+mn-ea"/>
                          <a:cs typeface="Calibri" pitchFamily="34" charset="0"/>
                        </a:rPr>
                        <a:t>-</a:t>
                      </a:r>
                      <a:r>
                        <a:rPr lang="en-US" sz="2200" b="0" kern="1200" baseline="0" err="1" smtClean="0">
                          <a:solidFill>
                            <a:srgbClr val="C00000"/>
                          </a:solidFill>
                          <a:effectLst/>
                          <a:latin typeface="Calibri" pitchFamily="34" charset="0"/>
                          <a:ea typeface="+mn-ea"/>
                          <a:cs typeface="Calibri" pitchFamily="34" charset="0"/>
                        </a:rPr>
                        <a:t>Penemuan</a:t>
                      </a:r>
                      <a:r>
                        <a:rPr lang="en-US" sz="2200" b="0" kern="1200" baseline="0" smtClean="0">
                          <a:solidFill>
                            <a:srgbClr val="C00000"/>
                          </a:solidFill>
                          <a:effectLst/>
                          <a:latin typeface="Calibri" pitchFamily="34" charset="0"/>
                          <a:ea typeface="+mn-ea"/>
                          <a:cs typeface="Calibri" pitchFamily="34" charset="0"/>
                        </a:rPr>
                        <a:t> </a:t>
                      </a:r>
                      <a:r>
                        <a:rPr lang="en-US" sz="2200" b="0" kern="1200" baseline="0" err="1" smtClean="0">
                          <a:solidFill>
                            <a:srgbClr val="C00000"/>
                          </a:solidFill>
                          <a:effectLst/>
                          <a:latin typeface="Calibri" pitchFamily="34" charset="0"/>
                          <a:ea typeface="+mn-ea"/>
                          <a:cs typeface="Calibri" pitchFamily="34" charset="0"/>
                        </a:rPr>
                        <a:t>Teori</a:t>
                      </a:r>
                      <a:r>
                        <a:rPr lang="en-US" sz="2200" b="0" kern="1200" baseline="0" smtClean="0">
                          <a:solidFill>
                            <a:srgbClr val="C00000"/>
                          </a:solidFill>
                          <a:effectLst/>
                          <a:latin typeface="Calibri" pitchFamily="34" charset="0"/>
                          <a:ea typeface="+mn-ea"/>
                          <a:cs typeface="Calibri" pitchFamily="34" charset="0"/>
                        </a:rPr>
                        <a:t> </a:t>
                      </a:r>
                      <a:r>
                        <a:rPr lang="en-US" sz="2200" b="0" kern="1200" baseline="0" err="1" smtClean="0">
                          <a:solidFill>
                            <a:srgbClr val="C00000"/>
                          </a:solidFill>
                          <a:effectLst/>
                          <a:latin typeface="Calibri" pitchFamily="34" charset="0"/>
                          <a:ea typeface="+mn-ea"/>
                          <a:cs typeface="Calibri" pitchFamily="34" charset="0"/>
                        </a:rPr>
                        <a:t>Baru</a:t>
                      </a:r>
                      <a:endParaRPr lang="en-US" sz="2200" b="0">
                        <a:solidFill>
                          <a:srgbClr val="C00000"/>
                        </a:solidFill>
                        <a:effectLst/>
                        <a:latin typeface="Calibri" pitchFamily="34" charset="0"/>
                        <a:cs typeface="Calibri" pitchFamily="34" charset="0"/>
                      </a:endParaRPr>
                    </a:p>
                  </a:txBody>
                  <a:tcPr/>
                </a:tc>
              </a:tr>
              <a:tr h="1121148">
                <a:tc>
                  <a:txBody>
                    <a:bodyPr/>
                    <a:lstStyle/>
                    <a:p>
                      <a:r>
                        <a:rPr lang="en-US" sz="2200" b="0" err="1" smtClean="0">
                          <a:solidFill>
                            <a:schemeClr val="bg1"/>
                          </a:solidFill>
                          <a:effectLst/>
                          <a:latin typeface="Calibri" pitchFamily="34" charset="0"/>
                          <a:cs typeface="Calibri" pitchFamily="34" charset="0"/>
                        </a:rPr>
                        <a:t>Kontribusi</a:t>
                      </a:r>
                      <a:endParaRPr lang="en-US" sz="2200" b="0">
                        <a:solidFill>
                          <a:schemeClr val="bg1"/>
                        </a:solidFill>
                        <a:effectLst/>
                        <a:latin typeface="Calibri" pitchFamily="34" charset="0"/>
                        <a:cs typeface="Calibri" pitchFamily="34" charset="0"/>
                      </a:endParaRPr>
                    </a:p>
                  </a:txBody>
                  <a:tcPr>
                    <a:solidFill>
                      <a:schemeClr val="tx1"/>
                    </a:solidFill>
                  </a:tcPr>
                </a:tc>
                <a:tc>
                  <a:txBody>
                    <a:bodyPr/>
                    <a:lstStyle/>
                    <a:p>
                      <a:pPr>
                        <a:buFontTx/>
                        <a:buChar char="-"/>
                      </a:pPr>
                      <a:r>
                        <a:rPr lang="en-US" sz="2200" b="0" smtClean="0">
                          <a:solidFill>
                            <a:srgbClr val="C00000"/>
                          </a:solidFill>
                          <a:effectLst/>
                          <a:latin typeface="Calibri" pitchFamily="34" charset="0"/>
                          <a:cs typeface="Calibri" pitchFamily="34" charset="0"/>
                        </a:rPr>
                        <a:t>Implementation</a:t>
                      </a:r>
                    </a:p>
                    <a:p>
                      <a:pPr>
                        <a:buFontTx/>
                        <a:buChar char="-"/>
                      </a:pPr>
                      <a:r>
                        <a:rPr lang="en-US" sz="2200" b="0" smtClean="0">
                          <a:solidFill>
                            <a:schemeClr val="tx1"/>
                          </a:solidFill>
                          <a:effectLst/>
                          <a:latin typeface="Calibri" pitchFamily="34" charset="0"/>
                          <a:cs typeface="Calibri" pitchFamily="34" charset="0"/>
                        </a:rPr>
                        <a:t>Development</a:t>
                      </a:r>
                      <a:endParaRPr lang="en-US" sz="2200" b="0">
                        <a:solidFill>
                          <a:schemeClr val="tx1"/>
                        </a:solidFill>
                        <a:effectLst/>
                        <a:latin typeface="Calibri" pitchFamily="34" charset="0"/>
                        <a:cs typeface="Calibri" pitchFamily="34" charset="0"/>
                      </a:endParaRPr>
                    </a:p>
                  </a:txBody>
                  <a:tcPr/>
                </a:tc>
                <a:tc>
                  <a:txBody>
                    <a:bodyPr/>
                    <a:lstStyle/>
                    <a:p>
                      <a:r>
                        <a:rPr lang="en-US" sz="2200" b="0" smtClean="0">
                          <a:solidFill>
                            <a:schemeClr val="tx1"/>
                          </a:solidFill>
                          <a:effectLst/>
                          <a:latin typeface="Calibri" pitchFamily="34" charset="0"/>
                          <a:cs typeface="Calibri" pitchFamily="34" charset="0"/>
                        </a:rPr>
                        <a:t>- </a:t>
                      </a:r>
                      <a:r>
                        <a:rPr lang="en-US" sz="2200" b="0" smtClean="0">
                          <a:solidFill>
                            <a:srgbClr val="C00000"/>
                          </a:solidFill>
                          <a:effectLst/>
                          <a:latin typeface="Calibri" pitchFamily="34" charset="0"/>
                          <a:cs typeface="Calibri" pitchFamily="34" charset="0"/>
                        </a:rPr>
                        <a:t>Incremental</a:t>
                      </a:r>
                      <a:r>
                        <a:rPr lang="en-US" sz="2200" b="0" baseline="0" smtClean="0">
                          <a:solidFill>
                            <a:srgbClr val="C00000"/>
                          </a:solidFill>
                          <a:effectLst/>
                          <a:latin typeface="Calibri" pitchFamily="34" charset="0"/>
                          <a:cs typeface="Calibri" pitchFamily="34" charset="0"/>
                        </a:rPr>
                        <a:t> Improvement</a:t>
                      </a:r>
                      <a:endParaRPr lang="en-US" sz="2200" b="0">
                        <a:solidFill>
                          <a:srgbClr val="C00000"/>
                        </a:solidFill>
                        <a:effectLst/>
                        <a:latin typeface="Calibri" pitchFamily="34" charset="0"/>
                        <a:cs typeface="Calibri" pitchFamily="34" charset="0"/>
                      </a:endParaRPr>
                    </a:p>
                  </a:txBody>
                  <a:tcPr/>
                </a:tc>
                <a:tc>
                  <a:txBody>
                    <a:bodyPr/>
                    <a:lstStyle/>
                    <a:p>
                      <a:pPr>
                        <a:buFontTx/>
                        <a:buChar char="-"/>
                      </a:pPr>
                      <a:r>
                        <a:rPr lang="en-US" sz="2200" b="0" smtClean="0">
                          <a:solidFill>
                            <a:srgbClr val="C00000"/>
                          </a:solidFill>
                          <a:effectLst/>
                          <a:latin typeface="Calibri" pitchFamily="34" charset="0"/>
                          <a:cs typeface="Calibri" pitchFamily="34" charset="0"/>
                        </a:rPr>
                        <a:t>Substantial</a:t>
                      </a:r>
                    </a:p>
                    <a:p>
                      <a:pPr>
                        <a:buFontTx/>
                        <a:buChar char="-"/>
                      </a:pPr>
                      <a:r>
                        <a:rPr lang="en-US" sz="2200" b="0" smtClean="0">
                          <a:solidFill>
                            <a:schemeClr val="tx1"/>
                          </a:solidFill>
                          <a:effectLst/>
                          <a:latin typeface="Calibri" pitchFamily="34" charset="0"/>
                          <a:cs typeface="Calibri" pitchFamily="34" charset="0"/>
                        </a:rPr>
                        <a:t>Innovation</a:t>
                      </a:r>
                      <a:endParaRPr lang="en-US" sz="2200" b="0">
                        <a:solidFill>
                          <a:schemeClr val="tx1"/>
                        </a:solidFill>
                        <a:effectLst/>
                        <a:latin typeface="Calibri" pitchFamily="34" charset="0"/>
                        <a:cs typeface="Calibri" pitchFamily="34" charset="0"/>
                      </a:endParaRPr>
                    </a:p>
                  </a:txBody>
                  <a:tcPr/>
                </a:tc>
              </a:tr>
              <a:tr h="945877">
                <a:tc>
                  <a:txBody>
                    <a:bodyPr/>
                    <a:lstStyle/>
                    <a:p>
                      <a:r>
                        <a:rPr lang="en-US" sz="2200" b="0" smtClean="0">
                          <a:solidFill>
                            <a:schemeClr val="bg1"/>
                          </a:solidFill>
                          <a:effectLst/>
                          <a:latin typeface="Calibri" pitchFamily="34" charset="0"/>
                          <a:cs typeface="Calibri" pitchFamily="34" charset="0"/>
                        </a:rPr>
                        <a:t>Target </a:t>
                      </a:r>
                      <a:r>
                        <a:rPr lang="en-US" sz="2200" b="0" err="1" smtClean="0">
                          <a:solidFill>
                            <a:schemeClr val="bg1"/>
                          </a:solidFill>
                          <a:effectLst/>
                          <a:latin typeface="Calibri" pitchFamily="34" charset="0"/>
                          <a:cs typeface="Calibri" pitchFamily="34" charset="0"/>
                        </a:rPr>
                        <a:t>Publikasi</a:t>
                      </a:r>
                      <a:endParaRPr lang="en-US" sz="2200" b="0">
                        <a:solidFill>
                          <a:schemeClr val="bg1"/>
                        </a:solidFill>
                        <a:effectLst/>
                        <a:latin typeface="Calibri" pitchFamily="34" charset="0"/>
                        <a:cs typeface="Calibri" pitchFamily="34" charset="0"/>
                      </a:endParaRPr>
                    </a:p>
                  </a:txBody>
                  <a:tcPr>
                    <a:solidFill>
                      <a:schemeClr val="tx1"/>
                    </a:solidFill>
                  </a:tcPr>
                </a:tc>
                <a:tc>
                  <a:txBody>
                    <a:bodyPr/>
                    <a:lstStyle/>
                    <a:p>
                      <a:pPr>
                        <a:buFontTx/>
                        <a:buNone/>
                      </a:pPr>
                      <a:r>
                        <a:rPr lang="en-US" sz="2200" b="0" smtClean="0">
                          <a:solidFill>
                            <a:schemeClr val="tx1"/>
                          </a:solidFill>
                          <a:effectLst/>
                          <a:latin typeface="Calibri" pitchFamily="34" charset="0"/>
                          <a:cs typeface="Calibri" pitchFamily="34" charset="0"/>
                        </a:rPr>
                        <a:t>-</a:t>
                      </a:r>
                      <a:r>
                        <a:rPr lang="en-US" sz="2200" b="0" smtClean="0">
                          <a:solidFill>
                            <a:srgbClr val="C00000"/>
                          </a:solidFill>
                          <a:effectLst/>
                          <a:latin typeface="Calibri" pitchFamily="34" charset="0"/>
                          <a:cs typeface="Calibri" pitchFamily="34" charset="0"/>
                        </a:rPr>
                        <a:t>Domestic</a:t>
                      </a:r>
                      <a:r>
                        <a:rPr lang="en-US" sz="2200" b="0" baseline="0" smtClean="0">
                          <a:solidFill>
                            <a:srgbClr val="C00000"/>
                          </a:solidFill>
                          <a:effectLst/>
                          <a:latin typeface="Calibri" pitchFamily="34" charset="0"/>
                          <a:cs typeface="Calibri" pitchFamily="34" charset="0"/>
                        </a:rPr>
                        <a:t> Conference</a:t>
                      </a:r>
                      <a:endParaRPr lang="en-US" sz="2200" b="0">
                        <a:solidFill>
                          <a:srgbClr val="C00000"/>
                        </a:solidFill>
                        <a:effectLst/>
                        <a:latin typeface="Calibri" pitchFamily="34" charset="0"/>
                        <a:cs typeface="Calibri" pitchFamily="34" charset="0"/>
                      </a:endParaRPr>
                    </a:p>
                  </a:txBody>
                  <a:tcPr/>
                </a:tc>
                <a:tc>
                  <a:txBody>
                    <a:bodyPr/>
                    <a:lstStyle/>
                    <a:p>
                      <a:r>
                        <a:rPr lang="en-US" sz="2200" b="0" smtClean="0">
                          <a:solidFill>
                            <a:schemeClr val="tx1"/>
                          </a:solidFill>
                          <a:effectLst/>
                          <a:latin typeface="Calibri" pitchFamily="34" charset="0"/>
                          <a:cs typeface="Calibri" pitchFamily="34" charset="0"/>
                        </a:rPr>
                        <a:t>- </a:t>
                      </a:r>
                      <a:r>
                        <a:rPr lang="en-US" sz="2200" b="0" smtClean="0">
                          <a:solidFill>
                            <a:srgbClr val="C00000"/>
                          </a:solidFill>
                          <a:effectLst/>
                          <a:latin typeface="Calibri" pitchFamily="34" charset="0"/>
                          <a:cs typeface="Calibri" pitchFamily="34" charset="0"/>
                        </a:rPr>
                        <a:t>International</a:t>
                      </a:r>
                      <a:r>
                        <a:rPr lang="en-US" sz="2200" b="0" baseline="0" smtClean="0">
                          <a:solidFill>
                            <a:srgbClr val="C00000"/>
                          </a:solidFill>
                          <a:effectLst/>
                          <a:latin typeface="Calibri" pitchFamily="34" charset="0"/>
                          <a:cs typeface="Calibri" pitchFamily="34" charset="0"/>
                        </a:rPr>
                        <a:t> Conference</a:t>
                      </a:r>
                      <a:endParaRPr lang="en-US" sz="2200" b="0">
                        <a:solidFill>
                          <a:srgbClr val="C00000"/>
                        </a:solidFill>
                        <a:effectLst/>
                        <a:latin typeface="Calibri" pitchFamily="34" charset="0"/>
                        <a:cs typeface="Calibri" pitchFamily="34" charset="0"/>
                      </a:endParaRPr>
                    </a:p>
                  </a:txBody>
                  <a:tcPr/>
                </a:tc>
                <a:tc>
                  <a:txBody>
                    <a:bodyPr/>
                    <a:lstStyle/>
                    <a:p>
                      <a:pPr>
                        <a:buFontTx/>
                        <a:buChar char="-"/>
                      </a:pPr>
                      <a:r>
                        <a:rPr lang="en-US" sz="2200" b="0" baseline="0" smtClean="0">
                          <a:solidFill>
                            <a:schemeClr val="tx1"/>
                          </a:solidFill>
                          <a:effectLst/>
                          <a:latin typeface="Calibri" pitchFamily="34" charset="0"/>
                          <a:cs typeface="Calibri" pitchFamily="34" charset="0"/>
                        </a:rPr>
                        <a:t>Intl. Conference</a:t>
                      </a:r>
                    </a:p>
                    <a:p>
                      <a:pPr>
                        <a:buFontTx/>
                        <a:buChar char="-"/>
                      </a:pPr>
                      <a:r>
                        <a:rPr lang="en-US" sz="2200" b="0" baseline="0" smtClean="0">
                          <a:solidFill>
                            <a:srgbClr val="C00000"/>
                          </a:solidFill>
                          <a:effectLst/>
                          <a:latin typeface="Calibri" pitchFamily="34" charset="0"/>
                          <a:cs typeface="Calibri" pitchFamily="34" charset="0"/>
                        </a:rPr>
                        <a:t>Journal</a:t>
                      </a:r>
                      <a:endParaRPr lang="en-US" sz="2200" b="0">
                        <a:solidFill>
                          <a:srgbClr val="C00000"/>
                        </a:solidFill>
                        <a:effectLst/>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81170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Sistematika Sistem Informasi</a:t>
            </a:r>
            <a:endParaRPr lang="id-ID" dirty="0"/>
          </a:p>
        </p:txBody>
      </p:sp>
      <p:sp>
        <p:nvSpPr>
          <p:cNvPr id="3" name="Content Placeholder 2"/>
          <p:cNvSpPr>
            <a:spLocks noGrp="1"/>
          </p:cNvSpPr>
          <p:nvPr>
            <p:ph idx="1"/>
          </p:nvPr>
        </p:nvSpPr>
        <p:spPr/>
        <p:txBody>
          <a:bodyPr>
            <a:normAutofit/>
          </a:bodyPr>
          <a:lstStyle/>
          <a:p>
            <a:r>
              <a:rPr lang="id-ID" dirty="0" smtClean="0"/>
              <a:t>Bab III, Metodologi Penelitian</a:t>
            </a:r>
          </a:p>
          <a:p>
            <a:pPr lvl="1"/>
            <a:r>
              <a:rPr lang="id-ID" dirty="0" smtClean="0"/>
              <a:t>Object Penelitian</a:t>
            </a:r>
          </a:p>
          <a:p>
            <a:pPr lvl="1"/>
            <a:r>
              <a:rPr lang="id-ID" dirty="0" smtClean="0"/>
              <a:t>Jenis dan Sumber Data</a:t>
            </a:r>
          </a:p>
          <a:p>
            <a:pPr lvl="1"/>
            <a:r>
              <a:rPr lang="id-ID" dirty="0" smtClean="0"/>
              <a:t>Metode Pengumpulan Data</a:t>
            </a:r>
          </a:p>
          <a:p>
            <a:pPr lvl="1"/>
            <a:r>
              <a:rPr lang="id-ID" dirty="0" smtClean="0"/>
              <a:t>Tahap-tahap Pengembangan Sistem</a:t>
            </a:r>
          </a:p>
          <a:p>
            <a:pPr lvl="2"/>
            <a:r>
              <a:rPr lang="id-ID" dirty="0" smtClean="0"/>
              <a:t>Analisis </a:t>
            </a:r>
          </a:p>
          <a:p>
            <a:pPr lvl="2"/>
            <a:r>
              <a:rPr lang="id-ID" dirty="0" smtClean="0"/>
              <a:t>Desain</a:t>
            </a:r>
          </a:p>
          <a:p>
            <a:pPr lvl="2"/>
            <a:r>
              <a:rPr lang="id-ID" dirty="0" smtClean="0"/>
              <a:t>Implementasi </a:t>
            </a:r>
          </a:p>
          <a:p>
            <a:pPr lvl="2"/>
            <a:endParaRPr lang="id-ID" dirty="0" smtClean="0"/>
          </a:p>
        </p:txBody>
      </p:sp>
    </p:spTree>
    <p:extLst>
      <p:ext uri="{BB962C8B-B14F-4D97-AF65-F5344CB8AC3E}">
        <p14:creationId xmlns:p14="http://schemas.microsoft.com/office/powerpoint/2010/main" val="1257971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a:t>
            </a:r>
            <a:endParaRPr lang="id-ID" dirty="0"/>
          </a:p>
        </p:txBody>
      </p:sp>
      <p:sp>
        <p:nvSpPr>
          <p:cNvPr id="5" name="Text Placeholder 4"/>
          <p:cNvSpPr>
            <a:spLocks noGrp="1"/>
          </p:cNvSpPr>
          <p:nvPr>
            <p:ph type="body" idx="1"/>
          </p:nvPr>
        </p:nvSpPr>
        <p:spPr/>
        <p:txBody>
          <a:bodyPr/>
          <a:lstStyle/>
          <a:p>
            <a:r>
              <a:rPr lang="id-ID" dirty="0" smtClean="0"/>
              <a:t>Program Studi Teknik Informatika – Fakultas Sains dan Teknologi Universitas Islam Negeri Sunan Kalijag Yogyakarta</a:t>
            </a:r>
            <a:endParaRPr lang="id-ID" dirty="0"/>
          </a:p>
        </p:txBody>
      </p:sp>
    </p:spTree>
    <p:extLst>
      <p:ext uri="{BB962C8B-B14F-4D97-AF65-F5344CB8AC3E}">
        <p14:creationId xmlns:p14="http://schemas.microsoft.com/office/powerpoint/2010/main" val="1495030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Bab 1. Pendahuluan</a:t>
            </a:r>
            <a:endParaRPr lang="id-ID" dirty="0"/>
          </a:p>
        </p:txBody>
      </p:sp>
      <p:sp>
        <p:nvSpPr>
          <p:cNvPr id="5" name="Content Placeholder 4"/>
          <p:cNvSpPr>
            <a:spLocks noGrp="1"/>
          </p:cNvSpPr>
          <p:nvPr>
            <p:ph idx="1"/>
          </p:nvPr>
        </p:nvSpPr>
        <p:spPr/>
        <p:txBody>
          <a:bodyPr>
            <a:normAutofit fontScale="92500" lnSpcReduction="20000"/>
          </a:bodyPr>
          <a:lstStyle/>
          <a:p>
            <a:pPr marL="0" indent="0">
              <a:buNone/>
            </a:pPr>
            <a:r>
              <a:rPr lang="id-ID" dirty="0" smtClean="0"/>
              <a:t>Bab </a:t>
            </a:r>
            <a:r>
              <a:rPr lang="id-ID" dirty="0"/>
              <a:t>pengantar memuat latar belakang dan tujuan penelitian.</a:t>
            </a:r>
          </a:p>
          <a:p>
            <a:pPr marL="514350" indent="-514350">
              <a:buFont typeface="+mj-lt"/>
              <a:buAutoNum type="alphaLcPeriod"/>
            </a:pPr>
            <a:r>
              <a:rPr lang="id-ID" dirty="0" smtClean="0"/>
              <a:t>Latar </a:t>
            </a:r>
            <a:r>
              <a:rPr lang="id-ID" dirty="0"/>
              <a:t>belakang dalam skripsi ini hampir sama dengan </a:t>
            </a:r>
            <a:r>
              <a:rPr lang="id-ID" dirty="0" smtClean="0"/>
              <a:t>yang </a:t>
            </a:r>
            <a:r>
              <a:rPr lang="fi-FI" dirty="0" smtClean="0"/>
              <a:t>dikemukakan </a:t>
            </a:r>
            <a:r>
              <a:rPr lang="fi-FI" dirty="0"/>
              <a:t>pada usulan penelitian dan mungkin sudah </a:t>
            </a:r>
            <a:r>
              <a:rPr lang="fi-FI" dirty="0" smtClean="0"/>
              <a:t>lebih</a:t>
            </a:r>
            <a:r>
              <a:rPr lang="id-ID" dirty="0" smtClean="0"/>
              <a:t> diperluas</a:t>
            </a:r>
            <a:r>
              <a:rPr lang="id-ID" dirty="0"/>
              <a:t>. Sebab itu, pada latar belakang skripsi juga </a:t>
            </a:r>
            <a:r>
              <a:rPr lang="id-ID" dirty="0" smtClean="0"/>
              <a:t>ada perumusan </a:t>
            </a:r>
            <a:r>
              <a:rPr lang="id-ID" dirty="0"/>
              <a:t>masalah, keaslian penelitian, dan faedah yang </a:t>
            </a:r>
            <a:r>
              <a:rPr lang="id-ID" dirty="0" smtClean="0"/>
              <a:t>dapat diharapkan</a:t>
            </a:r>
            <a:r>
              <a:rPr lang="id-ID" dirty="0"/>
              <a:t>.</a:t>
            </a:r>
          </a:p>
          <a:p>
            <a:pPr marL="514350" indent="-514350">
              <a:buFont typeface="+mj-lt"/>
              <a:buAutoNum type="alphaLcPeriod"/>
            </a:pPr>
            <a:r>
              <a:rPr lang="id-ID" dirty="0" smtClean="0"/>
              <a:t>Tujuan </a:t>
            </a:r>
            <a:r>
              <a:rPr lang="id-ID" dirty="0"/>
              <a:t>dan manfaat penelitian juga sama dengan yang </a:t>
            </a:r>
            <a:r>
              <a:rPr lang="id-ID" dirty="0" smtClean="0"/>
              <a:t>sudah disajikan </a:t>
            </a:r>
            <a:r>
              <a:rPr lang="id-ID" dirty="0"/>
              <a:t>pada usulan penelitian.</a:t>
            </a:r>
          </a:p>
          <a:p>
            <a:endParaRPr lang="id-ID" dirty="0"/>
          </a:p>
        </p:txBody>
      </p:sp>
    </p:spTree>
    <p:extLst>
      <p:ext uri="{BB962C8B-B14F-4D97-AF65-F5344CB8AC3E}">
        <p14:creationId xmlns:p14="http://schemas.microsoft.com/office/powerpoint/2010/main" val="4248069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dirty="0" smtClean="0"/>
              <a:t>Bab 2. </a:t>
            </a:r>
            <a:r>
              <a:rPr lang="id-ID" dirty="0"/>
              <a:t>Tinjauan </a:t>
            </a:r>
            <a:r>
              <a:rPr lang="id-ID" dirty="0" smtClean="0"/>
              <a:t>Pustaka</a:t>
            </a:r>
            <a:endParaRPr lang="id-ID" dirty="0"/>
          </a:p>
        </p:txBody>
      </p:sp>
      <p:sp>
        <p:nvSpPr>
          <p:cNvPr id="5" name="Content Placeholder 4"/>
          <p:cNvSpPr>
            <a:spLocks noGrp="1"/>
          </p:cNvSpPr>
          <p:nvPr>
            <p:ph idx="1"/>
          </p:nvPr>
        </p:nvSpPr>
        <p:spPr/>
        <p:txBody>
          <a:bodyPr>
            <a:noAutofit/>
          </a:bodyPr>
          <a:lstStyle/>
          <a:p>
            <a:pPr marL="514350" indent="-514350">
              <a:buFont typeface="+mj-lt"/>
              <a:buAutoNum type="alphaLcPeriod"/>
            </a:pPr>
            <a:r>
              <a:rPr lang="fi-FI" sz="2000" dirty="0" smtClean="0"/>
              <a:t>Tinjauan </a:t>
            </a:r>
            <a:r>
              <a:rPr lang="fi-FI" sz="2000" dirty="0"/>
              <a:t>pustaka isinya hampir sama dengan yang </a:t>
            </a:r>
            <a:r>
              <a:rPr lang="fi-FI" sz="2000" dirty="0" smtClean="0"/>
              <a:t>dikemukakan</a:t>
            </a:r>
            <a:r>
              <a:rPr lang="id-ID" sz="2000" dirty="0" smtClean="0"/>
              <a:t> </a:t>
            </a:r>
            <a:r>
              <a:rPr lang="es-ES" sz="2000" dirty="0" smtClean="0"/>
              <a:t>pada </a:t>
            </a:r>
            <a:r>
              <a:rPr lang="es-ES" sz="2000" dirty="0" err="1"/>
              <a:t>usulan</a:t>
            </a:r>
            <a:r>
              <a:rPr lang="es-ES" sz="2000" dirty="0"/>
              <a:t> </a:t>
            </a:r>
            <a:r>
              <a:rPr lang="es-ES" sz="2000" dirty="0" err="1"/>
              <a:t>penelitian</a:t>
            </a:r>
            <a:r>
              <a:rPr lang="es-ES" sz="2000" dirty="0"/>
              <a:t>, dan </a:t>
            </a:r>
            <a:r>
              <a:rPr lang="es-ES" sz="2000" dirty="0" err="1"/>
              <a:t>mungkin</a:t>
            </a:r>
            <a:r>
              <a:rPr lang="es-ES" sz="2000" dirty="0"/>
              <a:t> </a:t>
            </a:r>
            <a:r>
              <a:rPr lang="es-ES" sz="2000" dirty="0" err="1"/>
              <a:t>telah</a:t>
            </a:r>
            <a:r>
              <a:rPr lang="es-ES" sz="2000" dirty="0"/>
              <a:t> </a:t>
            </a:r>
            <a:r>
              <a:rPr lang="es-ES" sz="2000" dirty="0" err="1"/>
              <a:t>diperluas</a:t>
            </a:r>
            <a:r>
              <a:rPr lang="es-ES" sz="2000" dirty="0"/>
              <a:t> </a:t>
            </a:r>
            <a:r>
              <a:rPr lang="es-ES" sz="2000" dirty="0" err="1" smtClean="0"/>
              <a:t>dengan</a:t>
            </a:r>
            <a:r>
              <a:rPr lang="id-ID" sz="2000" dirty="0" smtClean="0"/>
              <a:t> keterangan-keterangan </a:t>
            </a:r>
            <a:r>
              <a:rPr lang="id-ID" sz="2000" dirty="0"/>
              <a:t>tambahan yang dikumpulkan </a:t>
            </a:r>
            <a:r>
              <a:rPr lang="id-ID" sz="2000" dirty="0" smtClean="0"/>
              <a:t>selama pelaksanan penelitian.</a:t>
            </a:r>
          </a:p>
          <a:p>
            <a:pPr marL="514350" indent="-514350">
              <a:buFont typeface="+mj-lt"/>
              <a:buAutoNum type="alphaLcPeriod"/>
            </a:pPr>
            <a:r>
              <a:rPr lang="sv-SE" sz="2000" dirty="0" smtClean="0"/>
              <a:t>Landasan </a:t>
            </a:r>
            <a:r>
              <a:rPr lang="sv-SE" sz="2000" dirty="0"/>
              <a:t>teori juga tidak berbeda dengan yang disajikan </a:t>
            </a:r>
            <a:r>
              <a:rPr lang="sv-SE" sz="2000" dirty="0" smtClean="0"/>
              <a:t>pada</a:t>
            </a:r>
            <a:r>
              <a:rPr lang="id-ID" sz="2000" dirty="0" smtClean="0"/>
              <a:t> usulan </a:t>
            </a:r>
            <a:r>
              <a:rPr lang="id-ID" sz="2000" dirty="0"/>
              <a:t>penelitian, dan mungkin telah diperluas dan </a:t>
            </a:r>
            <a:r>
              <a:rPr lang="id-ID" sz="2000" dirty="0" smtClean="0"/>
              <a:t>disempurnakan.</a:t>
            </a:r>
          </a:p>
          <a:p>
            <a:pPr marL="514350" indent="-514350">
              <a:buFont typeface="+mj-lt"/>
              <a:buAutoNum type="alphaLcPeriod"/>
            </a:pPr>
            <a:r>
              <a:rPr lang="id-ID" sz="2000" dirty="0" smtClean="0"/>
              <a:t>Hipotesis </a:t>
            </a:r>
            <a:r>
              <a:rPr lang="id-ID" sz="2000" dirty="0"/>
              <a:t>berisi uraian singkat yang dijabarkan dari landasan </a:t>
            </a:r>
            <a:r>
              <a:rPr lang="id-ID" sz="2000" dirty="0" smtClean="0"/>
              <a:t>teori </a:t>
            </a:r>
            <a:r>
              <a:rPr lang="sv-SE" sz="2000" dirty="0" smtClean="0"/>
              <a:t>atau </a:t>
            </a:r>
            <a:r>
              <a:rPr lang="sv-SE" sz="2000" dirty="0"/>
              <a:t>tinjauan pustaka, dan hampir sama dengan yang </a:t>
            </a:r>
            <a:r>
              <a:rPr lang="sv-SE" sz="2000" dirty="0" smtClean="0"/>
              <a:t>sudah</a:t>
            </a:r>
            <a:r>
              <a:rPr lang="id-ID" sz="2000" dirty="0" smtClean="0"/>
              <a:t> dipaparkan </a:t>
            </a:r>
            <a:r>
              <a:rPr lang="id-ID" sz="2000" dirty="0"/>
              <a:t>pada usulan </a:t>
            </a:r>
            <a:r>
              <a:rPr lang="id-ID" sz="2000" dirty="0" smtClean="0"/>
              <a:t>penelitian.</a:t>
            </a:r>
          </a:p>
          <a:p>
            <a:pPr marL="514350" indent="-514350">
              <a:buFont typeface="+mj-lt"/>
              <a:buAutoNum type="alphaLcPeriod"/>
            </a:pPr>
            <a:r>
              <a:rPr lang="id-ID" sz="2000" dirty="0" smtClean="0"/>
              <a:t>Rencana </a:t>
            </a:r>
            <a:r>
              <a:rPr lang="id-ID" sz="2000" dirty="0"/>
              <a:t>penelitian merupakan jembatan penghubung </a:t>
            </a:r>
            <a:r>
              <a:rPr lang="id-ID" sz="2000" dirty="0" smtClean="0"/>
              <a:t>antara hipotesis </a:t>
            </a:r>
            <a:r>
              <a:rPr lang="id-ID" sz="2000" dirty="0"/>
              <a:t>dengan cara penelitian, dan mengandung uraian </a:t>
            </a:r>
            <a:r>
              <a:rPr lang="id-ID" sz="2000" dirty="0" smtClean="0"/>
              <a:t>singkat tentang </a:t>
            </a:r>
            <a:r>
              <a:rPr lang="id-ID" sz="2000" dirty="0"/>
              <a:t>langkah-langkah yang akan diambil untuk </a:t>
            </a:r>
            <a:r>
              <a:rPr lang="id-ID" sz="2000" dirty="0" smtClean="0"/>
              <a:t>membuktikan </a:t>
            </a:r>
            <a:r>
              <a:rPr lang="id-ID" sz="2000" dirty="0"/>
              <a:t>kebenaran hipotesis. Rancangan penelitian, variabel yang </a:t>
            </a:r>
            <a:r>
              <a:rPr lang="id-ID" sz="2000" dirty="0" smtClean="0"/>
              <a:t>akan dipelajari</a:t>
            </a:r>
            <a:r>
              <a:rPr lang="id-ID" sz="2000" dirty="0"/>
              <a:t>, dan perkiraan kisaran nilainya diuraikan dengan jelas.</a:t>
            </a:r>
          </a:p>
          <a:p>
            <a:pPr marL="514350" indent="-514350">
              <a:buFont typeface="+mj-lt"/>
              <a:buAutoNum type="alphaLcPeriod"/>
            </a:pPr>
            <a:endParaRPr lang="id-ID" sz="2000" dirty="0"/>
          </a:p>
        </p:txBody>
      </p:sp>
    </p:spTree>
    <p:extLst>
      <p:ext uri="{BB962C8B-B14F-4D97-AF65-F5344CB8AC3E}">
        <p14:creationId xmlns:p14="http://schemas.microsoft.com/office/powerpoint/2010/main" val="2692301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dirty="0" smtClean="0"/>
              <a:t>Bab 3. Cara Penelitian</a:t>
            </a:r>
            <a:endParaRPr lang="id-ID" dirty="0"/>
          </a:p>
        </p:txBody>
      </p:sp>
      <p:sp>
        <p:nvSpPr>
          <p:cNvPr id="5" name="Content Placeholder 4"/>
          <p:cNvSpPr>
            <a:spLocks noGrp="1"/>
          </p:cNvSpPr>
          <p:nvPr>
            <p:ph idx="1"/>
          </p:nvPr>
        </p:nvSpPr>
        <p:spPr>
          <a:xfrm>
            <a:off x="457200" y="1600200"/>
            <a:ext cx="8229600" cy="4925144"/>
          </a:xfrm>
        </p:spPr>
        <p:txBody>
          <a:bodyPr>
            <a:noAutofit/>
          </a:bodyPr>
          <a:lstStyle/>
          <a:p>
            <a:r>
              <a:rPr lang="id-ID" sz="1800" dirty="0"/>
              <a:t>Pada cara penelitian, terdapat uraian rinci tentang bahan </a:t>
            </a:r>
            <a:r>
              <a:rPr lang="id-ID" sz="1800" dirty="0" smtClean="0"/>
              <a:t>atau </a:t>
            </a:r>
            <a:r>
              <a:rPr lang="fi-FI" sz="1800" dirty="0" smtClean="0"/>
              <a:t>materi </a:t>
            </a:r>
            <a:r>
              <a:rPr lang="fi-FI" sz="1800" dirty="0"/>
              <a:t>penelitian, alat, jalan penelitian, analisis hasil, dan </a:t>
            </a:r>
            <a:r>
              <a:rPr lang="fi-FI" sz="1800" dirty="0" smtClean="0"/>
              <a:t>kesulitan</a:t>
            </a:r>
            <a:r>
              <a:rPr lang="id-ID" sz="1800" dirty="0" smtClean="0"/>
              <a:t> </a:t>
            </a:r>
            <a:r>
              <a:rPr lang="fi-FI" sz="1800" dirty="0" smtClean="0"/>
              <a:t>kesulitan</a:t>
            </a:r>
            <a:r>
              <a:rPr lang="id-ID" sz="1800" dirty="0" smtClean="0"/>
              <a:t> dan cara pemecahannya</a:t>
            </a:r>
            <a:r>
              <a:rPr lang="id-ID" sz="1800" dirty="0"/>
              <a:t>.</a:t>
            </a:r>
          </a:p>
          <a:p>
            <a:r>
              <a:rPr lang="id-ID" sz="1800" dirty="0"/>
              <a:t>Bahan atau materi penelitian harus dinyatakan </a:t>
            </a:r>
            <a:r>
              <a:rPr lang="id-ID" sz="1800" dirty="0" smtClean="0"/>
              <a:t>spesifikasinya selengkap-lengkapnya</a:t>
            </a:r>
            <a:r>
              <a:rPr lang="id-ID" sz="1800" dirty="0"/>
              <a:t>. Untuk penelitian di laboratorium, </a:t>
            </a:r>
            <a:r>
              <a:rPr lang="id-ID" sz="1800" dirty="0" smtClean="0"/>
              <a:t>haruslah </a:t>
            </a:r>
            <a:r>
              <a:rPr lang="es-ES" sz="1800" dirty="0" err="1" smtClean="0"/>
              <a:t>disebutkan</a:t>
            </a:r>
            <a:r>
              <a:rPr lang="es-ES" sz="1800" dirty="0" smtClean="0"/>
              <a:t> </a:t>
            </a:r>
            <a:r>
              <a:rPr lang="es-ES" sz="1800" dirty="0" err="1"/>
              <a:t>asal</a:t>
            </a:r>
            <a:r>
              <a:rPr lang="es-ES" sz="1800" dirty="0"/>
              <a:t>, cara </a:t>
            </a:r>
            <a:r>
              <a:rPr lang="es-ES" sz="1800" dirty="0" err="1"/>
              <a:t>penyiapan</a:t>
            </a:r>
            <a:r>
              <a:rPr lang="es-ES" sz="1800" dirty="0"/>
              <a:t>, </a:t>
            </a:r>
            <a:r>
              <a:rPr lang="es-ES" sz="1800" dirty="0" err="1"/>
              <a:t>sifat</a:t>
            </a:r>
            <a:r>
              <a:rPr lang="es-ES" sz="1800" dirty="0"/>
              <a:t> </a:t>
            </a:r>
            <a:r>
              <a:rPr lang="es-ES" sz="1800" dirty="0" err="1"/>
              <a:t>fisis</a:t>
            </a:r>
            <a:r>
              <a:rPr lang="es-ES" sz="1800" dirty="0"/>
              <a:t>, dan </a:t>
            </a:r>
            <a:r>
              <a:rPr lang="es-ES" sz="1800" dirty="0" err="1"/>
              <a:t>susunan</a:t>
            </a:r>
            <a:r>
              <a:rPr lang="es-ES" sz="1800" dirty="0"/>
              <a:t> </a:t>
            </a:r>
            <a:r>
              <a:rPr lang="es-ES" sz="1800" dirty="0" err="1"/>
              <a:t>kimia</a:t>
            </a:r>
            <a:r>
              <a:rPr lang="es-ES" sz="1800" dirty="0"/>
              <a:t> </a:t>
            </a:r>
            <a:r>
              <a:rPr lang="es-ES" sz="1800" dirty="0" err="1" smtClean="0"/>
              <a:t>bahan</a:t>
            </a:r>
            <a:r>
              <a:rPr lang="id-ID" sz="1800" dirty="0" smtClean="0"/>
              <a:t> yang </a:t>
            </a:r>
            <a:r>
              <a:rPr lang="id-ID" sz="1800" dirty="0"/>
              <a:t>dipakai. Hal ini perlu dikemukakan agar peneliti lain yang </a:t>
            </a:r>
            <a:r>
              <a:rPr lang="id-ID" sz="1800" dirty="0" smtClean="0"/>
              <a:t>ingin menguji </a:t>
            </a:r>
            <a:r>
              <a:rPr lang="id-ID" sz="1800" dirty="0"/>
              <a:t>ulang penelitian itu tidak sampai salah langkah</a:t>
            </a:r>
            <a:r>
              <a:rPr lang="id-ID" sz="1800" dirty="0" smtClean="0"/>
              <a:t>.</a:t>
            </a:r>
          </a:p>
          <a:p>
            <a:pPr marL="857250" lvl="1" indent="-457200">
              <a:buFont typeface="+mj-lt"/>
              <a:buAutoNum type="alphaLcPeriod"/>
            </a:pPr>
            <a:r>
              <a:rPr lang="id-ID" sz="1800" i="1" dirty="0" smtClean="0"/>
              <a:t>Alat </a:t>
            </a:r>
            <a:r>
              <a:rPr lang="id-ID" sz="1800" i="1" dirty="0"/>
              <a:t>yang dipergunakan untuk melaksanakan penelitian </a:t>
            </a:r>
            <a:r>
              <a:rPr lang="id-ID" sz="1800" i="1" dirty="0" smtClean="0"/>
              <a:t>diuraikan </a:t>
            </a:r>
            <a:r>
              <a:rPr lang="sv-SE" sz="1800" dirty="0" smtClean="0"/>
              <a:t>dengan </a:t>
            </a:r>
            <a:r>
              <a:rPr lang="sv-SE" sz="1800" dirty="0"/>
              <a:t>jelas dan sedapat-dapatnya disertai dengan </a:t>
            </a:r>
            <a:r>
              <a:rPr lang="sv-SE" sz="1800" dirty="0" smtClean="0"/>
              <a:t>gambar.</a:t>
            </a:r>
            <a:endParaRPr lang="id-ID" sz="1800" dirty="0" smtClean="0"/>
          </a:p>
          <a:p>
            <a:pPr marL="857250" lvl="1" indent="-457200">
              <a:buFont typeface="+mj-lt"/>
              <a:buAutoNum type="alphaLcPeriod"/>
            </a:pPr>
            <a:r>
              <a:rPr lang="id-ID" sz="1800" i="1" dirty="0" smtClean="0"/>
              <a:t>Jalan </a:t>
            </a:r>
            <a:r>
              <a:rPr lang="id-ID" sz="1800" i="1" dirty="0"/>
              <a:t>penelitian berupa uraian yang lengkap dan rinci </a:t>
            </a:r>
            <a:r>
              <a:rPr lang="id-ID" sz="1800" i="1" dirty="0" smtClean="0"/>
              <a:t>tentang </a:t>
            </a:r>
            <a:r>
              <a:rPr lang="id-ID" sz="1800" dirty="0" smtClean="0"/>
              <a:t>langkah-langkah </a:t>
            </a:r>
            <a:r>
              <a:rPr lang="id-ID" sz="1800" dirty="0"/>
              <a:t>yang telah diambil pada pelaksanaan </a:t>
            </a:r>
            <a:r>
              <a:rPr lang="id-ID" sz="1800" dirty="0" smtClean="0"/>
              <a:t>penelitian, </a:t>
            </a:r>
            <a:r>
              <a:rPr lang="nn-NO" sz="1800" dirty="0" smtClean="0"/>
              <a:t>termasuk </a:t>
            </a:r>
            <a:r>
              <a:rPr lang="nn-NO" sz="1800" dirty="0"/>
              <a:t>cara mengumpulkan data dan </a:t>
            </a:r>
            <a:r>
              <a:rPr lang="nn-NO" sz="1800" dirty="0" smtClean="0"/>
              <a:t>jenisnya.</a:t>
            </a:r>
            <a:endParaRPr lang="id-ID" sz="1800" dirty="0" smtClean="0"/>
          </a:p>
          <a:p>
            <a:pPr marL="857250" lvl="1" indent="-457200">
              <a:buFont typeface="+mj-lt"/>
              <a:buAutoNum type="alphaLcPeriod"/>
            </a:pPr>
            <a:r>
              <a:rPr lang="id-ID" sz="1800" i="1" dirty="0" smtClean="0"/>
              <a:t>Kesulitan-kesulitan </a:t>
            </a:r>
            <a:r>
              <a:rPr lang="id-ID" sz="1800" i="1" dirty="0"/>
              <a:t>yang timbul selama penelitian dan </a:t>
            </a:r>
            <a:r>
              <a:rPr lang="id-ID" sz="1800" i="1" dirty="0" smtClean="0"/>
              <a:t>cara </a:t>
            </a:r>
            <a:r>
              <a:rPr lang="id-ID" sz="1800" dirty="0" smtClean="0"/>
              <a:t>pemecahannya </a:t>
            </a:r>
            <a:r>
              <a:rPr lang="id-ID" sz="1800" dirty="0"/>
              <a:t>perlu sekali ditampilkan, agar para peneliti </a:t>
            </a:r>
            <a:r>
              <a:rPr lang="id-ID" sz="1800" dirty="0" smtClean="0"/>
              <a:t>yang akan </a:t>
            </a:r>
            <a:r>
              <a:rPr lang="id-ID" sz="1800" dirty="0"/>
              <a:t>berkecimpung dalam bidang penelitian yang sejenis </a:t>
            </a:r>
            <a:r>
              <a:rPr lang="id-ID" sz="1800" dirty="0" smtClean="0"/>
              <a:t>terhindar dari </a:t>
            </a:r>
            <a:r>
              <a:rPr lang="id-ID" sz="1800" dirty="0"/>
              <a:t>hal-hal yang tidak menyenangkan</a:t>
            </a:r>
          </a:p>
        </p:txBody>
      </p:sp>
    </p:spTree>
    <p:extLst>
      <p:ext uri="{BB962C8B-B14F-4D97-AF65-F5344CB8AC3E}">
        <p14:creationId xmlns:p14="http://schemas.microsoft.com/office/powerpoint/2010/main" val="16910634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Bab 4. </a:t>
            </a:r>
            <a:r>
              <a:rPr lang="id-ID" dirty="0"/>
              <a:t>Hasil Penelitian dan </a:t>
            </a:r>
            <a:r>
              <a:rPr lang="id-ID" dirty="0" smtClean="0"/>
              <a:t>Pembahasan</a:t>
            </a:r>
            <a:endParaRPr lang="id-ID" dirty="0"/>
          </a:p>
        </p:txBody>
      </p:sp>
      <p:sp>
        <p:nvSpPr>
          <p:cNvPr id="3" name="Content Placeholder 2"/>
          <p:cNvSpPr>
            <a:spLocks noGrp="1"/>
          </p:cNvSpPr>
          <p:nvPr>
            <p:ph idx="1"/>
          </p:nvPr>
        </p:nvSpPr>
        <p:spPr/>
        <p:txBody>
          <a:bodyPr>
            <a:normAutofit fontScale="70000" lnSpcReduction="20000"/>
          </a:bodyPr>
          <a:lstStyle/>
          <a:p>
            <a:pPr marL="0" indent="0">
              <a:buNone/>
            </a:pPr>
            <a:r>
              <a:rPr lang="nb-NO" dirty="0"/>
              <a:t>Bab ini memuat hasil penelitian dan pembahasan yang </a:t>
            </a:r>
            <a:r>
              <a:rPr lang="nb-NO" dirty="0" smtClean="0"/>
              <a:t>sifatnya</a:t>
            </a:r>
            <a:r>
              <a:rPr lang="id-ID" dirty="0" smtClean="0"/>
              <a:t> terpadu </a:t>
            </a:r>
            <a:r>
              <a:rPr lang="id-ID" dirty="0"/>
              <a:t>dan tidak dipecah menjadi sub bab tersendiri.</a:t>
            </a:r>
          </a:p>
          <a:p>
            <a:pPr marL="514350" indent="-514350">
              <a:buFont typeface="+mj-lt"/>
              <a:buAutoNum type="alphaLcPeriod"/>
            </a:pPr>
            <a:r>
              <a:rPr lang="id-ID" i="1" dirty="0" smtClean="0"/>
              <a:t>Hasil </a:t>
            </a:r>
            <a:r>
              <a:rPr lang="id-ID" i="1" dirty="0"/>
              <a:t>penelitian sedapat-dapatnya disajikan dalam bentuk </a:t>
            </a:r>
            <a:r>
              <a:rPr lang="id-ID" i="1" dirty="0" smtClean="0"/>
              <a:t>daftar </a:t>
            </a:r>
            <a:r>
              <a:rPr lang="id-ID" dirty="0" smtClean="0"/>
              <a:t>(tabel), </a:t>
            </a:r>
            <a:r>
              <a:rPr lang="id-ID" dirty="0"/>
              <a:t>grafik, foto/gambar, atau bentuk lain, dan </a:t>
            </a:r>
            <a:r>
              <a:rPr lang="id-ID" dirty="0" smtClean="0"/>
              <a:t>ditempatkan sedekat-dekatnya </a:t>
            </a:r>
            <a:r>
              <a:rPr lang="id-ID" dirty="0"/>
              <a:t>dengan pembahasan, agar pembaca lebih </a:t>
            </a:r>
            <a:r>
              <a:rPr lang="id-ID" dirty="0" smtClean="0"/>
              <a:t>mudah mengikuti </a:t>
            </a:r>
            <a:r>
              <a:rPr lang="id-ID" dirty="0"/>
              <a:t>uraian. Pada alinea pertama bab ini, </a:t>
            </a:r>
            <a:r>
              <a:rPr lang="id-ID" dirty="0" smtClean="0"/>
              <a:t>sebaiknya dikemukakan </a:t>
            </a:r>
            <a:r>
              <a:rPr lang="id-ID" dirty="0"/>
              <a:t>bahwa hasil penelitian dapat dijumpai pada </a:t>
            </a:r>
            <a:r>
              <a:rPr lang="id-ID" dirty="0" smtClean="0"/>
              <a:t>daftar dan </a:t>
            </a:r>
            <a:r>
              <a:rPr lang="id-ID" dirty="0"/>
              <a:t>gambar yang nomornya disebutkan.</a:t>
            </a:r>
          </a:p>
          <a:p>
            <a:pPr marL="514350" indent="-514350">
              <a:buFont typeface="+mj-lt"/>
              <a:buAutoNum type="alphaLcPeriod"/>
            </a:pPr>
            <a:r>
              <a:rPr lang="id-ID" i="1" dirty="0" smtClean="0"/>
              <a:t>Pembahasan</a:t>
            </a:r>
            <a:r>
              <a:rPr lang="id-ID" i="1" dirty="0"/>
              <a:t>, tentang hasil yang diperoleh, berupa </a:t>
            </a:r>
            <a:r>
              <a:rPr lang="id-ID" i="1" dirty="0" smtClean="0"/>
              <a:t>penjelasan </a:t>
            </a:r>
            <a:r>
              <a:rPr lang="id-ID" dirty="0" smtClean="0"/>
              <a:t>teoritik </a:t>
            </a:r>
            <a:r>
              <a:rPr lang="id-ID" dirty="0"/>
              <a:t>baik secara kualitatif, kuantitatif, atau secara </a:t>
            </a:r>
            <a:r>
              <a:rPr lang="id-ID" dirty="0" smtClean="0"/>
              <a:t>statistik. Disamping </a:t>
            </a:r>
            <a:r>
              <a:rPr lang="id-ID" dirty="0"/>
              <a:t>itu, sebaiknya hasil penelitian juga </a:t>
            </a:r>
            <a:r>
              <a:rPr lang="id-ID" dirty="0" smtClean="0"/>
              <a:t>dibandingkan dengan </a:t>
            </a:r>
            <a:r>
              <a:rPr lang="id-ID" dirty="0"/>
              <a:t>hasil penelitian terdahulu yang sejenis.</a:t>
            </a:r>
          </a:p>
        </p:txBody>
      </p:sp>
    </p:spTree>
    <p:extLst>
      <p:ext uri="{BB962C8B-B14F-4D97-AF65-F5344CB8AC3E}">
        <p14:creationId xmlns:p14="http://schemas.microsoft.com/office/powerpoint/2010/main" val="191855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Bab 5. Kesimpulan &amp; Saran</a:t>
            </a:r>
            <a:endParaRPr lang="id-ID" dirty="0"/>
          </a:p>
        </p:txBody>
      </p:sp>
      <p:sp>
        <p:nvSpPr>
          <p:cNvPr id="3" name="Content Placeholder 2"/>
          <p:cNvSpPr>
            <a:spLocks noGrp="1"/>
          </p:cNvSpPr>
          <p:nvPr>
            <p:ph idx="1"/>
          </p:nvPr>
        </p:nvSpPr>
        <p:spPr/>
        <p:txBody>
          <a:bodyPr>
            <a:normAutofit fontScale="85000" lnSpcReduction="10000"/>
          </a:bodyPr>
          <a:lstStyle/>
          <a:p>
            <a:pPr marL="0" indent="0">
              <a:buNone/>
            </a:pPr>
            <a:r>
              <a:rPr lang="id-ID" dirty="0"/>
              <a:t>Kesimpulan dan saran harus dinyatakan secara terpisah</a:t>
            </a:r>
          </a:p>
          <a:p>
            <a:pPr marL="514350" indent="-514350">
              <a:buFont typeface="+mj-lt"/>
              <a:buAutoNum type="alphaLcPeriod"/>
            </a:pPr>
            <a:r>
              <a:rPr lang="fi-FI" dirty="0" smtClean="0"/>
              <a:t>Kesimpulan </a:t>
            </a:r>
            <a:r>
              <a:rPr lang="fi-FI" dirty="0"/>
              <a:t>merupakan pernyataan singkat dan tepat </a:t>
            </a:r>
            <a:r>
              <a:rPr lang="fi-FI" dirty="0" smtClean="0"/>
              <a:t>yang</a:t>
            </a:r>
            <a:r>
              <a:rPr lang="id-ID" dirty="0" smtClean="0"/>
              <a:t> dijabarkan </a:t>
            </a:r>
            <a:r>
              <a:rPr lang="id-ID" dirty="0"/>
              <a:t>dari hasil penelitian dan pembahasan </a:t>
            </a:r>
            <a:r>
              <a:rPr lang="id-ID" dirty="0" smtClean="0"/>
              <a:t>untuk membuktikan </a:t>
            </a:r>
            <a:r>
              <a:rPr lang="id-ID" dirty="0"/>
              <a:t>kebenaran hipotesis </a:t>
            </a:r>
            <a:r>
              <a:rPr lang="id-ID" dirty="0" smtClean="0"/>
              <a:t> (bila ada).</a:t>
            </a:r>
            <a:endParaRPr lang="id-ID" dirty="0"/>
          </a:p>
          <a:p>
            <a:pPr marL="514350" indent="-514350">
              <a:buFont typeface="+mj-lt"/>
              <a:buAutoNum type="alphaLcPeriod"/>
            </a:pPr>
            <a:r>
              <a:rPr lang="sv-SE" dirty="0" smtClean="0"/>
              <a:t>Saran </a:t>
            </a:r>
            <a:r>
              <a:rPr lang="sv-SE" dirty="0"/>
              <a:t>dibuat berdasarkan pengalaman dan </a:t>
            </a:r>
            <a:r>
              <a:rPr lang="sv-SE" dirty="0" smtClean="0"/>
              <a:t>pertimbangan penulis,</a:t>
            </a:r>
            <a:r>
              <a:rPr lang="id-ID" dirty="0" smtClean="0"/>
              <a:t> ditujukan </a:t>
            </a:r>
            <a:r>
              <a:rPr lang="id-ID" dirty="0"/>
              <a:t>kepada para peneliti dalam bidang sejenis, yang </a:t>
            </a:r>
            <a:r>
              <a:rPr lang="id-ID" dirty="0" smtClean="0"/>
              <a:t>ingin </a:t>
            </a:r>
            <a:r>
              <a:rPr lang="nn-NO" dirty="0" smtClean="0"/>
              <a:t>melanjutkan</a:t>
            </a:r>
            <a:r>
              <a:rPr lang="nn-NO" dirty="0"/>
              <a:t>, atau mengembangkan penelitian yang </a:t>
            </a:r>
            <a:r>
              <a:rPr lang="nn-NO" dirty="0" smtClean="0"/>
              <a:t>sudah</a:t>
            </a:r>
            <a:r>
              <a:rPr lang="id-ID" dirty="0" smtClean="0"/>
              <a:t> </a:t>
            </a:r>
            <a:r>
              <a:rPr lang="fi-FI" dirty="0" smtClean="0"/>
              <a:t>diselesaikan</a:t>
            </a:r>
            <a:r>
              <a:rPr lang="fi-FI" dirty="0"/>
              <a:t>. Saran tidak merupakan keharusan.</a:t>
            </a:r>
          </a:p>
          <a:p>
            <a:endParaRPr lang="id-ID" dirty="0"/>
          </a:p>
        </p:txBody>
      </p:sp>
    </p:spTree>
    <p:extLst>
      <p:ext uri="{BB962C8B-B14F-4D97-AF65-F5344CB8AC3E}">
        <p14:creationId xmlns:p14="http://schemas.microsoft.com/office/powerpoint/2010/main" val="335575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Urutan Penyajian </a:t>
            </a:r>
            <a:r>
              <a:rPr lang="id-ID" b="1" dirty="0" smtClean="0"/>
              <a:t>Penulisan</a:t>
            </a:r>
            <a:endParaRPr lang="id-ID" dirty="0"/>
          </a:p>
        </p:txBody>
      </p:sp>
      <p:sp>
        <p:nvSpPr>
          <p:cNvPr id="3" name="Content Placeholder 2"/>
          <p:cNvSpPr>
            <a:spLocks noGrp="1"/>
          </p:cNvSpPr>
          <p:nvPr>
            <p:ph idx="1"/>
          </p:nvPr>
        </p:nvSpPr>
        <p:spPr/>
        <p:txBody>
          <a:bodyPr/>
          <a:lstStyle/>
          <a:p>
            <a:r>
              <a:rPr lang="id-ID" dirty="0"/>
              <a:t>Urutan penyajian isi skripsi dapat </a:t>
            </a:r>
            <a:r>
              <a:rPr lang="id-ID" dirty="0" smtClean="0"/>
              <a:t>dikategorikan secara umum menjadi </a:t>
            </a:r>
            <a:r>
              <a:rPr lang="id-ID" dirty="0"/>
              <a:t>tiga kelompok berdasarkan jenis penelitian yang dilakukan, </a:t>
            </a:r>
            <a:r>
              <a:rPr lang="id-ID" dirty="0" smtClean="0"/>
              <a:t>yaitu:</a:t>
            </a:r>
            <a:endParaRPr lang="id-ID" dirty="0"/>
          </a:p>
          <a:p>
            <a:pPr lvl="1"/>
            <a:r>
              <a:rPr lang="id-ID" dirty="0"/>
              <a:t>penelitian eksperimental, </a:t>
            </a:r>
            <a:endParaRPr lang="id-ID" dirty="0" smtClean="0"/>
          </a:p>
          <a:p>
            <a:pPr lvl="1"/>
            <a:r>
              <a:rPr lang="id-ID" dirty="0" smtClean="0"/>
              <a:t>pengembangan </a:t>
            </a:r>
            <a:r>
              <a:rPr lang="id-ID" dirty="0"/>
              <a:t>sistem dan </a:t>
            </a:r>
            <a:endParaRPr lang="id-ID" dirty="0" smtClean="0"/>
          </a:p>
          <a:p>
            <a:pPr lvl="1"/>
            <a:r>
              <a:rPr lang="id-ID" dirty="0" smtClean="0"/>
              <a:t>penelitian literatur atau </a:t>
            </a:r>
            <a:r>
              <a:rPr lang="id-ID" dirty="0"/>
              <a:t>kajian teori.</a:t>
            </a:r>
          </a:p>
          <a:p>
            <a:endParaRPr lang="id-ID" dirty="0"/>
          </a:p>
        </p:txBody>
      </p:sp>
    </p:spTree>
    <p:extLst>
      <p:ext uri="{BB962C8B-B14F-4D97-AF65-F5344CB8AC3E}">
        <p14:creationId xmlns:p14="http://schemas.microsoft.com/office/powerpoint/2010/main" val="28056010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a:t>
            </a:r>
            <a:br>
              <a:rPr lang="id-ID" dirty="0"/>
            </a:br>
            <a:r>
              <a:rPr lang="id-ID" dirty="0"/>
              <a:t>- Penelitian Eksperimental -</a:t>
            </a:r>
          </a:p>
        </p:txBody>
      </p:sp>
      <p:sp>
        <p:nvSpPr>
          <p:cNvPr id="3" name="Content Placeholder 2"/>
          <p:cNvSpPr>
            <a:spLocks noGrp="1"/>
          </p:cNvSpPr>
          <p:nvPr>
            <p:ph idx="1"/>
          </p:nvPr>
        </p:nvSpPr>
        <p:spPr/>
        <p:txBody>
          <a:bodyPr>
            <a:normAutofit fontScale="85000" lnSpcReduction="20000"/>
          </a:bodyPr>
          <a:lstStyle/>
          <a:p>
            <a:r>
              <a:rPr lang="id-ID" dirty="0"/>
              <a:t>Bab I Pendahuluan</a:t>
            </a:r>
          </a:p>
          <a:p>
            <a:r>
              <a:rPr lang="fi-FI" dirty="0"/>
              <a:t>Bab II Tinjauan Pustaka dan Landasan Teori</a:t>
            </a:r>
          </a:p>
          <a:p>
            <a:pPr lvl="1"/>
            <a:r>
              <a:rPr lang="id-ID" dirty="0"/>
              <a:t>2.1. Tinjauan Pustaka</a:t>
            </a:r>
          </a:p>
          <a:p>
            <a:pPr lvl="1"/>
            <a:r>
              <a:rPr lang="id-ID" dirty="0"/>
              <a:t>2.2. Landasan Teori</a:t>
            </a:r>
          </a:p>
          <a:p>
            <a:r>
              <a:rPr lang="id-ID" dirty="0"/>
              <a:t>Bab III Metode Penelitian</a:t>
            </a:r>
          </a:p>
          <a:p>
            <a:r>
              <a:rPr lang="es-ES" dirty="0" err="1"/>
              <a:t>Bab</a:t>
            </a:r>
            <a:r>
              <a:rPr lang="es-ES" dirty="0"/>
              <a:t> IV </a:t>
            </a:r>
            <a:r>
              <a:rPr lang="es-ES" dirty="0" err="1"/>
              <a:t>Hasil</a:t>
            </a:r>
            <a:r>
              <a:rPr lang="es-ES" dirty="0"/>
              <a:t> dan </a:t>
            </a:r>
            <a:r>
              <a:rPr lang="es-ES" dirty="0" err="1"/>
              <a:t>pembahasan</a:t>
            </a:r>
            <a:endParaRPr lang="es-ES" dirty="0"/>
          </a:p>
          <a:p>
            <a:r>
              <a:rPr lang="id-ID" dirty="0"/>
              <a:t>Bab V </a:t>
            </a:r>
            <a:r>
              <a:rPr lang="id-ID" dirty="0" smtClean="0"/>
              <a:t>Penutup</a:t>
            </a:r>
          </a:p>
          <a:p>
            <a:pPr lvl="1"/>
            <a:r>
              <a:rPr lang="id-ID" dirty="0"/>
              <a:t>5.1. Kesimpulan</a:t>
            </a:r>
          </a:p>
          <a:p>
            <a:pPr lvl="1"/>
            <a:r>
              <a:rPr lang="id-ID" dirty="0"/>
              <a:t>5.2. Saran</a:t>
            </a:r>
          </a:p>
          <a:p>
            <a:r>
              <a:rPr lang="id-ID" dirty="0"/>
              <a:t>Daftar pustaka</a:t>
            </a:r>
          </a:p>
          <a:p>
            <a:r>
              <a:rPr lang="id-ID" dirty="0"/>
              <a:t>Lampiran</a:t>
            </a:r>
          </a:p>
        </p:txBody>
      </p:sp>
    </p:spTree>
    <p:extLst>
      <p:ext uri="{BB962C8B-B14F-4D97-AF65-F5344CB8AC3E}">
        <p14:creationId xmlns:p14="http://schemas.microsoft.com/office/powerpoint/2010/main" val="24199709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Sistematika</a:t>
            </a:r>
            <a:br>
              <a:rPr lang="id-ID" dirty="0" smtClean="0"/>
            </a:br>
            <a:r>
              <a:rPr lang="id-ID" dirty="0" smtClean="0"/>
              <a:t>- Pengembangan Sistem -</a:t>
            </a:r>
            <a:endParaRPr lang="id-ID" dirty="0"/>
          </a:p>
        </p:txBody>
      </p:sp>
      <p:sp>
        <p:nvSpPr>
          <p:cNvPr id="3" name="Content Placeholder 2"/>
          <p:cNvSpPr>
            <a:spLocks noGrp="1"/>
          </p:cNvSpPr>
          <p:nvPr>
            <p:ph idx="1"/>
          </p:nvPr>
        </p:nvSpPr>
        <p:spPr>
          <a:xfrm>
            <a:off x="457200" y="1600200"/>
            <a:ext cx="8229600" cy="4781128"/>
          </a:xfrm>
        </p:spPr>
        <p:txBody>
          <a:bodyPr>
            <a:normAutofit fontScale="70000" lnSpcReduction="20000"/>
          </a:bodyPr>
          <a:lstStyle/>
          <a:p>
            <a:r>
              <a:rPr lang="id-ID" dirty="0"/>
              <a:t>Bab I Pendahuluan</a:t>
            </a:r>
          </a:p>
          <a:p>
            <a:r>
              <a:rPr lang="fi-FI" dirty="0"/>
              <a:t>Bab II Tinjauan Pustaka dan Landasan Teori</a:t>
            </a:r>
          </a:p>
          <a:p>
            <a:pPr lvl="1"/>
            <a:r>
              <a:rPr lang="id-ID" dirty="0"/>
              <a:t>II.1. Tinjauan Pustaka</a:t>
            </a:r>
          </a:p>
          <a:p>
            <a:pPr lvl="1"/>
            <a:r>
              <a:rPr lang="id-ID" dirty="0"/>
              <a:t>II.2. Landasan Teori</a:t>
            </a:r>
          </a:p>
          <a:p>
            <a:r>
              <a:rPr lang="id-ID" dirty="0"/>
              <a:t>Bab III Metode Pengembangan Sistem</a:t>
            </a:r>
          </a:p>
          <a:p>
            <a:r>
              <a:rPr lang="id-ID" dirty="0"/>
              <a:t>Bab IV Analisis dan Perancangan Sistem</a:t>
            </a:r>
          </a:p>
          <a:p>
            <a:r>
              <a:rPr lang="id-ID" dirty="0"/>
              <a:t>Bab V Implementasi dan Pengujian Sistem</a:t>
            </a:r>
          </a:p>
          <a:p>
            <a:r>
              <a:rPr lang="es-ES" dirty="0" err="1"/>
              <a:t>Bab</a:t>
            </a:r>
            <a:r>
              <a:rPr lang="es-ES" dirty="0"/>
              <a:t> VI </a:t>
            </a:r>
            <a:r>
              <a:rPr lang="es-ES" dirty="0" err="1"/>
              <a:t>Hasil</a:t>
            </a:r>
            <a:r>
              <a:rPr lang="es-ES" dirty="0"/>
              <a:t> dan </a:t>
            </a:r>
            <a:r>
              <a:rPr lang="es-ES" dirty="0" err="1"/>
              <a:t>pembahasan</a:t>
            </a:r>
            <a:endParaRPr lang="es-ES" dirty="0"/>
          </a:p>
          <a:p>
            <a:r>
              <a:rPr lang="id-ID" dirty="0"/>
              <a:t>Bab VII Penutup</a:t>
            </a:r>
          </a:p>
          <a:p>
            <a:pPr lvl="1"/>
            <a:r>
              <a:rPr lang="id-ID" dirty="0"/>
              <a:t>7.1. Kesimpulan</a:t>
            </a:r>
          </a:p>
          <a:p>
            <a:pPr lvl="1"/>
            <a:r>
              <a:rPr lang="id-ID" dirty="0"/>
              <a:t>7.2. Saran</a:t>
            </a:r>
          </a:p>
          <a:p>
            <a:r>
              <a:rPr lang="id-ID" dirty="0"/>
              <a:t>Daftar pustaka</a:t>
            </a:r>
          </a:p>
          <a:p>
            <a:r>
              <a:rPr lang="id-ID" dirty="0"/>
              <a:t>Lampiran</a:t>
            </a:r>
          </a:p>
        </p:txBody>
      </p:sp>
    </p:spTree>
    <p:extLst>
      <p:ext uri="{BB962C8B-B14F-4D97-AF65-F5344CB8AC3E}">
        <p14:creationId xmlns:p14="http://schemas.microsoft.com/office/powerpoint/2010/main" val="6481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Tahapan</a:t>
            </a:r>
            <a:r>
              <a:rPr lang="en-US" dirty="0"/>
              <a:t> </a:t>
            </a:r>
            <a:r>
              <a:rPr lang="en-US" dirty="0" err="1"/>
              <a:t>Dasar</a:t>
            </a:r>
            <a:r>
              <a:rPr lang="en-US" dirty="0"/>
              <a:t> </a:t>
            </a:r>
            <a:r>
              <a:rPr lang="en-US" dirty="0" err="1" smtClean="0"/>
              <a:t>Penelitian</a:t>
            </a:r>
            <a:endParaRPr lang="id-ID" dirty="0"/>
          </a:p>
        </p:txBody>
      </p:sp>
      <p:sp>
        <p:nvSpPr>
          <p:cNvPr id="3" name="Content Placeholder 2"/>
          <p:cNvSpPr>
            <a:spLocks noGrp="1"/>
          </p:cNvSpPr>
          <p:nvPr>
            <p:ph idx="1"/>
          </p:nvPr>
        </p:nvSpPr>
        <p:spPr/>
        <p:txBody>
          <a:bodyPr/>
          <a:lstStyle/>
          <a:p>
            <a:pPr>
              <a:buNone/>
            </a:pPr>
            <a:r>
              <a:rPr lang="en-US" dirty="0"/>
              <a:t>1. </a:t>
            </a:r>
            <a:r>
              <a:rPr lang="en-US" dirty="0" err="1"/>
              <a:t>Identifikasi</a:t>
            </a:r>
            <a:r>
              <a:rPr lang="en-US" dirty="0"/>
              <a:t> </a:t>
            </a:r>
            <a:r>
              <a:rPr lang="en-US" dirty="0" err="1">
                <a:solidFill>
                  <a:srgbClr val="C00000"/>
                </a:solidFill>
              </a:rPr>
              <a:t>Masalah</a:t>
            </a:r>
            <a:endParaRPr lang="en-US" dirty="0">
              <a:solidFill>
                <a:srgbClr val="C00000"/>
              </a:solidFill>
            </a:endParaRPr>
          </a:p>
          <a:p>
            <a:pPr>
              <a:buNone/>
            </a:pPr>
            <a:r>
              <a:rPr lang="en-US" dirty="0"/>
              <a:t>2. </a:t>
            </a:r>
            <a:r>
              <a:rPr lang="en-US" dirty="0" err="1"/>
              <a:t>Perumusan</a:t>
            </a:r>
            <a:r>
              <a:rPr lang="en-US" dirty="0"/>
              <a:t> </a:t>
            </a:r>
            <a:r>
              <a:rPr lang="en-US" dirty="0" err="1">
                <a:solidFill>
                  <a:srgbClr val="C00000"/>
                </a:solidFill>
              </a:rPr>
              <a:t>Hipotesis</a:t>
            </a:r>
            <a:endParaRPr lang="en-US" dirty="0">
              <a:solidFill>
                <a:srgbClr val="C00000"/>
              </a:solidFill>
            </a:endParaRPr>
          </a:p>
          <a:p>
            <a:pPr>
              <a:buNone/>
            </a:pPr>
            <a:r>
              <a:rPr lang="es-ES" dirty="0"/>
              <a:t>3. </a:t>
            </a:r>
            <a:r>
              <a:rPr lang="es-ES" dirty="0" err="1"/>
              <a:t>Pengujian</a:t>
            </a:r>
            <a:r>
              <a:rPr lang="es-ES" dirty="0"/>
              <a:t> </a:t>
            </a:r>
            <a:r>
              <a:rPr lang="es-ES" dirty="0" err="1">
                <a:solidFill>
                  <a:srgbClr val="C00000"/>
                </a:solidFill>
              </a:rPr>
              <a:t>Hipotesis</a:t>
            </a:r>
            <a:r>
              <a:rPr lang="es-ES" dirty="0">
                <a:solidFill>
                  <a:srgbClr val="C00000"/>
                </a:solidFill>
              </a:rPr>
              <a:t> dan </a:t>
            </a:r>
            <a:r>
              <a:rPr lang="es-ES" dirty="0" err="1">
                <a:solidFill>
                  <a:srgbClr val="C00000"/>
                </a:solidFill>
              </a:rPr>
              <a:t>Analisis</a:t>
            </a:r>
            <a:endParaRPr lang="es-ES" dirty="0">
              <a:solidFill>
                <a:srgbClr val="C00000"/>
              </a:solidFill>
            </a:endParaRPr>
          </a:p>
          <a:p>
            <a:pPr>
              <a:buNone/>
            </a:pPr>
            <a:r>
              <a:rPr lang="en-US" dirty="0"/>
              <a:t>4. </a:t>
            </a:r>
            <a:r>
              <a:rPr lang="en-US" dirty="0" err="1">
                <a:solidFill>
                  <a:srgbClr val="C00000"/>
                </a:solidFill>
              </a:rPr>
              <a:t>Kesimpulan</a:t>
            </a:r>
            <a:endParaRPr lang="en-US" dirty="0">
              <a:solidFill>
                <a:srgbClr val="C00000"/>
              </a:solidFill>
            </a:endParaRPr>
          </a:p>
          <a:p>
            <a:pPr marL="0" indent="0">
              <a:buNone/>
            </a:pPr>
            <a:endParaRPr lang="id-ID" dirty="0"/>
          </a:p>
        </p:txBody>
      </p:sp>
    </p:spTree>
    <p:extLst>
      <p:ext uri="{BB962C8B-B14F-4D97-AF65-F5344CB8AC3E}">
        <p14:creationId xmlns:p14="http://schemas.microsoft.com/office/powerpoint/2010/main" val="3550656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Sistematika</a:t>
            </a:r>
            <a:br>
              <a:rPr lang="id-ID" dirty="0" smtClean="0"/>
            </a:br>
            <a:r>
              <a:rPr lang="id-ID" dirty="0" smtClean="0"/>
              <a:t>- </a:t>
            </a:r>
            <a:r>
              <a:rPr lang="nn-NO" dirty="0"/>
              <a:t>Penelitian Literatur atau Kajian </a:t>
            </a:r>
            <a:r>
              <a:rPr lang="nn-NO" dirty="0" smtClean="0"/>
              <a:t>Teori</a:t>
            </a:r>
            <a:r>
              <a:rPr lang="id-ID" dirty="0" smtClean="0"/>
              <a:t> -</a:t>
            </a:r>
            <a:endParaRPr lang="id-ID" dirty="0"/>
          </a:p>
        </p:txBody>
      </p:sp>
      <p:sp>
        <p:nvSpPr>
          <p:cNvPr id="3" name="Content Placeholder 2"/>
          <p:cNvSpPr>
            <a:spLocks noGrp="1"/>
          </p:cNvSpPr>
          <p:nvPr>
            <p:ph idx="1"/>
          </p:nvPr>
        </p:nvSpPr>
        <p:spPr>
          <a:xfrm>
            <a:off x="457200" y="1600200"/>
            <a:ext cx="8229600" cy="4781128"/>
          </a:xfrm>
        </p:spPr>
        <p:txBody>
          <a:bodyPr>
            <a:normAutofit fontScale="92500" lnSpcReduction="20000"/>
          </a:bodyPr>
          <a:lstStyle/>
          <a:p>
            <a:r>
              <a:rPr lang="id-ID" dirty="0"/>
              <a:t>Bab I Pendahuluan</a:t>
            </a:r>
          </a:p>
          <a:p>
            <a:r>
              <a:rPr lang="id-ID" dirty="0"/>
              <a:t>Bab II Landasan Teori</a:t>
            </a:r>
          </a:p>
          <a:p>
            <a:r>
              <a:rPr lang="id-ID" dirty="0"/>
              <a:t>Bab III Kajian Penelitian</a:t>
            </a:r>
          </a:p>
          <a:p>
            <a:r>
              <a:rPr lang="de-DE" dirty="0"/>
              <a:t>Bab IV Kritik dan Diskusi</a:t>
            </a:r>
          </a:p>
          <a:p>
            <a:r>
              <a:rPr lang="es-ES" dirty="0" err="1"/>
              <a:t>Bab</a:t>
            </a:r>
            <a:r>
              <a:rPr lang="es-ES" dirty="0"/>
              <a:t> V </a:t>
            </a:r>
            <a:r>
              <a:rPr lang="es-ES" dirty="0" err="1"/>
              <a:t>Hasil</a:t>
            </a:r>
            <a:r>
              <a:rPr lang="es-ES" dirty="0"/>
              <a:t> dan </a:t>
            </a:r>
            <a:r>
              <a:rPr lang="es-ES" dirty="0" err="1"/>
              <a:t>Pembahasan</a:t>
            </a:r>
            <a:endParaRPr lang="es-ES" dirty="0"/>
          </a:p>
          <a:p>
            <a:r>
              <a:rPr lang="id-ID" dirty="0"/>
              <a:t>Bab VI Penutup</a:t>
            </a:r>
          </a:p>
          <a:p>
            <a:pPr lvl="1"/>
            <a:r>
              <a:rPr lang="id-ID" dirty="0"/>
              <a:t>6.1. Kesimpulan</a:t>
            </a:r>
          </a:p>
          <a:p>
            <a:pPr lvl="1"/>
            <a:r>
              <a:rPr lang="id-ID" dirty="0"/>
              <a:t>6.2. Saran</a:t>
            </a:r>
          </a:p>
          <a:p>
            <a:r>
              <a:rPr lang="id-ID" dirty="0"/>
              <a:t>Daftar pustaka</a:t>
            </a:r>
          </a:p>
          <a:p>
            <a:r>
              <a:rPr lang="id-ID" dirty="0"/>
              <a:t>Lampiran</a:t>
            </a:r>
          </a:p>
        </p:txBody>
      </p:sp>
    </p:spTree>
    <p:extLst>
      <p:ext uri="{BB962C8B-B14F-4D97-AF65-F5344CB8AC3E}">
        <p14:creationId xmlns:p14="http://schemas.microsoft.com/office/powerpoint/2010/main" val="35641062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a:t>
            </a:r>
            <a:endParaRPr lang="id-ID" dirty="0"/>
          </a:p>
        </p:txBody>
      </p:sp>
      <p:sp>
        <p:nvSpPr>
          <p:cNvPr id="5" name="Text Placeholder 4"/>
          <p:cNvSpPr>
            <a:spLocks noGrp="1"/>
          </p:cNvSpPr>
          <p:nvPr>
            <p:ph type="body" idx="1"/>
          </p:nvPr>
        </p:nvSpPr>
        <p:spPr/>
        <p:txBody>
          <a:bodyPr/>
          <a:lstStyle/>
          <a:p>
            <a:r>
              <a:rPr lang="id-ID" dirty="0" smtClean="0"/>
              <a:t>Teknik Informatika – Universitas Muhammadiyah Malang</a:t>
            </a:r>
            <a:endParaRPr lang="id-ID" dirty="0"/>
          </a:p>
        </p:txBody>
      </p:sp>
    </p:spTree>
    <p:extLst>
      <p:ext uri="{BB962C8B-B14F-4D97-AF65-F5344CB8AC3E}">
        <p14:creationId xmlns:p14="http://schemas.microsoft.com/office/powerpoint/2010/main" val="3250149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Bab I. Pendahuluan</a:t>
            </a:r>
            <a:endParaRPr lang="id-ID" dirty="0"/>
          </a:p>
        </p:txBody>
      </p:sp>
      <p:sp>
        <p:nvSpPr>
          <p:cNvPr id="5" name="Content Placeholder 4"/>
          <p:cNvSpPr>
            <a:spLocks noGrp="1"/>
          </p:cNvSpPr>
          <p:nvPr>
            <p:ph idx="1"/>
          </p:nvPr>
        </p:nvSpPr>
        <p:spPr/>
        <p:txBody>
          <a:bodyPr>
            <a:normAutofit fontScale="92500" lnSpcReduction="20000"/>
          </a:bodyPr>
          <a:lstStyle/>
          <a:p>
            <a:pPr marL="514350" indent="-514350">
              <a:buFont typeface="+mj-lt"/>
              <a:buAutoNum type="arabicPeriod"/>
            </a:pPr>
            <a:r>
              <a:rPr lang="id-ID" dirty="0" smtClean="0"/>
              <a:t>Latar </a:t>
            </a:r>
            <a:r>
              <a:rPr lang="id-ID" dirty="0"/>
              <a:t>Belakang </a:t>
            </a:r>
          </a:p>
          <a:p>
            <a:pPr lvl="1"/>
            <a:r>
              <a:rPr lang="id-ID" dirty="0"/>
              <a:t>Penelitian Tugas Akhir dilaksanakan untuk menjawab pertanyaan mengenai suatu gejala/konsep/dugaan. Termasuk kelebihan atau manfaat dari penelitian harus mampu dijabarkan dengan jelas oleh penulis agar dapat ditarik kesimpulan bahwa penelitian </a:t>
            </a:r>
            <a:r>
              <a:rPr lang="id-ID" dirty="0" smtClean="0"/>
              <a:t>ini layak </a:t>
            </a:r>
            <a:r>
              <a:rPr lang="id-ID" dirty="0"/>
              <a:t>dilakukan. Pada latar belakang masalah dikemukakan argumentasi pentingnya dilakukan penelitian Tugas Akhir yang diusulkan tersebut dengan menyampaikan perbedaan dari hasil beberapa penelitian sebelumnya yang dijadikan acuan. Perlu juga diuraikan proses-proses yang dilakukan dalam mengidentifikasi masalah yang akan dicari solusinya.</a:t>
            </a:r>
          </a:p>
        </p:txBody>
      </p:sp>
    </p:spTree>
    <p:extLst>
      <p:ext uri="{BB962C8B-B14F-4D97-AF65-F5344CB8AC3E}">
        <p14:creationId xmlns:p14="http://schemas.microsoft.com/office/powerpoint/2010/main" val="3773892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Bab I. Pendahuluan</a:t>
            </a:r>
            <a:endParaRPr lang="id-ID" dirty="0"/>
          </a:p>
        </p:txBody>
      </p:sp>
      <p:sp>
        <p:nvSpPr>
          <p:cNvPr id="5" name="Content Placeholder 4"/>
          <p:cNvSpPr>
            <a:spLocks noGrp="1"/>
          </p:cNvSpPr>
          <p:nvPr>
            <p:ph idx="1"/>
          </p:nvPr>
        </p:nvSpPr>
        <p:spPr/>
        <p:txBody>
          <a:bodyPr>
            <a:normAutofit fontScale="85000" lnSpcReduction="20000"/>
          </a:bodyPr>
          <a:lstStyle/>
          <a:p>
            <a:pPr marL="514350" indent="-514350">
              <a:buFont typeface="+mj-lt"/>
              <a:buAutoNum type="arabicPeriod" startAt="2"/>
            </a:pPr>
            <a:r>
              <a:rPr lang="id-ID" b="1" dirty="0"/>
              <a:t>Rumusan </a:t>
            </a:r>
            <a:r>
              <a:rPr lang="id-ID" b="1" dirty="0" smtClean="0"/>
              <a:t>Masalah</a:t>
            </a:r>
          </a:p>
          <a:p>
            <a:pPr lvl="1"/>
            <a:r>
              <a:rPr lang="id-ID" dirty="0" smtClean="0"/>
              <a:t>Rumusan </a:t>
            </a:r>
            <a:r>
              <a:rPr lang="id-ID" dirty="0"/>
              <a:t>masalah dibuat berdasarkan latar </a:t>
            </a:r>
            <a:r>
              <a:rPr lang="id-ID" dirty="0" smtClean="0"/>
              <a:t> belakang </a:t>
            </a:r>
            <a:r>
              <a:rPr lang="id-ID" dirty="0"/>
              <a:t>penelitian untuk menspesifikasikan tujuan penelitian. </a:t>
            </a:r>
            <a:endParaRPr lang="id-ID" dirty="0" smtClean="0"/>
          </a:p>
          <a:p>
            <a:pPr lvl="1"/>
            <a:r>
              <a:rPr lang="id-ID" dirty="0" smtClean="0"/>
              <a:t>Uraian </a:t>
            </a:r>
            <a:r>
              <a:rPr lang="id-ID" dirty="0"/>
              <a:t>pendekatan dan konsep disertakan untuk menjawab masalah yang diteliti, hipotesa yang akan diuji, dugaan yang akan dibuktikan, masalah yang akan dicari penyelesaiannya.  </a:t>
            </a:r>
          </a:p>
          <a:p>
            <a:pPr lvl="1"/>
            <a:r>
              <a:rPr lang="id-ID" dirty="0"/>
              <a:t>Rumusan masalah bisa dalam bentuk pertanyaan maupun tidak. Tetapi pada umumnya memang ditulis dalam bentuk kalimat tanya yang dapat dijawab dengan jelas, seperti “apakah”, “bagaimana”, ”mengapa”. Namun tidak boleh menggunakan kata-kata abstrak seperti ”sejauh mana”, ”mungkinkah”, dsb. </a:t>
            </a:r>
          </a:p>
        </p:txBody>
      </p:sp>
    </p:spTree>
    <p:extLst>
      <p:ext uri="{BB962C8B-B14F-4D97-AF65-F5344CB8AC3E}">
        <p14:creationId xmlns:p14="http://schemas.microsoft.com/office/powerpoint/2010/main" val="668262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Bab I. Pendahuluan</a:t>
            </a:r>
            <a:endParaRPr lang="id-ID" dirty="0"/>
          </a:p>
        </p:txBody>
      </p:sp>
      <p:sp>
        <p:nvSpPr>
          <p:cNvPr id="5" name="Content Placeholder 4"/>
          <p:cNvSpPr>
            <a:spLocks noGrp="1"/>
          </p:cNvSpPr>
          <p:nvPr>
            <p:ph idx="1"/>
          </p:nvPr>
        </p:nvSpPr>
        <p:spPr>
          <a:xfrm>
            <a:off x="457200" y="1600200"/>
            <a:ext cx="8229600" cy="4781128"/>
          </a:xfrm>
        </p:spPr>
        <p:txBody>
          <a:bodyPr>
            <a:normAutofit fontScale="70000" lnSpcReduction="20000"/>
          </a:bodyPr>
          <a:lstStyle/>
          <a:p>
            <a:pPr marL="514350" indent="-514350">
              <a:buFont typeface="+mj-lt"/>
              <a:buAutoNum type="arabicPeriod" startAt="3"/>
            </a:pPr>
            <a:r>
              <a:rPr lang="fi-FI" b="1" dirty="0"/>
              <a:t>Batasan Masalah </a:t>
            </a:r>
            <a:endParaRPr lang="id-ID" b="1" dirty="0" smtClean="0"/>
          </a:p>
          <a:p>
            <a:pPr marL="914400" lvl="1" indent="-514350"/>
            <a:r>
              <a:rPr lang="fi-FI" dirty="0" smtClean="0"/>
              <a:t>Batasan </a:t>
            </a:r>
            <a:r>
              <a:rPr lang="fi-FI" dirty="0"/>
              <a:t>masalah menjelaskan batasan-batasan </a:t>
            </a:r>
            <a:r>
              <a:rPr lang="id-ID" dirty="0" smtClean="0"/>
              <a:t> penelitian</a:t>
            </a:r>
            <a:r>
              <a:rPr lang="id-ID" dirty="0"/>
              <a:t>, misalnya hal-hal yang tidak dibahas atau diteliti dalam penelitian, lingkungan yang ditentukan menjadi pembatas, batasan data atau materi yang melingkupi penelitian. </a:t>
            </a:r>
            <a:endParaRPr lang="id-ID" dirty="0" smtClean="0"/>
          </a:p>
          <a:p>
            <a:pPr marL="400050" lvl="1" indent="0">
              <a:buNone/>
            </a:pPr>
            <a:endParaRPr lang="id-ID" dirty="0" smtClean="0"/>
          </a:p>
          <a:p>
            <a:pPr marL="514350" indent="-514350">
              <a:buFont typeface="+mj-lt"/>
              <a:buAutoNum type="arabicPeriod" startAt="3"/>
            </a:pPr>
            <a:r>
              <a:rPr lang="fi-FI" b="1" dirty="0" smtClean="0"/>
              <a:t>Tujuan </a:t>
            </a:r>
            <a:r>
              <a:rPr lang="fi-FI" b="1" dirty="0"/>
              <a:t>Penelitian </a:t>
            </a:r>
            <a:endParaRPr lang="id-ID" b="1" dirty="0" smtClean="0"/>
          </a:p>
          <a:p>
            <a:pPr lvl="1"/>
            <a:r>
              <a:rPr lang="fi-FI" dirty="0" smtClean="0"/>
              <a:t>Tujuan </a:t>
            </a:r>
            <a:r>
              <a:rPr lang="fi-FI" dirty="0"/>
              <a:t>penelitian disesuaikan dengan perumusan </a:t>
            </a:r>
            <a:r>
              <a:rPr lang="id-ID" dirty="0" smtClean="0"/>
              <a:t>masalah </a:t>
            </a:r>
            <a:r>
              <a:rPr lang="id-ID" dirty="0"/>
              <a:t>yang akan diteliti atau suatu informasi yang dijabarkan untuk dapat menjawab permasalahan yang telah dirumuskan sebelumnya. </a:t>
            </a:r>
            <a:endParaRPr lang="id-ID" dirty="0" smtClean="0"/>
          </a:p>
          <a:p>
            <a:pPr lvl="1"/>
            <a:r>
              <a:rPr lang="id-ID" dirty="0" smtClean="0"/>
              <a:t>Tujuan </a:t>
            </a:r>
            <a:r>
              <a:rPr lang="id-ID" dirty="0"/>
              <a:t>dapat berupa menguraikan, menerangkan, membuktikan atau menerapkan suatu gejala/konsep/dugaan, atau membuat suatu model. </a:t>
            </a:r>
            <a:endParaRPr lang="id-ID" dirty="0" smtClean="0"/>
          </a:p>
          <a:p>
            <a:pPr lvl="1"/>
            <a:r>
              <a:rPr lang="id-ID" dirty="0" smtClean="0"/>
              <a:t>Rumuskan </a:t>
            </a:r>
            <a:r>
              <a:rPr lang="id-ID" dirty="0"/>
              <a:t>tujuan yang akan dicapai secara spesifik yang merupakan kondisi baru yang diharapkan terwujud setelah Tugas Akhir selesai. Tujuan harus jelas dan dapat diukur (secara kualitatif dan atau kuantitatif).</a:t>
            </a:r>
          </a:p>
        </p:txBody>
      </p:sp>
    </p:spTree>
    <p:extLst>
      <p:ext uri="{BB962C8B-B14F-4D97-AF65-F5344CB8AC3E}">
        <p14:creationId xmlns:p14="http://schemas.microsoft.com/office/powerpoint/2010/main" val="24621743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Bab I. Pendahuluan</a:t>
            </a:r>
            <a:endParaRPr lang="id-ID" dirty="0"/>
          </a:p>
        </p:txBody>
      </p:sp>
      <p:sp>
        <p:nvSpPr>
          <p:cNvPr id="5" name="Content Placeholder 4"/>
          <p:cNvSpPr>
            <a:spLocks noGrp="1"/>
          </p:cNvSpPr>
          <p:nvPr>
            <p:ph idx="1"/>
          </p:nvPr>
        </p:nvSpPr>
        <p:spPr>
          <a:xfrm>
            <a:off x="457200" y="1600200"/>
            <a:ext cx="8229600" cy="4781128"/>
          </a:xfrm>
        </p:spPr>
        <p:txBody>
          <a:bodyPr>
            <a:normAutofit fontScale="92500" lnSpcReduction="10000"/>
          </a:bodyPr>
          <a:lstStyle/>
          <a:p>
            <a:pPr marL="514350" indent="-514350">
              <a:buFont typeface="+mj-lt"/>
              <a:buAutoNum type="arabicPeriod" startAt="5"/>
            </a:pPr>
            <a:r>
              <a:rPr lang="id-ID" b="1" dirty="0" smtClean="0"/>
              <a:t>Metodologi</a:t>
            </a:r>
          </a:p>
          <a:p>
            <a:pPr lvl="1"/>
            <a:r>
              <a:rPr lang="id-ID" dirty="0"/>
              <a:t>U</a:t>
            </a:r>
            <a:r>
              <a:rPr lang="id-ID" dirty="0" smtClean="0"/>
              <a:t>raian </a:t>
            </a:r>
            <a:r>
              <a:rPr lang="id-ID" dirty="0"/>
              <a:t>metodologi penyelesaian masalah dapat </a:t>
            </a:r>
            <a:r>
              <a:rPr lang="id-ID" dirty="0" smtClean="0"/>
              <a:t> berupa: </a:t>
            </a:r>
          </a:p>
          <a:p>
            <a:pPr lvl="2"/>
            <a:r>
              <a:rPr lang="id-ID" dirty="0" smtClean="0"/>
              <a:t>variabel-variabel </a:t>
            </a:r>
            <a:r>
              <a:rPr lang="id-ID" dirty="0"/>
              <a:t>dalam penelitian, </a:t>
            </a:r>
            <a:endParaRPr lang="id-ID" dirty="0" smtClean="0"/>
          </a:p>
          <a:p>
            <a:pPr lvl="2"/>
            <a:r>
              <a:rPr lang="id-ID" dirty="0" smtClean="0"/>
              <a:t>model/algoritma/desain </a:t>
            </a:r>
            <a:r>
              <a:rPr lang="id-ID" dirty="0"/>
              <a:t>yang digunakan, </a:t>
            </a:r>
            <a:endParaRPr lang="id-ID" dirty="0" smtClean="0"/>
          </a:p>
          <a:p>
            <a:pPr lvl="2"/>
            <a:r>
              <a:rPr lang="id-ID" dirty="0" smtClean="0"/>
              <a:t>rancangan </a:t>
            </a:r>
            <a:r>
              <a:rPr lang="id-ID" dirty="0"/>
              <a:t>penelitian, </a:t>
            </a:r>
            <a:endParaRPr lang="id-ID" dirty="0" smtClean="0"/>
          </a:p>
          <a:p>
            <a:pPr lvl="2"/>
            <a:r>
              <a:rPr lang="id-ID" dirty="0" smtClean="0"/>
              <a:t>teknik </a:t>
            </a:r>
            <a:r>
              <a:rPr lang="id-ID" dirty="0"/>
              <a:t>pengumpulan data dan analisis data, </a:t>
            </a:r>
            <a:endParaRPr lang="id-ID" dirty="0" smtClean="0"/>
          </a:p>
          <a:p>
            <a:pPr lvl="2"/>
            <a:r>
              <a:rPr lang="id-ID" dirty="0" smtClean="0"/>
              <a:t>cara penafsiran </a:t>
            </a:r>
            <a:r>
              <a:rPr lang="id-ID" dirty="0"/>
              <a:t>dan penyimpulan hasil penelitian. </a:t>
            </a:r>
            <a:endParaRPr lang="id-ID" dirty="0" smtClean="0"/>
          </a:p>
          <a:p>
            <a:pPr marL="514350" indent="-514350">
              <a:buFont typeface="+mj-lt"/>
              <a:buAutoNum type="arabicPeriod" startAt="6"/>
            </a:pPr>
            <a:r>
              <a:rPr lang="fi-FI" b="1" dirty="0" smtClean="0"/>
              <a:t>Sistematika </a:t>
            </a:r>
            <a:r>
              <a:rPr lang="fi-FI" b="1" dirty="0"/>
              <a:t>Penulisan  </a:t>
            </a:r>
            <a:endParaRPr lang="id-ID" b="1" dirty="0" smtClean="0"/>
          </a:p>
          <a:p>
            <a:pPr marL="914400" lvl="1" indent="-514350"/>
            <a:r>
              <a:rPr lang="fi-FI" dirty="0" smtClean="0"/>
              <a:t>Merupakan </a:t>
            </a:r>
            <a:r>
              <a:rPr lang="fi-FI" dirty="0"/>
              <a:t>“indeks” buku laporan TA, berisi </a:t>
            </a:r>
            <a:r>
              <a:rPr lang="sv-SE" dirty="0" smtClean="0"/>
              <a:t>penjelasan </a:t>
            </a:r>
            <a:r>
              <a:rPr lang="sv-SE" dirty="0"/>
              <a:t>ringkasan isi per bab. </a:t>
            </a:r>
            <a:endParaRPr lang="id-ID" dirty="0"/>
          </a:p>
        </p:txBody>
      </p:sp>
    </p:spTree>
    <p:extLst>
      <p:ext uri="{BB962C8B-B14F-4D97-AF65-F5344CB8AC3E}">
        <p14:creationId xmlns:p14="http://schemas.microsoft.com/office/powerpoint/2010/main" val="33067770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Bab </a:t>
            </a:r>
            <a:r>
              <a:rPr lang="id-ID" dirty="0" smtClean="0"/>
              <a:t>II. Landasan </a:t>
            </a:r>
            <a:r>
              <a:rPr lang="id-ID" dirty="0"/>
              <a:t>Teori</a:t>
            </a:r>
          </a:p>
        </p:txBody>
      </p:sp>
      <p:sp>
        <p:nvSpPr>
          <p:cNvPr id="3" name="Content Placeholder 2"/>
          <p:cNvSpPr>
            <a:spLocks noGrp="1"/>
          </p:cNvSpPr>
          <p:nvPr>
            <p:ph idx="1"/>
          </p:nvPr>
        </p:nvSpPr>
        <p:spPr/>
        <p:txBody>
          <a:bodyPr>
            <a:normAutofit fontScale="92500" lnSpcReduction="20000"/>
          </a:bodyPr>
          <a:lstStyle/>
          <a:p>
            <a:r>
              <a:rPr lang="id-ID" dirty="0"/>
              <a:t>Pada bab ini, dituliskan semua landasan teori dari topik </a:t>
            </a:r>
            <a:r>
              <a:rPr lang="id-ID" dirty="0" smtClean="0"/>
              <a:t>Tugas </a:t>
            </a:r>
            <a:r>
              <a:rPr lang="id-ID" dirty="0"/>
              <a:t>Akhir. </a:t>
            </a:r>
            <a:endParaRPr lang="id-ID" dirty="0" smtClean="0"/>
          </a:p>
          <a:p>
            <a:r>
              <a:rPr lang="id-ID" dirty="0" smtClean="0"/>
              <a:t>Dasar </a:t>
            </a:r>
            <a:r>
              <a:rPr lang="id-ID" dirty="0"/>
              <a:t>teori yang sudah terlalu umum tidak perlu dituliskan dengan panjang lebar, cukup ditulis ringkas saja. </a:t>
            </a:r>
            <a:endParaRPr lang="id-ID" dirty="0" smtClean="0"/>
          </a:p>
          <a:p>
            <a:r>
              <a:rPr lang="id-ID" dirty="0" smtClean="0"/>
              <a:t>Sebaliknya</a:t>
            </a:r>
            <a:r>
              <a:rPr lang="id-ID" dirty="0"/>
              <a:t>, dasar teori yang benar-benar menjadi dasar teori Tugas Akhir harus dikupas secara mendalam, lengkap dengan referensinya. </a:t>
            </a:r>
            <a:endParaRPr lang="id-ID" dirty="0" smtClean="0"/>
          </a:p>
          <a:p>
            <a:r>
              <a:rPr lang="id-ID" dirty="0" smtClean="0"/>
              <a:t>Bentuk </a:t>
            </a:r>
            <a:r>
              <a:rPr lang="id-ID" dirty="0"/>
              <a:t>kutipan yang dibuat harus mengacu pada aturan penulisan ilmiah, yaitu pencantuman sumber dimana kalimat tersebut </a:t>
            </a:r>
            <a:r>
              <a:rPr lang="id-ID" dirty="0" smtClean="0"/>
              <a:t>dikutip.</a:t>
            </a:r>
            <a:endParaRPr lang="id-ID" dirty="0"/>
          </a:p>
        </p:txBody>
      </p:sp>
    </p:spTree>
    <p:extLst>
      <p:ext uri="{BB962C8B-B14F-4D97-AF65-F5344CB8AC3E}">
        <p14:creationId xmlns:p14="http://schemas.microsoft.com/office/powerpoint/2010/main" val="759306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Bab </a:t>
            </a:r>
            <a:r>
              <a:rPr lang="id-ID" dirty="0" smtClean="0"/>
              <a:t>III. </a:t>
            </a:r>
            <a:r>
              <a:rPr lang="id-ID" dirty="0"/>
              <a:t>Analisa dan Perancangan Sistem</a:t>
            </a:r>
          </a:p>
        </p:txBody>
      </p:sp>
      <p:sp>
        <p:nvSpPr>
          <p:cNvPr id="3" name="Content Placeholder 2"/>
          <p:cNvSpPr>
            <a:spLocks noGrp="1"/>
          </p:cNvSpPr>
          <p:nvPr>
            <p:ph idx="1"/>
          </p:nvPr>
        </p:nvSpPr>
        <p:spPr/>
        <p:txBody>
          <a:bodyPr>
            <a:normAutofit fontScale="70000" lnSpcReduction="20000"/>
          </a:bodyPr>
          <a:lstStyle/>
          <a:p>
            <a:pPr marL="0" indent="0">
              <a:buNone/>
            </a:pPr>
            <a:r>
              <a:rPr lang="id-ID" dirty="0"/>
              <a:t>Pada bab ini, dituliskan perencangan pembangunan </a:t>
            </a:r>
            <a:r>
              <a:rPr lang="id-ID" dirty="0" smtClean="0"/>
              <a:t>perangkat </a:t>
            </a:r>
            <a:r>
              <a:rPr lang="id-ID" dirty="0"/>
              <a:t>lunak, dengan menjabarkan : </a:t>
            </a:r>
            <a:endParaRPr lang="id-ID" dirty="0" smtClean="0"/>
          </a:p>
          <a:p>
            <a:pPr marL="514350" indent="-514350">
              <a:buFont typeface="+mj-lt"/>
              <a:buAutoNum type="arabicPeriod"/>
            </a:pPr>
            <a:r>
              <a:rPr lang="id-ID" dirty="0" smtClean="0"/>
              <a:t>Perancangan </a:t>
            </a:r>
            <a:r>
              <a:rPr lang="id-ID" i="1" dirty="0"/>
              <a:t>object oriented (UML Diagram), </a:t>
            </a:r>
            <a:r>
              <a:rPr lang="id-ID" i="1" dirty="0" smtClean="0"/>
              <a:t>procedural </a:t>
            </a:r>
            <a:r>
              <a:rPr lang="id-ID" dirty="0" smtClean="0"/>
              <a:t>(DFD</a:t>
            </a:r>
            <a:r>
              <a:rPr lang="id-ID" dirty="0"/>
              <a:t>), atau mendefinisikan algoritma detail dari proses tertentu. </a:t>
            </a:r>
            <a:endParaRPr lang="id-ID" dirty="0" smtClean="0"/>
          </a:p>
          <a:p>
            <a:pPr marL="514350" indent="-514350">
              <a:buFont typeface="+mj-lt"/>
              <a:buAutoNum type="arabicPeriod"/>
            </a:pPr>
            <a:r>
              <a:rPr lang="id-ID" dirty="0" smtClean="0"/>
              <a:t>Perancangan </a:t>
            </a:r>
            <a:r>
              <a:rPr lang="id-ID" dirty="0"/>
              <a:t>Data </a:t>
            </a:r>
            <a:r>
              <a:rPr lang="id-ID" i="1" dirty="0"/>
              <a:t>(Data Design), mendefinisikan struktur data yang akan digunakan termasuk struktur file pendukung. </a:t>
            </a:r>
            <a:endParaRPr lang="id-ID" i="1" dirty="0" smtClean="0"/>
          </a:p>
          <a:p>
            <a:pPr marL="514350" indent="-514350">
              <a:buFont typeface="+mj-lt"/>
              <a:buAutoNum type="arabicPeriod"/>
            </a:pPr>
            <a:r>
              <a:rPr lang="id-ID" dirty="0" smtClean="0"/>
              <a:t>Perancangan </a:t>
            </a:r>
            <a:r>
              <a:rPr lang="id-ID" dirty="0"/>
              <a:t>Arsitektural </a:t>
            </a:r>
            <a:r>
              <a:rPr lang="id-ID" i="1" dirty="0"/>
              <a:t>(Arsitecture Design), membangun struktur program modular dan merepresentasikan hubungan antar modul </a:t>
            </a:r>
            <a:endParaRPr lang="id-ID" i="1" dirty="0" smtClean="0"/>
          </a:p>
          <a:p>
            <a:pPr marL="514350" indent="-514350">
              <a:buFont typeface="+mj-lt"/>
              <a:buAutoNum type="arabicPeriod"/>
            </a:pPr>
            <a:r>
              <a:rPr lang="id-ID" dirty="0" smtClean="0"/>
              <a:t>Perancangan </a:t>
            </a:r>
            <a:r>
              <a:rPr lang="id-ID" dirty="0"/>
              <a:t>Antarmuka </a:t>
            </a:r>
            <a:r>
              <a:rPr lang="id-ID" i="1" dirty="0"/>
              <a:t>(Interface Design), membuat rancangan input/output. Yang jelas, bab ini bukan berisi kode program, melainkan semua yang menjadi dasar kode </a:t>
            </a:r>
            <a:r>
              <a:rPr lang="id-ID" dirty="0"/>
              <a:t>program. Jangan terlalu rinci (karena akan sama dengan kode program) tapi juga jangan terlalu umum (karena tidak memberikan gambaran yang cukup untuk implementasi program).</a:t>
            </a:r>
          </a:p>
        </p:txBody>
      </p:sp>
    </p:spTree>
    <p:extLst>
      <p:ext uri="{BB962C8B-B14F-4D97-AF65-F5344CB8AC3E}">
        <p14:creationId xmlns:p14="http://schemas.microsoft.com/office/powerpoint/2010/main" val="3334790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Bab </a:t>
            </a:r>
            <a:r>
              <a:rPr lang="id-ID" dirty="0" smtClean="0"/>
              <a:t>IV. </a:t>
            </a:r>
            <a:r>
              <a:rPr lang="id-ID" dirty="0"/>
              <a:t>Implementasi dan Pengujian</a:t>
            </a:r>
          </a:p>
        </p:txBody>
      </p:sp>
      <p:sp>
        <p:nvSpPr>
          <p:cNvPr id="3" name="Content Placeholder 2"/>
          <p:cNvSpPr>
            <a:spLocks noGrp="1"/>
          </p:cNvSpPr>
          <p:nvPr>
            <p:ph idx="1"/>
          </p:nvPr>
        </p:nvSpPr>
        <p:spPr/>
        <p:txBody>
          <a:bodyPr>
            <a:normAutofit/>
          </a:bodyPr>
          <a:lstStyle/>
          <a:p>
            <a:r>
              <a:rPr lang="it-IT" dirty="0"/>
              <a:t>Bab ini berisi implementasi dari desain di-bab 3 dan </a:t>
            </a:r>
            <a:r>
              <a:rPr lang="id-ID" dirty="0" smtClean="0"/>
              <a:t>implementasi </a:t>
            </a:r>
            <a:r>
              <a:rPr lang="id-ID" dirty="0"/>
              <a:t>hasil pengujian atau dapat berupa analisis dari hasil pengujian</a:t>
            </a:r>
          </a:p>
        </p:txBody>
      </p:sp>
    </p:spTree>
    <p:extLst>
      <p:ext uri="{BB962C8B-B14F-4D97-AF65-F5344CB8AC3E}">
        <p14:creationId xmlns:p14="http://schemas.microsoft.com/office/powerpoint/2010/main" val="33264231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Bab </a:t>
            </a:r>
            <a:r>
              <a:rPr lang="id-ID" dirty="0" smtClean="0"/>
              <a:t>V. Kesimpulan dan Saran</a:t>
            </a:r>
            <a:endParaRPr lang="id-ID" dirty="0"/>
          </a:p>
        </p:txBody>
      </p:sp>
      <p:sp>
        <p:nvSpPr>
          <p:cNvPr id="3" name="Content Placeholder 2"/>
          <p:cNvSpPr>
            <a:spLocks noGrp="1"/>
          </p:cNvSpPr>
          <p:nvPr>
            <p:ph idx="1"/>
          </p:nvPr>
        </p:nvSpPr>
        <p:spPr/>
        <p:txBody>
          <a:bodyPr>
            <a:normAutofit/>
          </a:bodyPr>
          <a:lstStyle/>
          <a:p>
            <a:r>
              <a:rPr lang="fi-FI" dirty="0"/>
              <a:t>Bab penutup berisi kesimpulan dan saran. </a:t>
            </a:r>
            <a:r>
              <a:rPr lang="fi-FI" dirty="0" smtClean="0"/>
              <a:t>Kesimpulan</a:t>
            </a:r>
            <a:r>
              <a:rPr lang="id-ID" dirty="0" smtClean="0"/>
              <a:t> berisi </a:t>
            </a:r>
            <a:r>
              <a:rPr lang="id-ID" dirty="0"/>
              <a:t>tentang ringkasan hasil implementasi dan pengujian, kesimpulan harus dilakukan dengan tajam dan jelas. Sedangkan saran berisi tentang usulan-usulan terhadap penyelesaian lebih lanjut dari permasalahan yang dikaji.</a:t>
            </a:r>
          </a:p>
        </p:txBody>
      </p:sp>
    </p:spTree>
    <p:extLst>
      <p:ext uri="{BB962C8B-B14F-4D97-AF65-F5344CB8AC3E}">
        <p14:creationId xmlns:p14="http://schemas.microsoft.com/office/powerpoint/2010/main" val="31802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008112"/>
          </a:xfrm>
        </p:spPr>
        <p:txBody>
          <a:bodyPr/>
          <a:lstStyle/>
          <a:p>
            <a:r>
              <a:rPr lang="fi-FI" smtClean="0"/>
              <a:t>Tahapan Penelitian vs </a:t>
            </a:r>
            <a:r>
              <a:rPr lang="id-ID" smtClean="0"/>
              <a:t>Tesis</a:t>
            </a:r>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23569354"/>
              </p:ext>
            </p:extLst>
          </p:nvPr>
        </p:nvGraphicFramePr>
        <p:xfrm>
          <a:off x="0" y="860710"/>
          <a:ext cx="4572000" cy="5997290"/>
        </p:xfrm>
        <a:graphic>
          <a:graphicData uri="http://schemas.openxmlformats.org/drawingml/2006/table">
            <a:tbl>
              <a:tblPr firstRow="1" bandRow="1">
                <a:tableStyleId>{00A15C55-8517-42AA-B614-E9B94910E393}</a:tableStyleId>
              </a:tblPr>
              <a:tblGrid>
                <a:gridCol w="4572000"/>
              </a:tblGrid>
              <a:tr h="441845">
                <a:tc>
                  <a:txBody>
                    <a:bodyPr/>
                    <a:lstStyle/>
                    <a:p>
                      <a:r>
                        <a:rPr lang="en-US" sz="2400" b="1" kern="1200" baseline="0" dirty="0" err="1" smtClean="0">
                          <a:effectLst/>
                          <a:latin typeface="Calibri" pitchFamily="34" charset="0"/>
                          <a:cs typeface="Calibri" pitchFamily="34" charset="0"/>
                        </a:rPr>
                        <a:t>Susunan</a:t>
                      </a:r>
                      <a:r>
                        <a:rPr lang="en-US" sz="2400" b="1" kern="1200" baseline="0" dirty="0" smtClean="0">
                          <a:effectLst/>
                          <a:latin typeface="Calibri" pitchFamily="34" charset="0"/>
                          <a:cs typeface="Calibri" pitchFamily="34" charset="0"/>
                        </a:rPr>
                        <a:t> T</a:t>
                      </a:r>
                      <a:r>
                        <a:rPr lang="id-ID" sz="2400" b="1" kern="1200" baseline="0" dirty="0" smtClean="0">
                          <a:effectLst/>
                          <a:latin typeface="Calibri" pitchFamily="34" charset="0"/>
                          <a:cs typeface="Calibri" pitchFamily="34" charset="0"/>
                        </a:rPr>
                        <a:t>esis</a:t>
                      </a:r>
                      <a:endParaRPr lang="en-US" sz="2400" b="1" dirty="0">
                        <a:effectLst/>
                        <a:latin typeface="Calibri" pitchFamily="34" charset="0"/>
                        <a:cs typeface="Calibri" pitchFamily="34" charset="0"/>
                      </a:endParaRPr>
                    </a:p>
                  </a:txBody>
                  <a:tcPr/>
                </a:tc>
              </a:tr>
              <a:tr h="1384448">
                <a:tc>
                  <a:txBody>
                    <a:bodyPr/>
                    <a:lstStyle/>
                    <a:p>
                      <a:r>
                        <a:rPr lang="en-US" sz="2200" b="0" kern="1200" baseline="0" smtClean="0">
                          <a:effectLst/>
                          <a:latin typeface="Calibri" pitchFamily="34" charset="0"/>
                          <a:cs typeface="Calibri" pitchFamily="34" charset="0"/>
                        </a:rPr>
                        <a:t>1. </a:t>
                      </a:r>
                      <a:r>
                        <a:rPr lang="en-US" sz="2200" b="0" kern="1200" baseline="0" err="1" smtClean="0">
                          <a:effectLst/>
                          <a:latin typeface="Calibri" pitchFamily="34" charset="0"/>
                          <a:cs typeface="Calibri" pitchFamily="34" charset="0"/>
                        </a:rPr>
                        <a:t>Pendahuluan</a:t>
                      </a:r>
                      <a:r>
                        <a:rPr lang="en-US" sz="2200" b="0" kern="1200" baseline="0" smtClean="0">
                          <a:effectLst/>
                          <a:latin typeface="Calibri" pitchFamily="34" charset="0"/>
                          <a:cs typeface="Calibri" pitchFamily="34" charset="0"/>
                        </a:rPr>
                        <a:t>:</a:t>
                      </a: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a:t>
                      </a:r>
                      <a:r>
                        <a:rPr lang="id-ID"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Latar</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Belakang</a:t>
                      </a:r>
                      <a:endParaRPr lang="id-ID" sz="1800" b="0" kern="1200" baseline="0" smtClean="0">
                        <a:effectLst/>
                        <a:latin typeface="Calibri" pitchFamily="34" charset="0"/>
                        <a:cs typeface="Calibri" pitchFamily="34" charset="0"/>
                      </a:endParaRPr>
                    </a:p>
                    <a:p>
                      <a:r>
                        <a:rPr lang="id-ID" sz="1800" b="0" kern="1200" baseline="0" smtClean="0">
                          <a:effectLst/>
                          <a:latin typeface="Calibri" pitchFamily="34" charset="0"/>
                          <a:cs typeface="Calibri" pitchFamily="34" charset="0"/>
                        </a:rPr>
                        <a:t>    - Rumusan </a:t>
                      </a:r>
                      <a:r>
                        <a:rPr lang="en-US" sz="1800" b="0" kern="1200" baseline="0" err="1" smtClean="0">
                          <a:effectLst/>
                          <a:latin typeface="Calibri" pitchFamily="34" charset="0"/>
                          <a:cs typeface="Calibri" pitchFamily="34" charset="0"/>
                        </a:rPr>
                        <a:t>Masalah</a:t>
                      </a:r>
                      <a:endParaRPr lang="en-US" sz="1800" b="0" kern="1200" baseline="0" smtClean="0">
                        <a:effectLst/>
                        <a:latin typeface="Calibri" pitchFamily="34" charset="0"/>
                        <a:cs typeface="Calibri" pitchFamily="34" charset="0"/>
                      </a:endParaRP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a:t>
                      </a:r>
                      <a:r>
                        <a:rPr lang="id-ID" sz="1800" b="0" kern="1200" baseline="0" smtClean="0">
                          <a:effectLst/>
                          <a:latin typeface="Calibri" pitchFamily="34" charset="0"/>
                          <a:cs typeface="Calibri" pitchFamily="34" charset="0"/>
                        </a:rPr>
                        <a:t> Tujuan Penelitian</a:t>
                      </a:r>
                      <a:endParaRPr lang="en-US" sz="1800" b="0" kern="1200" baseline="0" smtClean="0">
                        <a:effectLst/>
                        <a:latin typeface="Calibri" pitchFamily="34" charset="0"/>
                        <a:cs typeface="Calibri" pitchFamily="34" charset="0"/>
                      </a:endParaRP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a:t>
                      </a:r>
                      <a:r>
                        <a:rPr lang="id-ID"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Manfaat</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Penelitian</a:t>
                      </a:r>
                      <a:endParaRPr lang="en-US" sz="1800" b="0">
                        <a:effectLst/>
                        <a:latin typeface="Calibri" pitchFamily="34" charset="0"/>
                        <a:cs typeface="Calibri" pitchFamily="34" charset="0"/>
                      </a:endParaRPr>
                    </a:p>
                  </a:txBody>
                  <a:tcPr/>
                </a:tc>
              </a:tr>
              <a:tr h="1060428">
                <a:tc>
                  <a:txBody>
                    <a:bodyPr/>
                    <a:lstStyle/>
                    <a:p>
                      <a:r>
                        <a:rPr lang="en-US" sz="2200" b="0" kern="1200" baseline="0" smtClean="0">
                          <a:effectLst/>
                          <a:latin typeface="Calibri" pitchFamily="34" charset="0"/>
                          <a:cs typeface="Calibri" pitchFamily="34" charset="0"/>
                        </a:rPr>
                        <a:t>2. </a:t>
                      </a:r>
                      <a:r>
                        <a:rPr lang="en-US" sz="2200" b="0" kern="1200" baseline="0" err="1" smtClean="0">
                          <a:effectLst/>
                          <a:latin typeface="Calibri" pitchFamily="34" charset="0"/>
                          <a:cs typeface="Calibri" pitchFamily="34" charset="0"/>
                        </a:rPr>
                        <a:t>Landasan</a:t>
                      </a:r>
                      <a:r>
                        <a:rPr lang="en-US" sz="2200" b="0" kern="1200" baseline="0" smtClean="0">
                          <a:effectLst/>
                          <a:latin typeface="Calibri" pitchFamily="34" charset="0"/>
                          <a:cs typeface="Calibri" pitchFamily="34" charset="0"/>
                        </a:rPr>
                        <a:t> </a:t>
                      </a:r>
                      <a:r>
                        <a:rPr lang="en-US" sz="2200" b="0" kern="1200" baseline="0" err="1" smtClean="0">
                          <a:effectLst/>
                          <a:latin typeface="Calibri" pitchFamily="34" charset="0"/>
                          <a:cs typeface="Calibri" pitchFamily="34" charset="0"/>
                        </a:rPr>
                        <a:t>Teori</a:t>
                      </a:r>
                      <a:r>
                        <a:rPr lang="en-US" sz="2200" b="0" kern="1200" baseline="0" smtClean="0">
                          <a:effectLst/>
                          <a:latin typeface="Calibri" pitchFamily="34" charset="0"/>
                          <a:cs typeface="Calibri" pitchFamily="34" charset="0"/>
                        </a:rPr>
                        <a:t>:</a:t>
                      </a: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Penelitian</a:t>
                      </a:r>
                      <a:r>
                        <a:rPr lang="en-US" sz="1800" b="0" kern="1200" baseline="0" smtClean="0">
                          <a:effectLst/>
                          <a:latin typeface="Calibri" pitchFamily="34" charset="0"/>
                          <a:cs typeface="Calibri" pitchFamily="34" charset="0"/>
                        </a:rPr>
                        <a:t> yang </a:t>
                      </a:r>
                      <a:r>
                        <a:rPr lang="en-US" sz="1800" b="0" kern="1200" baseline="0" err="1" smtClean="0">
                          <a:effectLst/>
                          <a:latin typeface="Calibri" pitchFamily="34" charset="0"/>
                          <a:cs typeface="Calibri" pitchFamily="34" charset="0"/>
                        </a:rPr>
                        <a:t>Berhubungan</a:t>
                      </a:r>
                      <a:endParaRPr lang="en-US" sz="1800" b="0" kern="1200" baseline="0" smtClean="0">
                        <a:effectLst/>
                        <a:latin typeface="Calibri" pitchFamily="34" charset="0"/>
                        <a:cs typeface="Calibri" pitchFamily="34" charset="0"/>
                      </a:endParaRPr>
                    </a:p>
                    <a:p>
                      <a:r>
                        <a:rPr lang="en-US" sz="1800" b="0" kern="1200" baseline="0" smtClean="0">
                          <a:effectLst/>
                          <a:latin typeface="Calibri" pitchFamily="34" charset="0"/>
                          <a:cs typeface="Calibri" pitchFamily="34" charset="0"/>
                        </a:rPr>
                        <a:t>    - </a:t>
                      </a:r>
                      <a:r>
                        <a:rPr lang="en-US" sz="1800" b="0" kern="1200" baseline="0" err="1" smtClean="0">
                          <a:effectLst/>
                          <a:latin typeface="Calibri" pitchFamily="34" charset="0"/>
                          <a:cs typeface="Calibri" pitchFamily="34" charset="0"/>
                        </a:rPr>
                        <a:t>Landasan</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Teori</a:t>
                      </a:r>
                      <a:endParaRPr lang="en-US" sz="1800" b="0" kern="1200" baseline="0" smtClean="0">
                        <a:effectLst/>
                        <a:latin typeface="Calibri" pitchFamily="34" charset="0"/>
                        <a:cs typeface="Calibri" pitchFamily="34" charset="0"/>
                      </a:endParaRP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Kerangka</a:t>
                      </a:r>
                      <a:r>
                        <a:rPr lang="en-US" sz="1800" b="0" kern="1200" baseline="0" smtClean="0">
                          <a:effectLst/>
                          <a:latin typeface="Calibri" pitchFamily="34" charset="0"/>
                          <a:cs typeface="Calibri" pitchFamily="34" charset="0"/>
                        </a:rPr>
                        <a:t> </a:t>
                      </a:r>
                      <a:r>
                        <a:rPr lang="id-ID" sz="1800" b="0" kern="1200" baseline="0" smtClean="0">
                          <a:effectLst/>
                          <a:latin typeface="Calibri" pitchFamily="34" charset="0"/>
                          <a:cs typeface="Calibri" pitchFamily="34" charset="0"/>
                        </a:rPr>
                        <a:t>Pemikiran</a:t>
                      </a:r>
                    </a:p>
                  </a:txBody>
                  <a:tcPr/>
                </a:tc>
              </a:tr>
              <a:tr h="1708467">
                <a:tc>
                  <a:txBody>
                    <a:bodyPr/>
                    <a:lstStyle/>
                    <a:p>
                      <a:r>
                        <a:rPr lang="en-US" sz="2200" b="0" kern="1200" baseline="0" smtClean="0">
                          <a:effectLst/>
                          <a:latin typeface="Calibri" pitchFamily="34" charset="0"/>
                          <a:cs typeface="Calibri" pitchFamily="34" charset="0"/>
                        </a:rPr>
                        <a:t>3.Metodologi </a:t>
                      </a:r>
                      <a:r>
                        <a:rPr lang="en-US" sz="2200" b="0" kern="1200" baseline="0" err="1" smtClean="0">
                          <a:effectLst/>
                          <a:latin typeface="Calibri" pitchFamily="34" charset="0"/>
                          <a:cs typeface="Calibri" pitchFamily="34" charset="0"/>
                        </a:rPr>
                        <a:t>Penelitian</a:t>
                      </a:r>
                      <a:r>
                        <a:rPr lang="en-US" sz="2200" b="0" kern="1200" baseline="0" smtClean="0">
                          <a:effectLst/>
                          <a:latin typeface="Calibri" pitchFamily="34" charset="0"/>
                          <a:cs typeface="Calibri" pitchFamily="34" charset="0"/>
                        </a:rPr>
                        <a:t>:</a:t>
                      </a: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Metode</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Penelitian</a:t>
                      </a:r>
                      <a:endParaRPr lang="en-US" sz="1800" b="0" kern="1200" baseline="0" smtClean="0">
                        <a:effectLst/>
                        <a:latin typeface="Calibri" pitchFamily="34" charset="0"/>
                        <a:cs typeface="Calibri" pitchFamily="34" charset="0"/>
                      </a:endParaRP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Metode</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Pengumpulan</a:t>
                      </a:r>
                      <a:r>
                        <a:rPr lang="en-US" sz="1800" b="0" kern="1200" baseline="0" smtClean="0">
                          <a:effectLst/>
                          <a:latin typeface="Calibri" pitchFamily="34" charset="0"/>
                          <a:cs typeface="Calibri" pitchFamily="34" charset="0"/>
                        </a:rPr>
                        <a:t> Data</a:t>
                      </a: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Metode</a:t>
                      </a:r>
                      <a:r>
                        <a:rPr lang="id-ID"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Analisis</a:t>
                      </a:r>
                      <a:r>
                        <a:rPr lang="en-US" sz="1800" b="0" kern="1200" baseline="0" smtClean="0">
                          <a:effectLst/>
                          <a:latin typeface="Calibri" pitchFamily="34" charset="0"/>
                          <a:cs typeface="Calibri" pitchFamily="34" charset="0"/>
                        </a:rPr>
                        <a:t> Data</a:t>
                      </a:r>
                    </a:p>
                    <a:p>
                      <a:r>
                        <a:rPr lang="id-ID" sz="1800" b="0" kern="1200" baseline="0" smtClean="0">
                          <a:effectLst/>
                          <a:latin typeface="Calibri" pitchFamily="34" charset="0"/>
                          <a:cs typeface="Calibri" pitchFamily="34" charset="0"/>
                        </a:rPr>
                        <a:t>    </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Metode</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Pengukuran</a:t>
                      </a:r>
                      <a:r>
                        <a:rPr lang="en-US" sz="1800" b="0" kern="1200" baseline="0" smtClean="0">
                          <a:effectLst/>
                          <a:latin typeface="Calibri" pitchFamily="34" charset="0"/>
                          <a:cs typeface="Calibri" pitchFamily="34" charset="0"/>
                        </a:rPr>
                        <a:t> </a:t>
                      </a:r>
                      <a:r>
                        <a:rPr lang="en-US" sz="1800" b="0" kern="1200" baseline="0" err="1" smtClean="0">
                          <a:effectLst/>
                          <a:latin typeface="Calibri" pitchFamily="34" charset="0"/>
                          <a:cs typeface="Calibri" pitchFamily="34" charset="0"/>
                        </a:rPr>
                        <a:t>Penelitian</a:t>
                      </a:r>
                      <a:endParaRPr lang="en-US" sz="1800" b="0">
                        <a:effectLst/>
                        <a:latin typeface="Calibri" pitchFamily="34" charset="0"/>
                        <a:cs typeface="Calibri" pitchFamily="34" charset="0"/>
                      </a:endParaRPr>
                    </a:p>
                  </a:txBody>
                  <a:tcPr/>
                </a:tc>
              </a:tr>
              <a:tr h="412389">
                <a:tc>
                  <a:txBody>
                    <a:bodyPr/>
                    <a:lstStyle/>
                    <a:p>
                      <a:r>
                        <a:rPr lang="en-US" sz="2200" b="0" kern="1200" baseline="0" smtClean="0">
                          <a:effectLst/>
                          <a:latin typeface="Calibri" pitchFamily="34" charset="0"/>
                          <a:cs typeface="Calibri" pitchFamily="34" charset="0"/>
                        </a:rPr>
                        <a:t>4. </a:t>
                      </a:r>
                      <a:r>
                        <a:rPr lang="en-US" sz="2200" b="0" kern="1200" baseline="0" err="1" smtClean="0">
                          <a:effectLst/>
                          <a:latin typeface="Calibri" pitchFamily="34" charset="0"/>
                          <a:cs typeface="Calibri" pitchFamily="34" charset="0"/>
                        </a:rPr>
                        <a:t>Analisis</a:t>
                      </a:r>
                      <a:r>
                        <a:rPr lang="en-US" sz="2200" b="0" kern="1200" baseline="0" smtClean="0">
                          <a:effectLst/>
                          <a:latin typeface="Calibri" pitchFamily="34" charset="0"/>
                          <a:cs typeface="Calibri" pitchFamily="34" charset="0"/>
                        </a:rPr>
                        <a:t> </a:t>
                      </a:r>
                      <a:r>
                        <a:rPr lang="en-US" sz="2200" b="0" kern="1200" baseline="0" err="1" smtClean="0">
                          <a:effectLst/>
                          <a:latin typeface="Calibri" pitchFamily="34" charset="0"/>
                          <a:cs typeface="Calibri" pitchFamily="34" charset="0"/>
                        </a:rPr>
                        <a:t>Hasil</a:t>
                      </a:r>
                      <a:r>
                        <a:rPr lang="en-US" sz="2200" b="0" kern="1200" baseline="0" smtClean="0">
                          <a:effectLst/>
                          <a:latin typeface="Calibri" pitchFamily="34" charset="0"/>
                          <a:cs typeface="Calibri" pitchFamily="34" charset="0"/>
                        </a:rPr>
                        <a:t> </a:t>
                      </a:r>
                      <a:r>
                        <a:rPr lang="en-US" sz="2200" b="0" kern="1200" baseline="0" err="1" smtClean="0">
                          <a:effectLst/>
                          <a:latin typeface="Calibri" pitchFamily="34" charset="0"/>
                          <a:cs typeface="Calibri" pitchFamily="34" charset="0"/>
                        </a:rPr>
                        <a:t>dan</a:t>
                      </a:r>
                      <a:r>
                        <a:rPr lang="en-US" sz="2200" b="0" kern="1200" baseline="0" smtClean="0">
                          <a:effectLst/>
                          <a:latin typeface="Calibri" pitchFamily="34" charset="0"/>
                          <a:cs typeface="Calibri" pitchFamily="34" charset="0"/>
                        </a:rPr>
                        <a:t> </a:t>
                      </a:r>
                      <a:r>
                        <a:rPr lang="en-US" sz="2200" b="0" kern="1200" baseline="0" err="1" smtClean="0">
                          <a:effectLst/>
                          <a:latin typeface="Calibri" pitchFamily="34" charset="0"/>
                          <a:cs typeface="Calibri" pitchFamily="34" charset="0"/>
                        </a:rPr>
                        <a:t>Pembahasan</a:t>
                      </a:r>
                      <a:endParaRPr lang="en-US" sz="2200" b="0">
                        <a:effectLst/>
                        <a:latin typeface="Calibri" pitchFamily="34" charset="0"/>
                        <a:cs typeface="Calibri" pitchFamily="34" charset="0"/>
                      </a:endParaRPr>
                    </a:p>
                  </a:txBody>
                  <a:tcPr/>
                </a:tc>
              </a:tr>
              <a:tr h="631223">
                <a:tc>
                  <a:txBody>
                    <a:bodyPr/>
                    <a:lstStyle/>
                    <a:p>
                      <a:r>
                        <a:rPr lang="en-US" sz="2200" b="0" kern="1200" baseline="0" dirty="0" smtClean="0">
                          <a:effectLst/>
                          <a:latin typeface="Calibri" pitchFamily="34" charset="0"/>
                          <a:cs typeface="Calibri" pitchFamily="34" charset="0"/>
                        </a:rPr>
                        <a:t>5. </a:t>
                      </a:r>
                      <a:r>
                        <a:rPr lang="en-US" sz="2200" b="0" kern="1200" baseline="0" dirty="0" err="1" smtClean="0">
                          <a:effectLst/>
                          <a:latin typeface="Calibri" pitchFamily="34" charset="0"/>
                          <a:cs typeface="Calibri" pitchFamily="34" charset="0"/>
                        </a:rPr>
                        <a:t>Kesimpulan</a:t>
                      </a:r>
                      <a:r>
                        <a:rPr lang="en-US" sz="2200" b="0" kern="1200" baseline="0" dirty="0" smtClean="0">
                          <a:effectLst/>
                          <a:latin typeface="Calibri" pitchFamily="34" charset="0"/>
                          <a:cs typeface="Calibri" pitchFamily="34" charset="0"/>
                        </a:rPr>
                        <a:t> </a:t>
                      </a:r>
                      <a:r>
                        <a:rPr lang="en-US" sz="2200" b="0" kern="1200" baseline="0" dirty="0" err="1" smtClean="0">
                          <a:effectLst/>
                          <a:latin typeface="Calibri" pitchFamily="34" charset="0"/>
                          <a:cs typeface="Calibri" pitchFamily="34" charset="0"/>
                        </a:rPr>
                        <a:t>dan</a:t>
                      </a:r>
                      <a:r>
                        <a:rPr lang="en-US" sz="2200" b="0" kern="1200" baseline="0" dirty="0" smtClean="0">
                          <a:effectLst/>
                          <a:latin typeface="Calibri" pitchFamily="34" charset="0"/>
                          <a:cs typeface="Calibri" pitchFamily="34" charset="0"/>
                        </a:rPr>
                        <a:t> Saran</a:t>
                      </a:r>
                      <a:endParaRPr lang="en-US" sz="2200" b="0" dirty="0">
                        <a:effectLst/>
                        <a:latin typeface="Calibri" pitchFamily="34" charset="0"/>
                        <a:cs typeface="Calibri" pitchFamily="34" charset="0"/>
                      </a:endParaRPr>
                    </a:p>
                  </a:txBody>
                  <a:tcPr/>
                </a:tc>
              </a:tr>
            </a:tbl>
          </a:graphicData>
        </a:graphic>
      </p:graphicFrame>
      <p:graphicFrame>
        <p:nvGraphicFramePr>
          <p:cNvPr id="9" name="Content Placeholder 8"/>
          <p:cNvGraphicFramePr>
            <a:graphicFrameLocks noGrp="1"/>
          </p:cNvGraphicFramePr>
          <p:nvPr>
            <p:ph sz="half" idx="2"/>
            <p:extLst>
              <p:ext uri="{D42A27DB-BD31-4B8C-83A1-F6EECF244321}">
                <p14:modId xmlns:p14="http://schemas.microsoft.com/office/powerpoint/2010/main" val="208803743"/>
              </p:ext>
            </p:extLst>
          </p:nvPr>
        </p:nvGraphicFramePr>
        <p:xfrm>
          <a:off x="4572000" y="838200"/>
          <a:ext cx="4572000" cy="6019803"/>
        </p:xfrm>
        <a:graphic>
          <a:graphicData uri="http://schemas.openxmlformats.org/drawingml/2006/table">
            <a:tbl>
              <a:tblPr firstRow="1" bandRow="1">
                <a:tableStyleId>{00A15C55-8517-42AA-B614-E9B94910E393}</a:tableStyleId>
              </a:tblPr>
              <a:tblGrid>
                <a:gridCol w="4572000"/>
              </a:tblGrid>
              <a:tr h="453273">
                <a:tc>
                  <a:txBody>
                    <a:bodyPr/>
                    <a:lstStyle/>
                    <a:p>
                      <a:r>
                        <a:rPr lang="en-US" sz="2400" kern="1200" baseline="0" err="1" smtClean="0">
                          <a:effectLst/>
                          <a:latin typeface="Calibri" pitchFamily="34" charset="0"/>
                          <a:cs typeface="Calibri" pitchFamily="34" charset="0"/>
                        </a:rPr>
                        <a:t>Tahapan</a:t>
                      </a:r>
                      <a:r>
                        <a:rPr lang="en-US" sz="2400" kern="1200" baseline="0" smtClean="0">
                          <a:effectLst/>
                          <a:latin typeface="Calibri" pitchFamily="34" charset="0"/>
                          <a:cs typeface="Calibri" pitchFamily="34" charset="0"/>
                        </a:rPr>
                        <a:t> </a:t>
                      </a:r>
                      <a:r>
                        <a:rPr lang="en-US" sz="2400" kern="1200" baseline="0" err="1" smtClean="0">
                          <a:effectLst/>
                          <a:latin typeface="Calibri" pitchFamily="34" charset="0"/>
                          <a:cs typeface="Calibri" pitchFamily="34" charset="0"/>
                        </a:rPr>
                        <a:t>Penelitian</a:t>
                      </a:r>
                      <a:endParaRPr lang="en-US" sz="2400" b="1">
                        <a:effectLst/>
                        <a:latin typeface="Calibri" pitchFamily="34" charset="0"/>
                        <a:cs typeface="Calibri" pitchFamily="34" charset="0"/>
                      </a:endParaRPr>
                    </a:p>
                  </a:txBody>
                  <a:tcPr/>
                </a:tc>
              </a:tr>
              <a:tr h="1524003">
                <a:tc>
                  <a:txBody>
                    <a:bodyPr/>
                    <a:lstStyle/>
                    <a:p>
                      <a:r>
                        <a:rPr lang="en-US" sz="2200" kern="1200" baseline="0" err="1" smtClean="0">
                          <a:effectLst/>
                          <a:latin typeface="Calibri" pitchFamily="34" charset="0"/>
                          <a:cs typeface="Calibri" pitchFamily="34" charset="0"/>
                        </a:rPr>
                        <a:t>Identifikasi</a:t>
                      </a:r>
                      <a:r>
                        <a:rPr lang="en-US" sz="2200" kern="1200" baseline="0" smtClean="0">
                          <a:effectLst/>
                          <a:latin typeface="Calibri" pitchFamily="34" charset="0"/>
                          <a:cs typeface="Calibri" pitchFamily="34" charset="0"/>
                        </a:rPr>
                        <a:t> </a:t>
                      </a:r>
                      <a:r>
                        <a:rPr lang="en-US" sz="2200" kern="1200" baseline="0" err="1" smtClean="0">
                          <a:effectLst/>
                          <a:latin typeface="Calibri" pitchFamily="34" charset="0"/>
                          <a:cs typeface="Calibri" pitchFamily="34" charset="0"/>
                        </a:rPr>
                        <a:t>Masalah</a:t>
                      </a:r>
                      <a:endParaRPr lang="en-US" sz="2200" b="0" kern="1200" baseline="0" smtClean="0">
                        <a:effectLst/>
                        <a:latin typeface="Calibri" pitchFamily="34" charset="0"/>
                        <a:cs typeface="Calibri" pitchFamily="34" charset="0"/>
                      </a:endParaRPr>
                    </a:p>
                  </a:txBody>
                  <a:tcPr anchor="ctr"/>
                </a:tc>
              </a:tr>
              <a:tr h="1219200">
                <a:tc>
                  <a:txBody>
                    <a:bodyPr/>
                    <a:lstStyle/>
                    <a:p>
                      <a:r>
                        <a:rPr lang="en-US" sz="2200" kern="1200" baseline="0" err="1" smtClean="0">
                          <a:effectLst/>
                          <a:latin typeface="Calibri" pitchFamily="34" charset="0"/>
                          <a:cs typeface="Calibri" pitchFamily="34" charset="0"/>
                        </a:rPr>
                        <a:t>Perumusan</a:t>
                      </a:r>
                      <a:r>
                        <a:rPr lang="en-US" sz="2200" kern="1200" baseline="0" smtClean="0">
                          <a:effectLst/>
                          <a:latin typeface="Calibri" pitchFamily="34" charset="0"/>
                          <a:cs typeface="Calibri" pitchFamily="34" charset="0"/>
                        </a:rPr>
                        <a:t> </a:t>
                      </a:r>
                      <a:r>
                        <a:rPr lang="en-US" sz="2200" kern="1200" baseline="0" err="1" smtClean="0">
                          <a:effectLst/>
                          <a:latin typeface="Calibri" pitchFamily="34" charset="0"/>
                          <a:cs typeface="Calibri" pitchFamily="34" charset="0"/>
                        </a:rPr>
                        <a:t>Hipotesis</a:t>
                      </a:r>
                      <a:endParaRPr lang="en-US" sz="2200" b="0" kern="1200" baseline="0" smtClean="0">
                        <a:effectLst/>
                        <a:latin typeface="Calibri" pitchFamily="34" charset="0"/>
                        <a:cs typeface="Calibri" pitchFamily="34" charset="0"/>
                      </a:endParaRPr>
                    </a:p>
                  </a:txBody>
                  <a:tcPr anchor="ctr"/>
                </a:tc>
              </a:tr>
              <a:tr h="2209800">
                <a:tc>
                  <a:txBody>
                    <a:bodyPr/>
                    <a:lstStyle/>
                    <a:p>
                      <a:r>
                        <a:rPr lang="en-US" sz="2200" kern="1200" baseline="0" err="1" smtClean="0">
                          <a:effectLst/>
                          <a:latin typeface="Calibri" pitchFamily="34" charset="0"/>
                          <a:cs typeface="Calibri" pitchFamily="34" charset="0"/>
                        </a:rPr>
                        <a:t>Pengujian</a:t>
                      </a:r>
                      <a:r>
                        <a:rPr lang="en-US" sz="2200" kern="1200" baseline="0" smtClean="0">
                          <a:effectLst/>
                          <a:latin typeface="Calibri" pitchFamily="34" charset="0"/>
                          <a:cs typeface="Calibri" pitchFamily="34" charset="0"/>
                        </a:rPr>
                        <a:t> </a:t>
                      </a:r>
                      <a:r>
                        <a:rPr lang="en-US" sz="2200" kern="1200" baseline="0" err="1" smtClean="0">
                          <a:effectLst/>
                          <a:latin typeface="Calibri" pitchFamily="34" charset="0"/>
                          <a:cs typeface="Calibri" pitchFamily="34" charset="0"/>
                        </a:rPr>
                        <a:t>Hipotesis</a:t>
                      </a:r>
                      <a:endParaRPr lang="en-US" sz="2200" kern="1200" baseline="0" smtClean="0">
                        <a:effectLst/>
                        <a:latin typeface="Calibri" pitchFamily="34" charset="0"/>
                        <a:cs typeface="Calibri" pitchFamily="34" charset="0"/>
                      </a:endParaRPr>
                    </a:p>
                    <a:p>
                      <a:r>
                        <a:rPr lang="en-US" sz="2200" kern="1200" baseline="0" err="1" smtClean="0">
                          <a:effectLst/>
                          <a:latin typeface="Calibri" pitchFamily="34" charset="0"/>
                          <a:cs typeface="Calibri" pitchFamily="34" charset="0"/>
                        </a:rPr>
                        <a:t>dan</a:t>
                      </a:r>
                      <a:r>
                        <a:rPr lang="en-US" sz="2200" kern="1200" baseline="0" smtClean="0">
                          <a:effectLst/>
                          <a:latin typeface="Calibri" pitchFamily="34" charset="0"/>
                          <a:cs typeface="Calibri" pitchFamily="34" charset="0"/>
                        </a:rPr>
                        <a:t> </a:t>
                      </a:r>
                      <a:r>
                        <a:rPr lang="en-US" sz="2200" kern="1200" baseline="0" err="1" smtClean="0">
                          <a:effectLst/>
                          <a:latin typeface="Calibri" pitchFamily="34" charset="0"/>
                          <a:cs typeface="Calibri" pitchFamily="34" charset="0"/>
                        </a:rPr>
                        <a:t>Analisis</a:t>
                      </a:r>
                      <a:r>
                        <a:rPr lang="en-US" sz="2200" kern="1200" baseline="0" smtClean="0">
                          <a:effectLst/>
                          <a:latin typeface="Calibri" pitchFamily="34" charset="0"/>
                          <a:cs typeface="Calibri" pitchFamily="34" charset="0"/>
                        </a:rPr>
                        <a:t> </a:t>
                      </a:r>
                      <a:r>
                        <a:rPr lang="en-US" sz="2200" kern="1200" baseline="0" err="1" smtClean="0">
                          <a:effectLst/>
                          <a:latin typeface="Calibri" pitchFamily="34" charset="0"/>
                          <a:cs typeface="Calibri" pitchFamily="34" charset="0"/>
                        </a:rPr>
                        <a:t>Hasil</a:t>
                      </a:r>
                      <a:endParaRPr lang="en-US" sz="2200" b="0" kern="1200" baseline="0" smtClean="0">
                        <a:effectLst/>
                        <a:latin typeface="Calibri" pitchFamily="34" charset="0"/>
                        <a:cs typeface="Calibri" pitchFamily="34" charset="0"/>
                      </a:endParaRPr>
                    </a:p>
                  </a:txBody>
                  <a:tcPr anchor="ctr"/>
                </a:tc>
              </a:tr>
              <a:tr h="609600">
                <a:tc>
                  <a:txBody>
                    <a:bodyPr/>
                    <a:lstStyle/>
                    <a:p>
                      <a:r>
                        <a:rPr lang="en-US" sz="2200" kern="1200" baseline="0" err="1" smtClean="0">
                          <a:effectLst/>
                          <a:latin typeface="Calibri" pitchFamily="34" charset="0"/>
                          <a:cs typeface="Calibri" pitchFamily="34" charset="0"/>
                        </a:rPr>
                        <a:t>Kesimpulan</a:t>
                      </a:r>
                      <a:endParaRPr lang="en-US" sz="2200" b="0" smtClean="0">
                        <a:effectLst/>
                        <a:latin typeface="Calibri" pitchFamily="34" charset="0"/>
                        <a:cs typeface="Calibri" pitchFamily="34" charset="0"/>
                      </a:endParaRPr>
                    </a:p>
                  </a:txBody>
                  <a:tcPr anchor="ctr"/>
                </a:tc>
              </a:tr>
            </a:tbl>
          </a:graphicData>
        </a:graphic>
      </p:graphicFrame>
    </p:spTree>
    <p:extLst>
      <p:ext uri="{BB962C8B-B14F-4D97-AF65-F5344CB8AC3E}">
        <p14:creationId xmlns:p14="http://schemas.microsoft.com/office/powerpoint/2010/main" val="196640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SIStematika ta</a:t>
            </a:r>
            <a:endParaRPr lang="id-ID" dirty="0"/>
          </a:p>
        </p:txBody>
      </p:sp>
      <p:sp>
        <p:nvSpPr>
          <p:cNvPr id="5" name="Text Placeholder 4"/>
          <p:cNvSpPr>
            <a:spLocks noGrp="1"/>
          </p:cNvSpPr>
          <p:nvPr>
            <p:ph type="body" idx="1"/>
          </p:nvPr>
        </p:nvSpPr>
        <p:spPr/>
        <p:txBody>
          <a:bodyPr/>
          <a:lstStyle/>
          <a:p>
            <a:r>
              <a:rPr lang="id-ID" dirty="0" smtClean="0"/>
              <a:t>Sumber: http://geenz.wordpress.com/</a:t>
            </a:r>
            <a:endParaRPr lang="id-ID" dirty="0"/>
          </a:p>
        </p:txBody>
      </p:sp>
    </p:spTree>
    <p:extLst>
      <p:ext uri="{BB962C8B-B14F-4D97-AF65-F5344CB8AC3E}">
        <p14:creationId xmlns:p14="http://schemas.microsoft.com/office/powerpoint/2010/main" val="1524585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Sistematika TA</a:t>
            </a:r>
            <a:endParaRPr lang="id-ID" dirty="0"/>
          </a:p>
        </p:txBody>
      </p:sp>
      <p:sp>
        <p:nvSpPr>
          <p:cNvPr id="3" name="Content Placeholder 2"/>
          <p:cNvSpPr>
            <a:spLocks noGrp="1"/>
          </p:cNvSpPr>
          <p:nvPr>
            <p:ph idx="1"/>
          </p:nvPr>
        </p:nvSpPr>
        <p:spPr/>
        <p:txBody>
          <a:bodyPr>
            <a:normAutofit/>
          </a:bodyPr>
          <a:lstStyle/>
          <a:p>
            <a:pPr lvl="0"/>
            <a:r>
              <a:rPr lang="en-US" b="1" dirty="0"/>
              <a:t>Bab I. </a:t>
            </a:r>
            <a:r>
              <a:rPr lang="en-US" b="1" dirty="0" err="1" smtClean="0"/>
              <a:t>Pendahuluan</a:t>
            </a:r>
            <a:endParaRPr lang="id-ID" sz="4400" dirty="0"/>
          </a:p>
          <a:p>
            <a:pPr lvl="0"/>
            <a:r>
              <a:rPr lang="en-US" b="1" dirty="0" smtClean="0"/>
              <a:t>Bab </a:t>
            </a:r>
            <a:r>
              <a:rPr lang="en-US" b="1" dirty="0"/>
              <a:t>II. </a:t>
            </a:r>
            <a:r>
              <a:rPr lang="en-US" b="1" dirty="0" err="1"/>
              <a:t>Landasan</a:t>
            </a:r>
            <a:r>
              <a:rPr lang="en-US" b="1" dirty="0"/>
              <a:t> </a:t>
            </a:r>
            <a:r>
              <a:rPr lang="en-US" b="1" dirty="0" err="1"/>
              <a:t>Teori</a:t>
            </a:r>
            <a:endParaRPr lang="id-ID" sz="4400" dirty="0"/>
          </a:p>
          <a:p>
            <a:pPr lvl="0"/>
            <a:r>
              <a:rPr lang="en-US" b="1" dirty="0" smtClean="0"/>
              <a:t>Bab </a:t>
            </a:r>
            <a:r>
              <a:rPr lang="en-US" b="1" dirty="0"/>
              <a:t>III. </a:t>
            </a:r>
            <a:r>
              <a:rPr lang="en-US" b="1" dirty="0" err="1"/>
              <a:t>Analisis</a:t>
            </a:r>
            <a:r>
              <a:rPr lang="en-US" b="1" dirty="0"/>
              <a:t> </a:t>
            </a:r>
            <a:r>
              <a:rPr lang="en-US" b="1" dirty="0" err="1"/>
              <a:t>Kebutuhan</a:t>
            </a:r>
            <a:endParaRPr lang="id-ID" sz="4400" dirty="0"/>
          </a:p>
          <a:p>
            <a:r>
              <a:rPr lang="id-ID" b="1" dirty="0" smtClean="0"/>
              <a:t>Bab </a:t>
            </a:r>
            <a:r>
              <a:rPr lang="id-ID" b="1" dirty="0"/>
              <a:t>IV. Perancangan</a:t>
            </a:r>
            <a:r>
              <a:rPr lang="id-ID" dirty="0"/>
              <a:t> </a:t>
            </a:r>
            <a:endParaRPr lang="id-ID" sz="4400" dirty="0"/>
          </a:p>
          <a:p>
            <a:r>
              <a:rPr lang="pt-BR" b="1" dirty="0" smtClean="0"/>
              <a:t>Bab </a:t>
            </a:r>
            <a:r>
              <a:rPr lang="pt-BR" b="1" dirty="0"/>
              <a:t>V. </a:t>
            </a:r>
            <a:r>
              <a:rPr lang="pt-BR" b="1" dirty="0" smtClean="0"/>
              <a:t>Implementasi </a:t>
            </a:r>
            <a:r>
              <a:rPr lang="pt-BR" b="1" dirty="0"/>
              <a:t>dan </a:t>
            </a:r>
            <a:r>
              <a:rPr lang="pt-BR" b="1" dirty="0" smtClean="0"/>
              <a:t>Pengujian</a:t>
            </a:r>
            <a:endParaRPr lang="id-ID" sz="4400" dirty="0"/>
          </a:p>
          <a:p>
            <a:r>
              <a:rPr lang="id-ID" b="1" dirty="0" smtClean="0"/>
              <a:t>Bab </a:t>
            </a:r>
            <a:r>
              <a:rPr lang="id-ID" b="1" dirty="0"/>
              <a:t>VI. Kesimpulan dan </a:t>
            </a:r>
            <a:r>
              <a:rPr lang="id-ID" b="1" dirty="0" smtClean="0"/>
              <a:t>Saran</a:t>
            </a:r>
            <a:endParaRPr lang="id-ID" sz="4400" dirty="0"/>
          </a:p>
        </p:txBody>
      </p:sp>
    </p:spTree>
    <p:extLst>
      <p:ext uri="{BB962C8B-B14F-4D97-AF65-F5344CB8AC3E}">
        <p14:creationId xmlns:p14="http://schemas.microsoft.com/office/powerpoint/2010/main" val="1331265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Bab I - Pendahuluan</a:t>
            </a:r>
            <a:endParaRPr lang="id-ID" dirty="0"/>
          </a:p>
        </p:txBody>
      </p:sp>
      <p:sp>
        <p:nvSpPr>
          <p:cNvPr id="3" name="Content Placeholder 2"/>
          <p:cNvSpPr>
            <a:spLocks noGrp="1"/>
          </p:cNvSpPr>
          <p:nvPr>
            <p:ph idx="1"/>
          </p:nvPr>
        </p:nvSpPr>
        <p:spPr/>
        <p:txBody>
          <a:bodyPr/>
          <a:lstStyle/>
          <a:p>
            <a:pPr marL="0" indent="0">
              <a:buNone/>
            </a:pPr>
            <a:r>
              <a:rPr lang="en-US" dirty="0" err="1"/>
              <a:t>Berisi</a:t>
            </a:r>
            <a:r>
              <a:rPr lang="en-US" dirty="0"/>
              <a:t> </a:t>
            </a:r>
            <a:r>
              <a:rPr lang="id-ID" dirty="0" smtClean="0"/>
              <a:t>:</a:t>
            </a:r>
          </a:p>
          <a:p>
            <a:r>
              <a:rPr lang="en-US" dirty="0" err="1" smtClean="0"/>
              <a:t>latar</a:t>
            </a:r>
            <a:r>
              <a:rPr lang="en-US" dirty="0" smtClean="0"/>
              <a:t> </a:t>
            </a:r>
            <a:r>
              <a:rPr lang="en-US" dirty="0" err="1"/>
              <a:t>belakang</a:t>
            </a:r>
            <a:r>
              <a:rPr lang="en-US" dirty="0"/>
              <a:t>, </a:t>
            </a:r>
            <a:endParaRPr lang="id-ID" dirty="0" smtClean="0"/>
          </a:p>
          <a:p>
            <a:r>
              <a:rPr lang="en-US" dirty="0" err="1" smtClean="0"/>
              <a:t>identifikasi</a:t>
            </a:r>
            <a:r>
              <a:rPr lang="en-US" dirty="0" smtClean="0"/>
              <a:t> </a:t>
            </a:r>
            <a:r>
              <a:rPr lang="en-US" dirty="0" err="1"/>
              <a:t>dan</a:t>
            </a:r>
            <a:r>
              <a:rPr lang="en-US" dirty="0"/>
              <a:t> </a:t>
            </a:r>
            <a:r>
              <a:rPr lang="en-US" dirty="0" err="1"/>
              <a:t>batasan</a:t>
            </a:r>
            <a:r>
              <a:rPr lang="en-US" dirty="0"/>
              <a:t> </a:t>
            </a:r>
            <a:r>
              <a:rPr lang="en-US" dirty="0" err="1"/>
              <a:t>masalah</a:t>
            </a:r>
            <a:r>
              <a:rPr lang="en-US" dirty="0"/>
              <a:t>, </a:t>
            </a:r>
            <a:endParaRPr lang="id-ID" dirty="0" smtClean="0"/>
          </a:p>
          <a:p>
            <a:r>
              <a:rPr lang="en-US" dirty="0" err="1" smtClean="0"/>
              <a:t>maksud</a:t>
            </a:r>
            <a:r>
              <a:rPr lang="en-US" dirty="0" smtClean="0"/>
              <a:t> </a:t>
            </a:r>
            <a:r>
              <a:rPr lang="en-US" dirty="0" err="1"/>
              <a:t>dan</a:t>
            </a:r>
            <a:r>
              <a:rPr lang="en-US" dirty="0"/>
              <a:t> </a:t>
            </a:r>
            <a:r>
              <a:rPr lang="en-US" dirty="0" err="1"/>
              <a:t>tujuan</a:t>
            </a:r>
            <a:r>
              <a:rPr lang="en-US" dirty="0"/>
              <a:t>, </a:t>
            </a:r>
            <a:endParaRPr lang="id-ID" dirty="0" smtClean="0"/>
          </a:p>
          <a:p>
            <a:r>
              <a:rPr lang="en-US" dirty="0" err="1" smtClean="0"/>
              <a:t>metodologi</a:t>
            </a:r>
            <a:r>
              <a:rPr lang="en-US" dirty="0"/>
              <a:t>, </a:t>
            </a:r>
            <a:endParaRPr lang="id-ID" dirty="0" smtClean="0"/>
          </a:p>
          <a:p>
            <a:r>
              <a:rPr lang="en-US" dirty="0" err="1" smtClean="0"/>
              <a:t>waktu</a:t>
            </a:r>
            <a:r>
              <a:rPr lang="en-US" dirty="0" smtClean="0"/>
              <a:t> </a:t>
            </a:r>
            <a:r>
              <a:rPr lang="en-US" dirty="0" err="1"/>
              <a:t>dan</a:t>
            </a:r>
            <a:r>
              <a:rPr lang="en-US" dirty="0"/>
              <a:t> </a:t>
            </a:r>
            <a:r>
              <a:rPr lang="en-US" dirty="0" err="1"/>
              <a:t>lokasi</a:t>
            </a:r>
            <a:r>
              <a:rPr lang="en-US" dirty="0"/>
              <a:t> </a:t>
            </a:r>
            <a:r>
              <a:rPr lang="en-US" dirty="0" err="1"/>
              <a:t>penelitian</a:t>
            </a:r>
            <a:r>
              <a:rPr lang="en-US" dirty="0"/>
              <a:t> </a:t>
            </a:r>
            <a:r>
              <a:rPr lang="en-US" dirty="0" err="1"/>
              <a:t>dan</a:t>
            </a:r>
            <a:r>
              <a:rPr lang="en-US" dirty="0"/>
              <a:t> </a:t>
            </a:r>
            <a:endParaRPr lang="id-ID" dirty="0" smtClean="0"/>
          </a:p>
          <a:p>
            <a:r>
              <a:rPr lang="en-US" dirty="0" err="1" smtClean="0"/>
              <a:t>sistematika</a:t>
            </a:r>
            <a:r>
              <a:rPr lang="en-US" dirty="0" smtClean="0"/>
              <a:t> </a:t>
            </a:r>
            <a:r>
              <a:rPr lang="en-US" dirty="0" err="1"/>
              <a:t>penulisan</a:t>
            </a:r>
            <a:r>
              <a:rPr lang="en-US" dirty="0"/>
              <a:t>.</a:t>
            </a:r>
            <a:endParaRPr lang="id-ID" dirty="0"/>
          </a:p>
        </p:txBody>
      </p:sp>
    </p:spTree>
    <p:extLst>
      <p:ext uri="{BB962C8B-B14F-4D97-AF65-F5344CB8AC3E}">
        <p14:creationId xmlns:p14="http://schemas.microsoft.com/office/powerpoint/2010/main" val="2830486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Bab II – Landasan Teori</a:t>
            </a:r>
            <a:endParaRPr lang="id-ID" dirty="0"/>
          </a:p>
        </p:txBody>
      </p:sp>
      <p:sp>
        <p:nvSpPr>
          <p:cNvPr id="3" name="Content Placeholder 2"/>
          <p:cNvSpPr>
            <a:spLocks noGrp="1"/>
          </p:cNvSpPr>
          <p:nvPr>
            <p:ph idx="1"/>
          </p:nvPr>
        </p:nvSpPr>
        <p:spPr/>
        <p:txBody>
          <a:bodyPr/>
          <a:lstStyle/>
          <a:p>
            <a:r>
              <a:rPr lang="en-US" dirty="0" err="1"/>
              <a:t>Berisi</a:t>
            </a:r>
            <a:r>
              <a:rPr lang="en-US" dirty="0"/>
              <a:t> </a:t>
            </a:r>
            <a:r>
              <a:rPr lang="en-US" dirty="0" err="1"/>
              <a:t>teori</a:t>
            </a:r>
            <a:r>
              <a:rPr lang="en-US" dirty="0"/>
              <a:t> </a:t>
            </a:r>
            <a:r>
              <a:rPr lang="en-US" dirty="0" err="1"/>
              <a:t>dasar</a:t>
            </a:r>
            <a:r>
              <a:rPr lang="en-US" dirty="0"/>
              <a:t> yang </a:t>
            </a:r>
            <a:r>
              <a:rPr lang="en-US" dirty="0" err="1"/>
              <a:t>mendukung</a:t>
            </a:r>
            <a:r>
              <a:rPr lang="en-US" dirty="0"/>
              <a:t> </a:t>
            </a:r>
            <a:r>
              <a:rPr lang="en-US" dirty="0" err="1"/>
              <a:t>penulisan</a:t>
            </a:r>
            <a:r>
              <a:rPr lang="en-US" dirty="0"/>
              <a:t> TA </a:t>
            </a:r>
            <a:r>
              <a:rPr lang="en-US" dirty="0" err="1"/>
              <a:t>atau</a:t>
            </a:r>
            <a:r>
              <a:rPr lang="en-US" dirty="0"/>
              <a:t> </a:t>
            </a:r>
            <a:r>
              <a:rPr lang="en-US" dirty="0" err="1"/>
              <a:t>Skripsi</a:t>
            </a:r>
            <a:r>
              <a:rPr lang="en-US" dirty="0"/>
              <a:t>, </a:t>
            </a:r>
            <a:r>
              <a:rPr lang="en-US" dirty="0" err="1"/>
              <a:t>mencakup</a:t>
            </a:r>
            <a:r>
              <a:rPr lang="en-US" dirty="0"/>
              <a:t> </a:t>
            </a:r>
            <a:r>
              <a:rPr lang="en-US" dirty="0" err="1"/>
              <a:t>metoda</a:t>
            </a:r>
            <a:r>
              <a:rPr lang="en-US" dirty="0"/>
              <a:t> </a:t>
            </a:r>
            <a:r>
              <a:rPr lang="en-US" dirty="0" err="1"/>
              <a:t>atau</a:t>
            </a:r>
            <a:r>
              <a:rPr lang="en-US" dirty="0"/>
              <a:t> </a:t>
            </a:r>
            <a:r>
              <a:rPr lang="en-US" dirty="0" err="1"/>
              <a:t>teknik</a:t>
            </a:r>
            <a:r>
              <a:rPr lang="en-US" dirty="0"/>
              <a:t> yang </a:t>
            </a:r>
            <a:r>
              <a:rPr lang="en-US" dirty="0" err="1"/>
              <a:t>digunakan</a:t>
            </a:r>
            <a:r>
              <a:rPr lang="en-US" dirty="0"/>
              <a:t>, </a:t>
            </a:r>
            <a:r>
              <a:rPr lang="en-US" dirty="0" err="1"/>
              <a:t>teori</a:t>
            </a:r>
            <a:r>
              <a:rPr lang="en-US" dirty="0"/>
              <a:t> </a:t>
            </a:r>
            <a:r>
              <a:rPr lang="en-US" dirty="0" err="1"/>
              <a:t>tentang</a:t>
            </a:r>
            <a:r>
              <a:rPr lang="en-US" dirty="0"/>
              <a:t> </a:t>
            </a:r>
            <a:r>
              <a:rPr lang="en-US" dirty="0" err="1"/>
              <a:t>permasalahan</a:t>
            </a:r>
            <a:r>
              <a:rPr lang="en-US" dirty="0"/>
              <a:t>, </a:t>
            </a:r>
            <a:r>
              <a:rPr lang="en-US" dirty="0" err="1"/>
              <a:t>uraian</a:t>
            </a:r>
            <a:r>
              <a:rPr lang="en-US" dirty="0"/>
              <a:t> </a:t>
            </a:r>
            <a:r>
              <a:rPr lang="en-US" dirty="0" err="1"/>
              <a:t>singkat</a:t>
            </a:r>
            <a:r>
              <a:rPr lang="en-US" dirty="0"/>
              <a:t> </a:t>
            </a:r>
            <a:r>
              <a:rPr lang="en-US" dirty="0" err="1"/>
              <a:t>perangkat</a:t>
            </a:r>
            <a:r>
              <a:rPr lang="en-US" dirty="0"/>
              <a:t> </a:t>
            </a:r>
            <a:r>
              <a:rPr lang="en-US" dirty="0" err="1"/>
              <a:t>implementasi</a:t>
            </a:r>
            <a:r>
              <a:rPr lang="en-US" dirty="0"/>
              <a:t> yang </a:t>
            </a:r>
            <a:r>
              <a:rPr lang="en-US" dirty="0" err="1"/>
              <a:t>dipakai</a:t>
            </a:r>
            <a:r>
              <a:rPr lang="en-US" dirty="0"/>
              <a:t>, </a:t>
            </a:r>
            <a:r>
              <a:rPr lang="en-US" dirty="0" err="1"/>
              <a:t>dan</a:t>
            </a:r>
            <a:r>
              <a:rPr lang="en-US" dirty="0"/>
              <a:t> </a:t>
            </a:r>
            <a:r>
              <a:rPr lang="en-US" dirty="0" err="1"/>
              <a:t>kerangka</a:t>
            </a:r>
            <a:r>
              <a:rPr lang="en-US" dirty="0"/>
              <a:t> </a:t>
            </a:r>
            <a:r>
              <a:rPr lang="en-US" dirty="0" err="1"/>
              <a:t>penyelesaian</a:t>
            </a:r>
            <a:r>
              <a:rPr lang="en-US" dirty="0"/>
              <a:t> </a:t>
            </a:r>
            <a:r>
              <a:rPr lang="en-US" dirty="0" err="1"/>
              <a:t>masalah</a:t>
            </a:r>
            <a:r>
              <a:rPr lang="en-US" dirty="0"/>
              <a:t>. </a:t>
            </a:r>
            <a:r>
              <a:rPr lang="en-US" dirty="0" err="1"/>
              <a:t>Contoh</a:t>
            </a:r>
            <a:r>
              <a:rPr lang="en-US" dirty="0"/>
              <a:t> : </a:t>
            </a:r>
            <a:r>
              <a:rPr lang="en-US" dirty="0" err="1"/>
              <a:t>Definisi</a:t>
            </a:r>
            <a:r>
              <a:rPr lang="en-US" dirty="0"/>
              <a:t> SI yang </a:t>
            </a:r>
            <a:r>
              <a:rPr lang="en-US" dirty="0" err="1"/>
              <a:t>sudah</a:t>
            </a:r>
            <a:r>
              <a:rPr lang="en-US" dirty="0"/>
              <a:t> </a:t>
            </a:r>
            <a:r>
              <a:rPr lang="en-US" dirty="0" err="1"/>
              <a:t>umum</a:t>
            </a:r>
            <a:r>
              <a:rPr lang="en-US" dirty="0"/>
              <a:t> </a:t>
            </a:r>
            <a:r>
              <a:rPr lang="en-US" dirty="0" err="1"/>
              <a:t>tidak</a:t>
            </a:r>
            <a:r>
              <a:rPr lang="en-US" dirty="0"/>
              <a:t> </a:t>
            </a:r>
            <a:r>
              <a:rPr lang="en-US" dirty="0" err="1"/>
              <a:t>perlu</a:t>
            </a:r>
            <a:r>
              <a:rPr lang="en-US" dirty="0"/>
              <a:t> </a:t>
            </a:r>
            <a:r>
              <a:rPr lang="en-US" dirty="0" err="1"/>
              <a:t>disertakan</a:t>
            </a:r>
            <a:endParaRPr lang="id-ID" dirty="0"/>
          </a:p>
          <a:p>
            <a:endParaRPr lang="id-ID" dirty="0"/>
          </a:p>
        </p:txBody>
      </p:sp>
    </p:spTree>
    <p:extLst>
      <p:ext uri="{BB962C8B-B14F-4D97-AF65-F5344CB8AC3E}">
        <p14:creationId xmlns:p14="http://schemas.microsoft.com/office/powerpoint/2010/main" val="18935547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Bab III – Analisis Kebutuhan</a:t>
            </a:r>
            <a:endParaRPr lang="id-ID" dirty="0"/>
          </a:p>
        </p:txBody>
      </p:sp>
      <p:sp>
        <p:nvSpPr>
          <p:cNvPr id="3" name="Content Placeholder 2"/>
          <p:cNvSpPr>
            <a:spLocks noGrp="1"/>
          </p:cNvSpPr>
          <p:nvPr>
            <p:ph idx="1"/>
          </p:nvPr>
        </p:nvSpPr>
        <p:spPr/>
        <p:txBody>
          <a:bodyPr>
            <a:normAutofit fontScale="85000" lnSpcReduction="20000"/>
          </a:bodyPr>
          <a:lstStyle/>
          <a:p>
            <a:r>
              <a:rPr lang="en-US" dirty="0" err="1"/>
              <a:t>Berisi</a:t>
            </a:r>
            <a:r>
              <a:rPr lang="en-US" dirty="0"/>
              <a:t> </a:t>
            </a:r>
            <a:r>
              <a:rPr lang="en-US" dirty="0" err="1"/>
              <a:t>penjelasan</a:t>
            </a:r>
            <a:r>
              <a:rPr lang="en-US" dirty="0"/>
              <a:t> </a:t>
            </a:r>
            <a:r>
              <a:rPr lang="en-US" dirty="0" err="1"/>
              <a:t>tentang</a:t>
            </a:r>
            <a:r>
              <a:rPr lang="en-US" dirty="0"/>
              <a:t> </a:t>
            </a:r>
            <a:r>
              <a:rPr lang="en-US" dirty="0" err="1"/>
              <a:t>hasil</a:t>
            </a:r>
            <a:r>
              <a:rPr lang="en-US" dirty="0"/>
              <a:t> </a:t>
            </a:r>
            <a:r>
              <a:rPr lang="en-US" dirty="0" err="1"/>
              <a:t>pendefinisian</a:t>
            </a:r>
            <a:r>
              <a:rPr lang="en-US" dirty="0"/>
              <a:t> </a:t>
            </a:r>
            <a:r>
              <a:rPr lang="en-US" dirty="0" err="1"/>
              <a:t>kebutuhan</a:t>
            </a:r>
            <a:r>
              <a:rPr lang="en-US" dirty="0"/>
              <a:t> </a:t>
            </a:r>
            <a:r>
              <a:rPr lang="en-US" dirty="0" err="1"/>
              <a:t>dari</a:t>
            </a:r>
            <a:r>
              <a:rPr lang="en-US" dirty="0"/>
              <a:t> </a:t>
            </a:r>
            <a:r>
              <a:rPr lang="en-US" dirty="0" err="1"/>
              <a:t>permasalahan</a:t>
            </a:r>
            <a:r>
              <a:rPr lang="en-US" dirty="0"/>
              <a:t> yang </a:t>
            </a:r>
            <a:r>
              <a:rPr lang="en-US" dirty="0" err="1"/>
              <a:t>dijadikan</a:t>
            </a:r>
            <a:r>
              <a:rPr lang="en-US" dirty="0"/>
              <a:t> </a:t>
            </a:r>
            <a:r>
              <a:rPr lang="en-US" dirty="0" err="1"/>
              <a:t>topik</a:t>
            </a:r>
            <a:r>
              <a:rPr lang="en-US" dirty="0"/>
              <a:t> TA </a:t>
            </a:r>
            <a:r>
              <a:rPr lang="en-US" dirty="0" err="1"/>
              <a:t>atau</a:t>
            </a:r>
            <a:r>
              <a:rPr lang="en-US" dirty="0"/>
              <a:t> </a:t>
            </a:r>
            <a:r>
              <a:rPr lang="en-US" dirty="0" err="1"/>
              <a:t>Skripsi</a:t>
            </a:r>
            <a:r>
              <a:rPr lang="en-US" dirty="0"/>
              <a:t> </a:t>
            </a:r>
            <a:r>
              <a:rPr lang="en-US" dirty="0" err="1"/>
              <a:t>berikut</a:t>
            </a:r>
            <a:r>
              <a:rPr lang="en-US" dirty="0"/>
              <a:t> </a:t>
            </a:r>
            <a:r>
              <a:rPr lang="en-US" dirty="0" err="1"/>
              <a:t>pemodelannya</a:t>
            </a:r>
            <a:r>
              <a:rPr lang="en-US" dirty="0"/>
              <a:t>.</a:t>
            </a:r>
            <a:endParaRPr lang="id-ID" sz="4400" dirty="0"/>
          </a:p>
          <a:p>
            <a:r>
              <a:rPr lang="en-US" u="sng" dirty="0" err="1"/>
              <a:t>Contoh</a:t>
            </a:r>
            <a:r>
              <a:rPr lang="en-US" dirty="0"/>
              <a:t>:</a:t>
            </a:r>
            <a:endParaRPr lang="id-ID" sz="4400" dirty="0"/>
          </a:p>
          <a:p>
            <a:r>
              <a:rPr lang="en-US" dirty="0" err="1"/>
              <a:t>Untuk</a:t>
            </a:r>
            <a:r>
              <a:rPr lang="en-US" dirty="0"/>
              <a:t> </a:t>
            </a:r>
            <a:r>
              <a:rPr lang="en-US" dirty="0" err="1"/>
              <a:t>pengembangan</a:t>
            </a:r>
            <a:r>
              <a:rPr lang="en-US" dirty="0"/>
              <a:t> program </a:t>
            </a:r>
            <a:r>
              <a:rPr lang="en-US" dirty="0" err="1"/>
              <a:t>aplikasi</a:t>
            </a:r>
            <a:r>
              <a:rPr lang="en-US" dirty="0"/>
              <a:t> </a:t>
            </a:r>
            <a:r>
              <a:rPr lang="en-US" dirty="0" err="1"/>
              <a:t>sistem</a:t>
            </a:r>
            <a:r>
              <a:rPr lang="en-US" dirty="0"/>
              <a:t> </a:t>
            </a:r>
            <a:r>
              <a:rPr lang="en-US" dirty="0" err="1"/>
              <a:t>informasi</a:t>
            </a:r>
            <a:r>
              <a:rPr lang="en-US" dirty="0"/>
              <a:t> :</a:t>
            </a:r>
            <a:endParaRPr lang="id-ID" sz="4400" dirty="0"/>
          </a:p>
          <a:p>
            <a:pPr lvl="1"/>
            <a:r>
              <a:rPr lang="id-ID" dirty="0"/>
              <a:t>uraian singkat sejarah, struktur organisasi, fungsi unit organisasi</a:t>
            </a:r>
            <a:endParaRPr lang="id-ID" sz="4000" dirty="0"/>
          </a:p>
          <a:p>
            <a:pPr lvl="1"/>
            <a:r>
              <a:rPr lang="en-US" dirty="0" err="1"/>
              <a:t>prosedur</a:t>
            </a:r>
            <a:r>
              <a:rPr lang="en-US" dirty="0"/>
              <a:t> </a:t>
            </a:r>
            <a:r>
              <a:rPr lang="en-US" dirty="0" err="1"/>
              <a:t>pelaksanaan</a:t>
            </a:r>
            <a:r>
              <a:rPr lang="en-US" dirty="0"/>
              <a:t> </a:t>
            </a:r>
            <a:r>
              <a:rPr lang="en-US" dirty="0" err="1"/>
              <a:t>pekerjaan</a:t>
            </a:r>
            <a:r>
              <a:rPr lang="en-US" dirty="0"/>
              <a:t> </a:t>
            </a:r>
            <a:r>
              <a:rPr lang="en-US" dirty="0" err="1"/>
              <a:t>dari</a:t>
            </a:r>
            <a:r>
              <a:rPr lang="en-US" dirty="0"/>
              <a:t> </a:t>
            </a:r>
            <a:r>
              <a:rPr lang="en-US" dirty="0" err="1"/>
              <a:t>permasalahan</a:t>
            </a:r>
            <a:endParaRPr lang="id-ID" sz="4000" dirty="0"/>
          </a:p>
          <a:p>
            <a:pPr lvl="1"/>
            <a:r>
              <a:rPr lang="en-US" dirty="0" err="1"/>
              <a:t>uraian</a:t>
            </a:r>
            <a:r>
              <a:rPr lang="en-US" dirty="0"/>
              <a:t> </a:t>
            </a:r>
            <a:r>
              <a:rPr lang="en-US" dirty="0" err="1"/>
              <a:t>hasil</a:t>
            </a:r>
            <a:r>
              <a:rPr lang="en-US" dirty="0"/>
              <a:t> </a:t>
            </a:r>
            <a:r>
              <a:rPr lang="en-US" dirty="0" err="1"/>
              <a:t>analisis</a:t>
            </a:r>
            <a:r>
              <a:rPr lang="en-US" dirty="0"/>
              <a:t> </a:t>
            </a:r>
            <a:r>
              <a:rPr lang="en-US" dirty="0" err="1"/>
              <a:t>kebutuhan</a:t>
            </a:r>
            <a:r>
              <a:rPr lang="en-US" dirty="0"/>
              <a:t> </a:t>
            </a:r>
            <a:r>
              <a:rPr lang="en-US" dirty="0" err="1"/>
              <a:t>sistem</a:t>
            </a:r>
            <a:r>
              <a:rPr lang="en-US" dirty="0"/>
              <a:t> </a:t>
            </a:r>
            <a:r>
              <a:rPr lang="en-US" dirty="0" err="1"/>
              <a:t>informasi</a:t>
            </a:r>
            <a:r>
              <a:rPr lang="en-US" dirty="0"/>
              <a:t>, </a:t>
            </a:r>
            <a:r>
              <a:rPr lang="en-US" dirty="0" err="1"/>
              <a:t>meliputi</a:t>
            </a:r>
            <a:r>
              <a:rPr lang="en-US" dirty="0"/>
              <a:t>: </a:t>
            </a:r>
            <a:r>
              <a:rPr lang="en-US" dirty="0" err="1"/>
              <a:t>deskripsi</a:t>
            </a:r>
            <a:r>
              <a:rPr lang="en-US" dirty="0"/>
              <a:t> </a:t>
            </a:r>
            <a:r>
              <a:rPr lang="en-US" dirty="0" err="1"/>
              <a:t>kebutuhan</a:t>
            </a:r>
            <a:r>
              <a:rPr lang="en-US" dirty="0"/>
              <a:t> </a:t>
            </a:r>
            <a:r>
              <a:rPr lang="en-US" dirty="0" err="1"/>
              <a:t>informasi</a:t>
            </a:r>
            <a:r>
              <a:rPr lang="en-US" dirty="0"/>
              <a:t>, </a:t>
            </a:r>
            <a:r>
              <a:rPr lang="en-US" dirty="0" err="1"/>
              <a:t>deskripsi</a:t>
            </a:r>
            <a:r>
              <a:rPr lang="en-US" dirty="0"/>
              <a:t> </a:t>
            </a:r>
            <a:r>
              <a:rPr lang="en-US" dirty="0" err="1"/>
              <a:t>kebutuhan</a:t>
            </a:r>
            <a:r>
              <a:rPr lang="en-US" dirty="0"/>
              <a:t> </a:t>
            </a:r>
            <a:r>
              <a:rPr lang="en-US" dirty="0" err="1"/>
              <a:t>fungsional</a:t>
            </a:r>
            <a:r>
              <a:rPr lang="en-US" dirty="0"/>
              <a:t>, </a:t>
            </a:r>
            <a:r>
              <a:rPr lang="en-US" dirty="0" err="1"/>
              <a:t>dan</a:t>
            </a:r>
            <a:r>
              <a:rPr lang="en-US" dirty="0"/>
              <a:t> </a:t>
            </a:r>
            <a:r>
              <a:rPr lang="en-US" dirty="0" err="1"/>
              <a:t>pemodelan</a:t>
            </a:r>
            <a:r>
              <a:rPr lang="en-US" dirty="0"/>
              <a:t> </a:t>
            </a:r>
            <a:r>
              <a:rPr lang="en-US" dirty="0" err="1"/>
              <a:t>kebutuhan</a:t>
            </a:r>
            <a:r>
              <a:rPr lang="en-US" dirty="0"/>
              <a:t> </a:t>
            </a:r>
            <a:r>
              <a:rPr lang="en-US" dirty="0" err="1"/>
              <a:t>fungsional</a:t>
            </a:r>
            <a:r>
              <a:rPr lang="en-US" dirty="0"/>
              <a:t>, (DFD, DD, </a:t>
            </a:r>
            <a:r>
              <a:rPr lang="en-US" dirty="0" err="1"/>
              <a:t>dan</a:t>
            </a:r>
            <a:r>
              <a:rPr lang="en-US" dirty="0"/>
              <a:t> P-Spec).</a:t>
            </a:r>
            <a:endParaRPr lang="id-ID" sz="4000" dirty="0"/>
          </a:p>
          <a:p>
            <a:endParaRPr lang="id-ID" dirty="0"/>
          </a:p>
        </p:txBody>
      </p:sp>
    </p:spTree>
    <p:extLst>
      <p:ext uri="{BB962C8B-B14F-4D97-AF65-F5344CB8AC3E}">
        <p14:creationId xmlns:p14="http://schemas.microsoft.com/office/powerpoint/2010/main" val="13747636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Bab IV - Perancangan</a:t>
            </a:r>
            <a:endParaRPr lang="id-ID" dirty="0"/>
          </a:p>
        </p:txBody>
      </p:sp>
      <p:sp>
        <p:nvSpPr>
          <p:cNvPr id="3" name="Content Placeholder 2"/>
          <p:cNvSpPr>
            <a:spLocks noGrp="1"/>
          </p:cNvSpPr>
          <p:nvPr>
            <p:ph idx="1"/>
          </p:nvPr>
        </p:nvSpPr>
        <p:spPr/>
        <p:txBody>
          <a:bodyPr>
            <a:normAutofit fontScale="85000" lnSpcReduction="20000"/>
          </a:bodyPr>
          <a:lstStyle/>
          <a:p>
            <a:r>
              <a:rPr lang="id-ID" dirty="0"/>
              <a:t>Berisi penjelasan tentang hasil perancangan berikut pemodelannya.</a:t>
            </a:r>
            <a:endParaRPr lang="id-ID" sz="4400" dirty="0"/>
          </a:p>
          <a:p>
            <a:r>
              <a:rPr lang="en-US" u="sng" dirty="0" err="1"/>
              <a:t>Contoh</a:t>
            </a:r>
            <a:r>
              <a:rPr lang="en-US" dirty="0"/>
              <a:t>:</a:t>
            </a:r>
            <a:endParaRPr lang="id-ID" sz="4400" dirty="0"/>
          </a:p>
          <a:p>
            <a:r>
              <a:rPr lang="en-US" dirty="0" err="1"/>
              <a:t>Untuk</a:t>
            </a:r>
            <a:r>
              <a:rPr lang="en-US" dirty="0"/>
              <a:t> </a:t>
            </a:r>
            <a:r>
              <a:rPr lang="en-US" dirty="0" err="1"/>
              <a:t>pengembangan</a:t>
            </a:r>
            <a:r>
              <a:rPr lang="en-US" dirty="0"/>
              <a:t> program </a:t>
            </a:r>
            <a:r>
              <a:rPr lang="en-US" dirty="0" err="1"/>
              <a:t>aplikasi</a:t>
            </a:r>
            <a:r>
              <a:rPr lang="en-US" dirty="0"/>
              <a:t> </a:t>
            </a:r>
            <a:r>
              <a:rPr lang="en-US" dirty="0" err="1"/>
              <a:t>sistem</a:t>
            </a:r>
            <a:r>
              <a:rPr lang="en-US" dirty="0"/>
              <a:t> </a:t>
            </a:r>
            <a:r>
              <a:rPr lang="en-US" dirty="0" err="1"/>
              <a:t>informasi</a:t>
            </a:r>
            <a:endParaRPr lang="id-ID" sz="4400" dirty="0"/>
          </a:p>
          <a:p>
            <a:pPr lvl="1"/>
            <a:r>
              <a:rPr lang="id-ID" dirty="0"/>
              <a:t>perancangan perangkat lunak meliputi arsitektur dan algoritma program</a:t>
            </a:r>
            <a:endParaRPr lang="id-ID" sz="4000" dirty="0"/>
          </a:p>
          <a:p>
            <a:pPr lvl="1"/>
            <a:r>
              <a:rPr lang="id-ID" dirty="0"/>
              <a:t>perancangan antar muka perangkat lunak, meliputi struktur menu, tata letak layar, dan tata letak dokumen keluaran</a:t>
            </a:r>
            <a:endParaRPr lang="id-ID" sz="4000" dirty="0"/>
          </a:p>
          <a:p>
            <a:pPr lvl="1"/>
            <a:r>
              <a:rPr lang="id-ID" dirty="0"/>
              <a:t>perancangan basisdata meliputi diagram E-R, struktur tabel, dan relasi antar tabel</a:t>
            </a:r>
            <a:endParaRPr lang="id-ID" sz="4000" dirty="0"/>
          </a:p>
          <a:p>
            <a:endParaRPr lang="id-ID" dirty="0"/>
          </a:p>
        </p:txBody>
      </p:sp>
    </p:spTree>
    <p:extLst>
      <p:ext uri="{BB962C8B-B14F-4D97-AF65-F5344CB8AC3E}">
        <p14:creationId xmlns:p14="http://schemas.microsoft.com/office/powerpoint/2010/main" val="27106901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Bab </a:t>
            </a:r>
            <a:r>
              <a:rPr lang="pt-BR" b="1" dirty="0" smtClean="0"/>
              <a:t>V</a:t>
            </a:r>
            <a:r>
              <a:rPr lang="id-ID" b="1" dirty="0" smtClean="0"/>
              <a:t> - I</a:t>
            </a:r>
            <a:r>
              <a:rPr lang="pt-BR" b="1" dirty="0" smtClean="0"/>
              <a:t>mplementasi </a:t>
            </a:r>
            <a:r>
              <a:rPr lang="pt-BR" b="1" dirty="0"/>
              <a:t>dan </a:t>
            </a:r>
            <a:r>
              <a:rPr lang="pt-BR" b="1" dirty="0" smtClean="0"/>
              <a:t>Pengujian</a:t>
            </a:r>
            <a:endParaRPr lang="id-ID" dirty="0"/>
          </a:p>
        </p:txBody>
      </p:sp>
      <p:sp>
        <p:nvSpPr>
          <p:cNvPr id="3" name="Content Placeholder 2"/>
          <p:cNvSpPr>
            <a:spLocks noGrp="1"/>
          </p:cNvSpPr>
          <p:nvPr>
            <p:ph idx="1"/>
          </p:nvPr>
        </p:nvSpPr>
        <p:spPr/>
        <p:txBody>
          <a:bodyPr>
            <a:normAutofit fontScale="70000" lnSpcReduction="20000"/>
          </a:bodyPr>
          <a:lstStyle/>
          <a:p>
            <a:r>
              <a:rPr lang="pt-BR" dirty="0"/>
              <a:t>Berisi penjelasan tentang pelaksanaan implementasi berdasarkan pada hasil perancangan. (D3) dan pengujian program aplikasi atau kinerja SI (S1)</a:t>
            </a:r>
            <a:endParaRPr lang="id-ID" sz="4400" dirty="0"/>
          </a:p>
          <a:p>
            <a:r>
              <a:rPr lang="en-US" u="sng" dirty="0" err="1"/>
              <a:t>Contoh</a:t>
            </a:r>
            <a:r>
              <a:rPr lang="en-US" dirty="0"/>
              <a:t>:</a:t>
            </a:r>
            <a:endParaRPr lang="id-ID" sz="4400" dirty="0"/>
          </a:p>
          <a:p>
            <a:r>
              <a:rPr lang="en-US" dirty="0" err="1"/>
              <a:t>Untuk</a:t>
            </a:r>
            <a:r>
              <a:rPr lang="en-US" dirty="0"/>
              <a:t> </a:t>
            </a:r>
            <a:r>
              <a:rPr lang="en-US" dirty="0" err="1"/>
              <a:t>pengembangan</a:t>
            </a:r>
            <a:r>
              <a:rPr lang="en-US" dirty="0"/>
              <a:t> program </a:t>
            </a:r>
            <a:r>
              <a:rPr lang="en-US" dirty="0" err="1"/>
              <a:t>aplikasi</a:t>
            </a:r>
            <a:r>
              <a:rPr lang="en-US" dirty="0"/>
              <a:t> </a:t>
            </a:r>
            <a:r>
              <a:rPr lang="en-US" dirty="0" err="1"/>
              <a:t>sistem</a:t>
            </a:r>
            <a:r>
              <a:rPr lang="en-US" dirty="0"/>
              <a:t> </a:t>
            </a:r>
            <a:r>
              <a:rPr lang="en-US" dirty="0" err="1"/>
              <a:t>informasi</a:t>
            </a:r>
            <a:r>
              <a:rPr lang="en-US" dirty="0"/>
              <a:t> (D3):</a:t>
            </a:r>
            <a:endParaRPr lang="id-ID" sz="4400" dirty="0"/>
          </a:p>
          <a:p>
            <a:pPr lvl="1"/>
            <a:r>
              <a:rPr lang="en-US" dirty="0" err="1"/>
              <a:t>lingkungan</a:t>
            </a:r>
            <a:r>
              <a:rPr lang="en-US" dirty="0"/>
              <a:t> </a:t>
            </a:r>
            <a:r>
              <a:rPr lang="en-US" dirty="0" err="1"/>
              <a:t>implementasi</a:t>
            </a:r>
            <a:r>
              <a:rPr lang="en-US" dirty="0"/>
              <a:t>, </a:t>
            </a:r>
            <a:r>
              <a:rPr lang="en-US" dirty="0" err="1"/>
              <a:t>meliputi</a:t>
            </a:r>
            <a:r>
              <a:rPr lang="en-US" dirty="0"/>
              <a:t> </a:t>
            </a:r>
            <a:r>
              <a:rPr lang="en-US" dirty="0" err="1"/>
              <a:t>penjelasan</a:t>
            </a:r>
            <a:r>
              <a:rPr lang="en-US" dirty="0"/>
              <a:t> </a:t>
            </a:r>
            <a:r>
              <a:rPr lang="en-US" dirty="0" err="1"/>
              <a:t>tentang</a:t>
            </a:r>
            <a:r>
              <a:rPr lang="en-US" dirty="0"/>
              <a:t> </a:t>
            </a:r>
            <a:r>
              <a:rPr lang="en-US" dirty="0" err="1"/>
              <a:t>perangkat</a:t>
            </a:r>
            <a:r>
              <a:rPr lang="en-US" dirty="0"/>
              <a:t> </a:t>
            </a:r>
            <a:r>
              <a:rPr lang="en-US" dirty="0" err="1"/>
              <a:t>keras</a:t>
            </a:r>
            <a:r>
              <a:rPr lang="en-US" dirty="0"/>
              <a:t>, platform </a:t>
            </a:r>
            <a:r>
              <a:rPr lang="en-US" dirty="0" err="1"/>
              <a:t>sistem</a:t>
            </a:r>
            <a:r>
              <a:rPr lang="en-US" dirty="0"/>
              <a:t> </a:t>
            </a:r>
            <a:r>
              <a:rPr lang="en-US" dirty="0" err="1"/>
              <a:t>operasi</a:t>
            </a:r>
            <a:r>
              <a:rPr lang="en-US" dirty="0"/>
              <a:t> </a:t>
            </a:r>
            <a:r>
              <a:rPr lang="en-US" dirty="0" err="1"/>
              <a:t>dan</a:t>
            </a:r>
            <a:r>
              <a:rPr lang="en-US" dirty="0"/>
              <a:t> basis data, </a:t>
            </a:r>
            <a:r>
              <a:rPr lang="en-US" dirty="0" err="1"/>
              <a:t>serta</a:t>
            </a:r>
            <a:r>
              <a:rPr lang="en-US" dirty="0"/>
              <a:t> </a:t>
            </a:r>
            <a:r>
              <a:rPr lang="en-US" dirty="0" err="1"/>
              <a:t>bahasa</a:t>
            </a:r>
            <a:r>
              <a:rPr lang="en-US" dirty="0"/>
              <a:t> </a:t>
            </a:r>
            <a:r>
              <a:rPr lang="en-US" dirty="0" err="1"/>
              <a:t>pemrograman</a:t>
            </a:r>
            <a:r>
              <a:rPr lang="en-US" dirty="0"/>
              <a:t> yang </a:t>
            </a:r>
            <a:r>
              <a:rPr lang="en-US" dirty="0" err="1"/>
              <a:t>digunakan</a:t>
            </a:r>
            <a:r>
              <a:rPr lang="en-US" dirty="0"/>
              <a:t>.</a:t>
            </a:r>
            <a:endParaRPr lang="id-ID" sz="4000" dirty="0"/>
          </a:p>
          <a:p>
            <a:pPr lvl="1"/>
            <a:r>
              <a:rPr lang="en-US" dirty="0" err="1"/>
              <a:t>batasan</a:t>
            </a:r>
            <a:r>
              <a:rPr lang="en-US" dirty="0"/>
              <a:t> </a:t>
            </a:r>
            <a:r>
              <a:rPr lang="en-US" dirty="0" err="1"/>
              <a:t>implementasi</a:t>
            </a:r>
            <a:endParaRPr lang="id-ID" sz="4000" dirty="0"/>
          </a:p>
          <a:p>
            <a:pPr lvl="1"/>
            <a:r>
              <a:rPr lang="en-US" dirty="0" err="1"/>
              <a:t>implementasi</a:t>
            </a:r>
            <a:r>
              <a:rPr lang="en-US" dirty="0"/>
              <a:t> </a:t>
            </a:r>
            <a:r>
              <a:rPr lang="en-US" dirty="0" err="1"/>
              <a:t>modul</a:t>
            </a:r>
            <a:r>
              <a:rPr lang="en-US" dirty="0"/>
              <a:t> program</a:t>
            </a:r>
            <a:endParaRPr lang="id-ID" sz="4000" dirty="0"/>
          </a:p>
          <a:p>
            <a:pPr lvl="1"/>
            <a:r>
              <a:rPr lang="en-US" dirty="0" err="1"/>
              <a:t>implementasi</a:t>
            </a:r>
            <a:r>
              <a:rPr lang="en-US" dirty="0"/>
              <a:t> </a:t>
            </a:r>
            <a:r>
              <a:rPr lang="en-US" dirty="0" err="1"/>
              <a:t>antarmuka</a:t>
            </a:r>
            <a:r>
              <a:rPr lang="en-US" dirty="0"/>
              <a:t> </a:t>
            </a:r>
            <a:endParaRPr lang="id-ID" sz="4000" dirty="0"/>
          </a:p>
          <a:p>
            <a:pPr lvl="1"/>
            <a:r>
              <a:rPr lang="en-US" dirty="0" err="1"/>
              <a:t>implementasi</a:t>
            </a:r>
            <a:r>
              <a:rPr lang="en-US" dirty="0"/>
              <a:t> basis data</a:t>
            </a:r>
            <a:endParaRPr lang="id-ID" sz="4000" dirty="0"/>
          </a:p>
          <a:p>
            <a:pPr lvl="1"/>
            <a:r>
              <a:rPr lang="en-US" dirty="0" err="1"/>
              <a:t>kasus</a:t>
            </a:r>
            <a:r>
              <a:rPr lang="en-US" dirty="0"/>
              <a:t> </a:t>
            </a:r>
            <a:r>
              <a:rPr lang="en-US" dirty="0" err="1"/>
              <a:t>uji</a:t>
            </a:r>
            <a:r>
              <a:rPr lang="en-US" dirty="0"/>
              <a:t> </a:t>
            </a:r>
            <a:r>
              <a:rPr lang="en-US" dirty="0" err="1"/>
              <a:t>dan</a:t>
            </a:r>
            <a:r>
              <a:rPr lang="en-US" dirty="0"/>
              <a:t> </a:t>
            </a:r>
            <a:r>
              <a:rPr lang="en-US" dirty="0" err="1"/>
              <a:t>tabel</a:t>
            </a:r>
            <a:r>
              <a:rPr lang="en-US" dirty="0"/>
              <a:t> </a:t>
            </a:r>
            <a:r>
              <a:rPr lang="en-US" dirty="0" err="1"/>
              <a:t>hasil</a:t>
            </a:r>
            <a:r>
              <a:rPr lang="en-US" dirty="0"/>
              <a:t> </a:t>
            </a:r>
            <a:r>
              <a:rPr lang="en-US" dirty="0" err="1"/>
              <a:t>pengujian</a:t>
            </a:r>
            <a:r>
              <a:rPr lang="en-US" dirty="0"/>
              <a:t> (S1)</a:t>
            </a:r>
            <a:endParaRPr lang="id-ID" sz="4000" dirty="0"/>
          </a:p>
          <a:p>
            <a:endParaRPr lang="id-ID" dirty="0"/>
          </a:p>
        </p:txBody>
      </p:sp>
    </p:spTree>
    <p:extLst>
      <p:ext uri="{BB962C8B-B14F-4D97-AF65-F5344CB8AC3E}">
        <p14:creationId xmlns:p14="http://schemas.microsoft.com/office/powerpoint/2010/main" val="24544300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Bab VI – Kesimpulan dan Saran</a:t>
            </a:r>
            <a:endParaRPr lang="id-ID" dirty="0"/>
          </a:p>
        </p:txBody>
      </p:sp>
      <p:sp>
        <p:nvSpPr>
          <p:cNvPr id="3" name="Content Placeholder 2"/>
          <p:cNvSpPr>
            <a:spLocks noGrp="1"/>
          </p:cNvSpPr>
          <p:nvPr>
            <p:ph idx="1"/>
          </p:nvPr>
        </p:nvSpPr>
        <p:spPr/>
        <p:txBody>
          <a:bodyPr/>
          <a:lstStyle/>
          <a:p>
            <a:r>
              <a:rPr lang="id-ID" dirty="0"/>
              <a:t>Berisi kesimpulan (hasil yang berhasil diselesaikan sesuai ruang lingkup batasan masalah) dan saran (terhadap masalah yang belum terselesaikan sebagai pengembangan dan perbaikan-perbaikan) tentang kasus TA atau Skripsi</a:t>
            </a:r>
          </a:p>
          <a:p>
            <a:endParaRPr lang="id-ID" dirty="0"/>
          </a:p>
        </p:txBody>
      </p:sp>
    </p:spTree>
    <p:extLst>
      <p:ext uri="{BB962C8B-B14F-4D97-AF65-F5344CB8AC3E}">
        <p14:creationId xmlns:p14="http://schemas.microsoft.com/office/powerpoint/2010/main" val="10669394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Sistematika Skripsi</a:t>
            </a:r>
            <a:endParaRPr lang="id-ID" dirty="0"/>
          </a:p>
        </p:txBody>
      </p:sp>
      <p:sp>
        <p:nvSpPr>
          <p:cNvPr id="3" name="Content Placeholder 2"/>
          <p:cNvSpPr>
            <a:spLocks noGrp="1"/>
          </p:cNvSpPr>
          <p:nvPr>
            <p:ph idx="1"/>
          </p:nvPr>
        </p:nvSpPr>
        <p:spPr/>
        <p:txBody>
          <a:bodyPr/>
          <a:lstStyle/>
          <a:p>
            <a:r>
              <a:rPr lang="pt-BR" dirty="0"/>
              <a:t>Tugas Akhir Program Diploma 3 / TA.D-3</a:t>
            </a:r>
            <a:endParaRPr lang="id-ID" dirty="0"/>
          </a:p>
          <a:p>
            <a:r>
              <a:rPr lang="pt-BR" dirty="0"/>
              <a:t>Judul : </a:t>
            </a:r>
            <a:r>
              <a:rPr lang="pt-BR" b="1" dirty="0"/>
              <a:t>” Perancangan Sistem Informasi Penjualan Tunai Di PT. Niaga Umul Quro Bandung menggunakan Microsoft Visual Basic 6.0 ”</a:t>
            </a:r>
            <a:endParaRPr lang="id-ID" dirty="0"/>
          </a:p>
        </p:txBody>
      </p:sp>
    </p:spTree>
    <p:extLst>
      <p:ext uri="{BB962C8B-B14F-4D97-AF65-F5344CB8AC3E}">
        <p14:creationId xmlns:p14="http://schemas.microsoft.com/office/powerpoint/2010/main" val="4663608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 Penulisan TA atau </a:t>
            </a:r>
            <a:r>
              <a:rPr lang="id-ID" dirty="0" smtClean="0"/>
              <a:t>SKRIPSI </a:t>
            </a:r>
            <a:br>
              <a:rPr lang="id-ID" dirty="0" smtClean="0"/>
            </a:br>
            <a:r>
              <a:rPr lang="id-ID" dirty="0" smtClean="0"/>
              <a:t>-1-</a:t>
            </a:r>
            <a:endParaRPr lang="id-ID" dirty="0"/>
          </a:p>
        </p:txBody>
      </p:sp>
      <p:sp>
        <p:nvSpPr>
          <p:cNvPr id="3" name="Content Placeholder 2"/>
          <p:cNvSpPr>
            <a:spLocks noGrp="1"/>
          </p:cNvSpPr>
          <p:nvPr>
            <p:ph idx="1"/>
          </p:nvPr>
        </p:nvSpPr>
        <p:spPr/>
        <p:txBody>
          <a:bodyPr>
            <a:normAutofit fontScale="55000" lnSpcReduction="20000"/>
          </a:bodyPr>
          <a:lstStyle/>
          <a:p>
            <a:r>
              <a:rPr lang="id-ID" b="1" dirty="0"/>
              <a:t>ABSTRAK</a:t>
            </a:r>
            <a:endParaRPr lang="id-ID" sz="4400" dirty="0"/>
          </a:p>
          <a:p>
            <a:r>
              <a:rPr lang="id-ID" b="1" dirty="0"/>
              <a:t>KATA PENGANTAR</a:t>
            </a:r>
            <a:endParaRPr lang="id-ID" sz="4400" dirty="0"/>
          </a:p>
          <a:p>
            <a:r>
              <a:rPr lang="id-ID" b="1" dirty="0"/>
              <a:t>DAFTAR ISI</a:t>
            </a:r>
            <a:endParaRPr lang="id-ID" sz="4400" dirty="0"/>
          </a:p>
          <a:p>
            <a:r>
              <a:rPr lang="id-ID" b="1" dirty="0"/>
              <a:t>DAFTAR GAMBAR</a:t>
            </a:r>
            <a:endParaRPr lang="id-ID" sz="4400" dirty="0"/>
          </a:p>
          <a:p>
            <a:r>
              <a:rPr lang="id-ID" b="1" dirty="0"/>
              <a:t>DAFTAR TABEL</a:t>
            </a:r>
            <a:endParaRPr lang="id-ID" sz="4400" dirty="0"/>
          </a:p>
          <a:p>
            <a:r>
              <a:rPr lang="id-ID" b="1" dirty="0"/>
              <a:t>BAB I. PENDAHULUAN</a:t>
            </a:r>
            <a:endParaRPr lang="id-ID" sz="4400" dirty="0"/>
          </a:p>
          <a:p>
            <a:pPr lvl="1"/>
            <a:r>
              <a:rPr lang="id-ID" b="1" dirty="0"/>
              <a:t>Latar Belakang Masalah</a:t>
            </a:r>
            <a:endParaRPr lang="id-ID" sz="4000" dirty="0"/>
          </a:p>
          <a:p>
            <a:pPr lvl="1"/>
            <a:r>
              <a:rPr lang="id-ID" b="1" dirty="0"/>
              <a:t>Identifikasi Masalah</a:t>
            </a:r>
            <a:endParaRPr lang="id-ID" sz="4000" dirty="0"/>
          </a:p>
          <a:p>
            <a:pPr lvl="1"/>
            <a:r>
              <a:rPr lang="id-ID" b="1" dirty="0"/>
              <a:t>Batasan Masalah</a:t>
            </a:r>
            <a:endParaRPr lang="id-ID" sz="4000" dirty="0"/>
          </a:p>
          <a:p>
            <a:pPr lvl="1"/>
            <a:r>
              <a:rPr lang="id-ID" b="1" dirty="0"/>
              <a:t>Maksud dan Tujuan</a:t>
            </a:r>
            <a:endParaRPr lang="id-ID" sz="4000" dirty="0"/>
          </a:p>
          <a:p>
            <a:pPr lvl="2"/>
            <a:r>
              <a:rPr lang="id-ID" b="1" dirty="0"/>
              <a:t>Maksud</a:t>
            </a:r>
            <a:endParaRPr lang="id-ID" sz="3600" dirty="0"/>
          </a:p>
          <a:p>
            <a:pPr lvl="2"/>
            <a:r>
              <a:rPr lang="id-ID" b="1" dirty="0"/>
              <a:t>Tujuan</a:t>
            </a:r>
            <a:endParaRPr lang="id-ID" sz="3600" dirty="0"/>
          </a:p>
          <a:p>
            <a:pPr lvl="1"/>
            <a:r>
              <a:rPr lang="id-ID" b="1" dirty="0"/>
              <a:t>Metodologi</a:t>
            </a:r>
            <a:endParaRPr lang="id-ID" sz="4000" dirty="0"/>
          </a:p>
          <a:p>
            <a:pPr lvl="2"/>
            <a:r>
              <a:rPr lang="id-ID" b="1" dirty="0"/>
              <a:t>Metodologi Pengumpulan Data</a:t>
            </a:r>
            <a:endParaRPr lang="id-ID" sz="3600" dirty="0"/>
          </a:p>
          <a:p>
            <a:pPr lvl="2"/>
            <a:r>
              <a:rPr lang="id-ID" b="1" dirty="0"/>
              <a:t>Metodologi Pengembangan Sistem</a:t>
            </a:r>
            <a:endParaRPr lang="id-ID" sz="3600" dirty="0"/>
          </a:p>
          <a:p>
            <a:pPr lvl="1"/>
            <a:r>
              <a:rPr lang="id-ID" b="1" dirty="0"/>
              <a:t>Lokasi dan Waktu Penelitian</a:t>
            </a:r>
            <a:endParaRPr lang="id-ID" sz="4000" dirty="0"/>
          </a:p>
          <a:p>
            <a:pPr lvl="2"/>
            <a:r>
              <a:rPr lang="id-ID" b="1" dirty="0"/>
              <a:t>Lokasi Penelitian</a:t>
            </a:r>
            <a:endParaRPr lang="id-ID" sz="3600" dirty="0"/>
          </a:p>
          <a:p>
            <a:pPr lvl="2"/>
            <a:r>
              <a:rPr lang="id-ID" b="1" dirty="0"/>
              <a:t>Waktu Penelitian</a:t>
            </a:r>
            <a:endParaRPr lang="id-ID" sz="3600" dirty="0"/>
          </a:p>
          <a:p>
            <a:pPr lvl="1"/>
            <a:r>
              <a:rPr lang="id-ID" b="1" dirty="0"/>
              <a:t>Sistematika Penulisan</a:t>
            </a:r>
            <a:endParaRPr lang="id-ID" sz="4000" dirty="0"/>
          </a:p>
          <a:p>
            <a:endParaRPr lang="id-ID" dirty="0"/>
          </a:p>
        </p:txBody>
      </p:sp>
    </p:spTree>
    <p:extLst>
      <p:ext uri="{BB962C8B-B14F-4D97-AF65-F5344CB8AC3E}">
        <p14:creationId xmlns:p14="http://schemas.microsoft.com/office/powerpoint/2010/main" val="400348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err="1"/>
              <a:t>Tahapan</a:t>
            </a:r>
            <a:r>
              <a:rPr lang="en-US" dirty="0"/>
              <a:t> </a:t>
            </a:r>
            <a:r>
              <a:rPr lang="en-US" dirty="0" err="1"/>
              <a:t>Penelitian</a:t>
            </a:r>
            <a:r>
              <a:rPr lang="id-ID" dirty="0"/>
              <a:t> (Detail)</a:t>
            </a:r>
            <a:endParaRPr lang="en-US" dirty="0"/>
          </a:p>
        </p:txBody>
      </p:sp>
      <p:sp>
        <p:nvSpPr>
          <p:cNvPr id="3" name="Content Placeholder 2"/>
          <p:cNvSpPr>
            <a:spLocks noGrp="1"/>
          </p:cNvSpPr>
          <p:nvPr>
            <p:ph idx="1"/>
          </p:nvPr>
        </p:nvSpPr>
        <p:spPr>
          <a:xfrm>
            <a:off x="304800" y="990600"/>
            <a:ext cx="8610600" cy="4945063"/>
          </a:xfrm>
        </p:spPr>
        <p:txBody>
          <a:bodyPr>
            <a:normAutofit fontScale="92500"/>
          </a:bodyPr>
          <a:lstStyle/>
          <a:p>
            <a:pPr marL="514350" indent="-514350">
              <a:buFont typeface="+mj-lt"/>
              <a:buAutoNum type="arabicPeriod"/>
            </a:pPr>
            <a:r>
              <a:rPr lang="id-ID" sz="2400" dirty="0" smtClean="0"/>
              <a:t>Tentukan </a:t>
            </a:r>
            <a:r>
              <a:rPr lang="id-ID" sz="2400" b="1" dirty="0" smtClean="0">
                <a:solidFill>
                  <a:srgbClr val="C00000"/>
                </a:solidFill>
              </a:rPr>
              <a:t>topik penelitian </a:t>
            </a:r>
            <a:r>
              <a:rPr lang="id-ID" sz="2400" dirty="0" smtClean="0"/>
              <a:t>dan </a:t>
            </a:r>
            <a:r>
              <a:rPr lang="id-ID" sz="2400" b="1" dirty="0" smtClean="0">
                <a:solidFill>
                  <a:srgbClr val="C00000"/>
                </a:solidFill>
              </a:rPr>
              <a:t>lakukan literature review</a:t>
            </a:r>
          </a:p>
          <a:p>
            <a:pPr marL="514350" indent="-514350">
              <a:buFont typeface="+mj-lt"/>
              <a:buAutoNum type="arabicPeriod"/>
            </a:pPr>
            <a:r>
              <a:rPr lang="en-US" sz="2400" dirty="0" err="1" smtClean="0"/>
              <a:t>Temukan</a:t>
            </a:r>
            <a:r>
              <a:rPr lang="en-US" sz="2400" dirty="0" smtClean="0"/>
              <a:t> </a:t>
            </a:r>
            <a:r>
              <a:rPr lang="en-US" sz="2400" dirty="0" err="1" smtClean="0"/>
              <a:t>masalah</a:t>
            </a:r>
            <a:r>
              <a:rPr lang="id-ID" sz="2400" dirty="0" smtClean="0"/>
              <a:t> yg diperkuat dengan studi literatur dan studi lapangan</a:t>
            </a:r>
            <a:r>
              <a:rPr lang="en-US" sz="2400" dirty="0" smtClean="0"/>
              <a:t>  (</a:t>
            </a:r>
            <a:r>
              <a:rPr lang="id-ID" sz="2400" b="1" dirty="0" smtClean="0">
                <a:solidFill>
                  <a:srgbClr val="C00000"/>
                </a:solidFill>
              </a:rPr>
              <a:t>research question</a:t>
            </a:r>
            <a:r>
              <a:rPr lang="en-US" sz="2400" dirty="0" smtClean="0"/>
              <a:t>)</a:t>
            </a:r>
          </a:p>
          <a:p>
            <a:pPr marL="514350" indent="-514350">
              <a:buFont typeface="+mj-lt"/>
              <a:buAutoNum type="arabicPeriod"/>
            </a:pPr>
            <a:r>
              <a:rPr lang="id-ID" sz="2400" dirty="0" smtClean="0"/>
              <a:t>Lakukan studi literatur, peneliti lain menggunakan method </a:t>
            </a:r>
            <a:r>
              <a:rPr lang="en-US" sz="2400" dirty="0"/>
              <a:t>(</a:t>
            </a:r>
            <a:r>
              <a:rPr lang="en-US" sz="2400" dirty="0" err="1"/>
              <a:t>teori</a:t>
            </a:r>
            <a:r>
              <a:rPr lang="en-US" sz="2400" dirty="0"/>
              <a:t>/model/concept) </a:t>
            </a:r>
            <a:r>
              <a:rPr lang="id-ID" sz="2400" dirty="0" smtClean="0"/>
              <a:t>apa saja untuk </a:t>
            </a:r>
            <a:r>
              <a:rPr lang="en-US" sz="2400" dirty="0" err="1" smtClean="0"/>
              <a:t>memecahkan</a:t>
            </a:r>
            <a:r>
              <a:rPr lang="en-US" sz="2400" dirty="0" smtClean="0"/>
              <a:t> </a:t>
            </a:r>
            <a:r>
              <a:rPr lang="en-US" sz="2400" dirty="0" err="1"/>
              <a:t>masalah</a:t>
            </a:r>
            <a:r>
              <a:rPr lang="en-US" sz="2400" dirty="0"/>
              <a:t> </a:t>
            </a:r>
            <a:r>
              <a:rPr lang="en-US" sz="2400" dirty="0" err="1" smtClean="0"/>
              <a:t>tersebut</a:t>
            </a:r>
            <a:r>
              <a:rPr lang="id-ID" sz="2400" dirty="0" smtClean="0"/>
              <a:t> (</a:t>
            </a:r>
            <a:r>
              <a:rPr lang="id-ID" sz="2400" b="1" dirty="0" smtClean="0">
                <a:solidFill>
                  <a:srgbClr val="C00000"/>
                </a:solidFill>
              </a:rPr>
              <a:t>related research</a:t>
            </a:r>
            <a:r>
              <a:rPr lang="id-ID" sz="2400" dirty="0" smtClean="0"/>
              <a:t>), dan rangkumkan perkembangan terkini dari method tersebut (</a:t>
            </a:r>
            <a:r>
              <a:rPr lang="id-ID" sz="2400" b="1" dirty="0" smtClean="0">
                <a:solidFill>
                  <a:srgbClr val="C00000"/>
                </a:solidFill>
              </a:rPr>
              <a:t>state-of-the-art</a:t>
            </a:r>
            <a:r>
              <a:rPr lang="id-ID" sz="2400" dirty="0" smtClean="0"/>
              <a:t>)</a:t>
            </a:r>
            <a:endParaRPr lang="en-US" sz="2400" dirty="0"/>
          </a:p>
          <a:p>
            <a:pPr marL="514350" indent="-514350">
              <a:buFont typeface="+mj-lt"/>
              <a:buAutoNum type="arabicPeriod"/>
            </a:pPr>
            <a:r>
              <a:rPr lang="id-ID" sz="2400" dirty="0" smtClean="0"/>
              <a:t>P</a:t>
            </a:r>
            <a:r>
              <a:rPr lang="en-US" sz="2400" dirty="0" err="1" smtClean="0"/>
              <a:t>ilih</a:t>
            </a:r>
            <a:r>
              <a:rPr lang="en-US" sz="2400" dirty="0" smtClean="0"/>
              <a:t> </a:t>
            </a:r>
            <a:r>
              <a:rPr lang="id-ID" sz="2400" dirty="0" smtClean="0"/>
              <a:t>method </a:t>
            </a:r>
            <a:r>
              <a:rPr lang="en-US" sz="2400" dirty="0" smtClean="0"/>
              <a:t>(</a:t>
            </a:r>
            <a:r>
              <a:rPr lang="en-US" sz="2400" dirty="0" err="1" smtClean="0"/>
              <a:t>teori</a:t>
            </a:r>
            <a:r>
              <a:rPr lang="en-US" sz="2400" dirty="0" smtClean="0"/>
              <a:t>/model/concept) </a:t>
            </a:r>
            <a:r>
              <a:rPr lang="id-ID" sz="2400" dirty="0" smtClean="0"/>
              <a:t>terbaik </a:t>
            </a:r>
            <a:r>
              <a:rPr lang="en-US" sz="2400" dirty="0" err="1" smtClean="0"/>
              <a:t>untuk</a:t>
            </a:r>
            <a:r>
              <a:rPr lang="en-US" sz="2400" dirty="0" smtClean="0"/>
              <a:t> </a:t>
            </a:r>
            <a:r>
              <a:rPr lang="en-US" sz="2400" dirty="0" err="1" smtClean="0"/>
              <a:t>memecahkan</a:t>
            </a:r>
            <a:r>
              <a:rPr lang="en-US" sz="2400" dirty="0" smtClean="0"/>
              <a:t> </a:t>
            </a:r>
            <a:r>
              <a:rPr lang="en-US" sz="2400" dirty="0" err="1" smtClean="0"/>
              <a:t>masalah</a:t>
            </a:r>
            <a:r>
              <a:rPr lang="en-US" sz="2400" dirty="0" smtClean="0"/>
              <a:t> </a:t>
            </a:r>
            <a:r>
              <a:rPr lang="en-US" sz="2400" dirty="0" err="1" smtClean="0"/>
              <a:t>tersebut</a:t>
            </a:r>
            <a:r>
              <a:rPr lang="id-ID" sz="2400" dirty="0" smtClean="0"/>
              <a:t> (</a:t>
            </a:r>
            <a:r>
              <a:rPr lang="id-ID" sz="2400" b="1" dirty="0" smtClean="0">
                <a:solidFill>
                  <a:srgbClr val="C00000"/>
                </a:solidFill>
              </a:rPr>
              <a:t>method comparation</a:t>
            </a:r>
            <a:r>
              <a:rPr lang="id-ID" sz="2400" dirty="0" smtClean="0"/>
              <a:t>)</a:t>
            </a:r>
          </a:p>
          <a:p>
            <a:pPr marL="514350" indent="-514350">
              <a:buFont typeface="+mj-lt"/>
              <a:buAutoNum type="arabicPeriod"/>
            </a:pPr>
            <a:r>
              <a:rPr lang="id-ID" sz="2400" dirty="0" smtClean="0"/>
              <a:t>Lakukan </a:t>
            </a:r>
            <a:r>
              <a:rPr lang="id-ID" sz="2400" b="1" dirty="0" smtClean="0">
                <a:solidFill>
                  <a:srgbClr val="0070C0"/>
                </a:solidFill>
              </a:rPr>
              <a:t>perbaikan pada method terbaik </a:t>
            </a:r>
            <a:r>
              <a:rPr lang="id-ID" sz="2400" dirty="0" smtClean="0"/>
              <a:t>(</a:t>
            </a:r>
            <a:r>
              <a:rPr lang="id-ID" sz="2400" b="1" dirty="0" smtClean="0">
                <a:solidFill>
                  <a:srgbClr val="C00000"/>
                </a:solidFill>
              </a:rPr>
              <a:t>method improvement</a:t>
            </a:r>
            <a:r>
              <a:rPr lang="id-ID" sz="2400" dirty="0" smtClean="0"/>
              <a:t>)</a:t>
            </a:r>
          </a:p>
          <a:p>
            <a:pPr marL="514350" indent="-514350">
              <a:buFont typeface="+mj-lt"/>
              <a:buAutoNum type="arabicPeriod"/>
            </a:pPr>
            <a:r>
              <a:rPr lang="id-ID" sz="2400" dirty="0" smtClean="0"/>
              <a:t>Lakukan perbandingan antara metode yang kita perbaiki dengan metode orisinil, dan tunjukkan bahwa metode kita lebih baik (akurasi, performansi, waktu, etc) (</a:t>
            </a:r>
            <a:r>
              <a:rPr lang="id-ID" sz="2400" b="1" dirty="0" smtClean="0">
                <a:solidFill>
                  <a:srgbClr val="C00000"/>
                </a:solidFill>
              </a:rPr>
              <a:t>evaluation</a:t>
            </a:r>
            <a:r>
              <a:rPr lang="id-ID" sz="2400" dirty="0" smtClean="0"/>
              <a:t>)</a:t>
            </a:r>
          </a:p>
          <a:p>
            <a:pPr marL="514350" indent="-514350">
              <a:buFont typeface="+mj-lt"/>
              <a:buAutoNum type="arabicPeriod"/>
            </a:pPr>
            <a:endParaRPr lang="en-US" sz="2400" dirty="0" smtClean="0"/>
          </a:p>
        </p:txBody>
      </p:sp>
    </p:spTree>
    <p:extLst>
      <p:ext uri="{BB962C8B-B14F-4D97-AF65-F5344CB8AC3E}">
        <p14:creationId xmlns:p14="http://schemas.microsoft.com/office/powerpoint/2010/main" val="1969610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 Penulisan TA atau </a:t>
            </a:r>
            <a:r>
              <a:rPr lang="id-ID" dirty="0" smtClean="0"/>
              <a:t>SKRIPSI </a:t>
            </a:r>
            <a:br>
              <a:rPr lang="id-ID" dirty="0" smtClean="0"/>
            </a:br>
            <a:r>
              <a:rPr lang="id-ID" dirty="0" smtClean="0"/>
              <a:t>-2-</a:t>
            </a:r>
            <a:endParaRPr lang="id-ID" dirty="0"/>
          </a:p>
        </p:txBody>
      </p:sp>
      <p:sp>
        <p:nvSpPr>
          <p:cNvPr id="3" name="Content Placeholder 2"/>
          <p:cNvSpPr>
            <a:spLocks noGrp="1"/>
          </p:cNvSpPr>
          <p:nvPr>
            <p:ph idx="1"/>
          </p:nvPr>
        </p:nvSpPr>
        <p:spPr/>
        <p:txBody>
          <a:bodyPr>
            <a:normAutofit fontScale="62500" lnSpcReduction="20000"/>
          </a:bodyPr>
          <a:lstStyle/>
          <a:p>
            <a:r>
              <a:rPr lang="id-ID" b="1" dirty="0"/>
              <a:t>BAB II. LANDASAN TEORI</a:t>
            </a:r>
            <a:endParaRPr lang="id-ID" dirty="0"/>
          </a:p>
          <a:p>
            <a:pPr marL="0" indent="0">
              <a:buNone/>
            </a:pPr>
            <a:r>
              <a:rPr lang="id-ID" b="1" dirty="0"/>
              <a:t>	2.1 Analisis dan Perancangan Sistem Informasi</a:t>
            </a:r>
            <a:endParaRPr lang="id-ID" dirty="0"/>
          </a:p>
          <a:p>
            <a:pPr marL="0" indent="0">
              <a:buNone/>
            </a:pPr>
            <a:r>
              <a:rPr lang="id-ID" b="1" dirty="0"/>
              <a:t>		2.1.1 Pengertian</a:t>
            </a:r>
            <a:endParaRPr lang="id-ID" dirty="0"/>
          </a:p>
          <a:p>
            <a:pPr marL="0" indent="0">
              <a:buNone/>
            </a:pPr>
            <a:r>
              <a:rPr lang="id-ID" b="1" dirty="0"/>
              <a:t>		2.1.2 Teknik Analisis dan Perancangan Sistem Informasi</a:t>
            </a:r>
            <a:endParaRPr lang="id-ID" dirty="0"/>
          </a:p>
          <a:p>
            <a:pPr marL="0" indent="0">
              <a:buNone/>
            </a:pPr>
            <a:r>
              <a:rPr lang="id-ID" b="1" dirty="0"/>
              <a:t>		2.1.3 Perangkat Analisis dan Perancangan Sistem Informasi</a:t>
            </a:r>
            <a:endParaRPr lang="id-ID" dirty="0"/>
          </a:p>
          <a:p>
            <a:pPr marL="0" indent="0">
              <a:buNone/>
            </a:pPr>
            <a:r>
              <a:rPr lang="id-ID" b="1" dirty="0"/>
              <a:t>	2.2 Teori tentang masalah yg dibahas</a:t>
            </a:r>
            <a:endParaRPr lang="id-ID" dirty="0"/>
          </a:p>
          <a:p>
            <a:pPr marL="0" indent="0">
              <a:buNone/>
            </a:pPr>
            <a:r>
              <a:rPr lang="id-ID" b="1" dirty="0"/>
              <a:t>		2.2.1 Sistem Penjualan</a:t>
            </a:r>
            <a:endParaRPr lang="id-ID" dirty="0"/>
          </a:p>
          <a:p>
            <a:pPr marL="0" indent="0">
              <a:buNone/>
            </a:pPr>
            <a:r>
              <a:rPr lang="id-ID" b="1" dirty="0"/>
              <a:t>			2.2.1.1 Pengertian</a:t>
            </a:r>
            <a:endParaRPr lang="id-ID" dirty="0"/>
          </a:p>
          <a:p>
            <a:pPr marL="0" indent="0">
              <a:buNone/>
            </a:pPr>
            <a:r>
              <a:rPr lang="id-ID" b="1" dirty="0"/>
              <a:t>			2.2.1.2 Macam-macam Penjualan</a:t>
            </a:r>
            <a:endParaRPr lang="id-ID" dirty="0"/>
          </a:p>
          <a:p>
            <a:pPr marL="0" indent="0">
              <a:buNone/>
            </a:pPr>
            <a:r>
              <a:rPr lang="id-ID" b="1" dirty="0"/>
              <a:t>	2.3 Perangkat Implementasi Sistem</a:t>
            </a:r>
            <a:endParaRPr lang="id-ID" dirty="0"/>
          </a:p>
          <a:p>
            <a:pPr marL="0" indent="0">
              <a:buNone/>
            </a:pPr>
            <a:r>
              <a:rPr lang="id-ID" b="1" dirty="0"/>
              <a:t>		2.3.1 Uraian singkat Bahasa Pemrograman Visual Basic 6.0</a:t>
            </a:r>
            <a:endParaRPr lang="id-ID" dirty="0"/>
          </a:p>
          <a:p>
            <a:pPr marL="0" indent="0">
              <a:buNone/>
            </a:pPr>
            <a:r>
              <a:rPr lang="id-ID" b="1" dirty="0"/>
              <a:t>		2.3.2 Pemrograman Client Server dengan Visual Basic 6.0</a:t>
            </a:r>
            <a:endParaRPr lang="id-ID" dirty="0"/>
          </a:p>
        </p:txBody>
      </p:sp>
    </p:spTree>
    <p:extLst>
      <p:ext uri="{BB962C8B-B14F-4D97-AF65-F5344CB8AC3E}">
        <p14:creationId xmlns:p14="http://schemas.microsoft.com/office/powerpoint/2010/main" val="29149481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 Penulisan TA atau </a:t>
            </a:r>
            <a:r>
              <a:rPr lang="id-ID" dirty="0" smtClean="0"/>
              <a:t>SKRIPSI </a:t>
            </a:r>
            <a:br>
              <a:rPr lang="id-ID" dirty="0" smtClean="0"/>
            </a:br>
            <a:r>
              <a:rPr lang="id-ID" dirty="0" smtClean="0"/>
              <a:t>-3-</a:t>
            </a:r>
            <a:endParaRPr lang="id-ID" dirty="0"/>
          </a:p>
        </p:txBody>
      </p:sp>
      <p:sp>
        <p:nvSpPr>
          <p:cNvPr id="3" name="Content Placeholder 2"/>
          <p:cNvSpPr>
            <a:spLocks noGrp="1"/>
          </p:cNvSpPr>
          <p:nvPr>
            <p:ph idx="1"/>
          </p:nvPr>
        </p:nvSpPr>
        <p:spPr/>
        <p:txBody>
          <a:bodyPr>
            <a:noAutofit/>
          </a:bodyPr>
          <a:lstStyle/>
          <a:p>
            <a:r>
              <a:rPr lang="id-ID" sz="2000" b="1" dirty="0"/>
              <a:t>BAB III. ANALISIS KEBUTUHAN</a:t>
            </a:r>
            <a:endParaRPr lang="id-ID" sz="2000" dirty="0"/>
          </a:p>
          <a:p>
            <a:pPr marL="0" indent="0">
              <a:buNone/>
            </a:pPr>
            <a:r>
              <a:rPr lang="id-ID" sz="2000" b="1" dirty="0"/>
              <a:t>	3.1 Tinjauan Organisasi</a:t>
            </a:r>
            <a:endParaRPr lang="id-ID" sz="2000" dirty="0"/>
          </a:p>
          <a:p>
            <a:pPr marL="0" indent="0">
              <a:buNone/>
            </a:pPr>
            <a:r>
              <a:rPr lang="id-ID" sz="2000" b="1" dirty="0"/>
              <a:t>		3.1.1 Sejarah singkat Organisasi</a:t>
            </a:r>
            <a:endParaRPr lang="id-ID" sz="2000" dirty="0"/>
          </a:p>
          <a:p>
            <a:pPr marL="0" indent="0">
              <a:buNone/>
            </a:pPr>
            <a:r>
              <a:rPr lang="id-ID" sz="2000" b="1" dirty="0"/>
              <a:t>		3.1.2 Struktur Organisasi dan Uraian Tugas</a:t>
            </a:r>
            <a:endParaRPr lang="id-ID" sz="2000" dirty="0"/>
          </a:p>
          <a:p>
            <a:pPr marL="0" indent="0">
              <a:buNone/>
            </a:pPr>
            <a:r>
              <a:rPr lang="id-ID" sz="2000" b="1" dirty="0"/>
              <a:t>	3.2 Analisis Sistem ( Sistem berjalan/lama )</a:t>
            </a:r>
            <a:endParaRPr lang="id-ID" sz="2000" dirty="0"/>
          </a:p>
          <a:p>
            <a:pPr marL="0" indent="0">
              <a:buNone/>
            </a:pPr>
            <a:r>
              <a:rPr lang="id-ID" sz="2000" b="1" dirty="0"/>
              <a:t>		3.2.1 Prosedur Kerja Sistem Penjualan</a:t>
            </a:r>
            <a:endParaRPr lang="id-ID" sz="2000" dirty="0"/>
          </a:p>
          <a:p>
            <a:pPr marL="0" indent="0">
              <a:buNone/>
            </a:pPr>
            <a:r>
              <a:rPr lang="id-ID" sz="2000" b="1" dirty="0"/>
              <a:t>		3.2.2 Identifikasi Dokumen</a:t>
            </a:r>
            <a:endParaRPr lang="id-ID" sz="2000" dirty="0"/>
          </a:p>
          <a:p>
            <a:pPr marL="0" indent="0">
              <a:buNone/>
            </a:pPr>
            <a:r>
              <a:rPr lang="id-ID" sz="2000" b="1" dirty="0"/>
              <a:t>			3.2.2.1  Dokumen Masukan</a:t>
            </a:r>
            <a:endParaRPr lang="id-ID" sz="2000" dirty="0"/>
          </a:p>
          <a:p>
            <a:pPr marL="0" indent="0">
              <a:buNone/>
            </a:pPr>
            <a:r>
              <a:rPr lang="id-ID" sz="2000" b="1" dirty="0"/>
              <a:t>			3.2.2.2. Dokumen Keluaran</a:t>
            </a:r>
            <a:endParaRPr lang="id-ID" sz="2000" dirty="0"/>
          </a:p>
          <a:p>
            <a:pPr marL="0" indent="0">
              <a:buNone/>
            </a:pPr>
            <a:r>
              <a:rPr lang="id-ID" sz="2000" b="1" dirty="0" smtClean="0"/>
              <a:t>		3.2.3 </a:t>
            </a:r>
            <a:r>
              <a:rPr lang="id-ID" sz="2000" b="1" dirty="0"/>
              <a:t>Identifikasi Kebutuhan Pemakai ( Kebutuhan akan Sistem rancangan baru, Kemampuan akan sistem yang </a:t>
            </a:r>
            <a:r>
              <a:rPr lang="id-ID" sz="2000" b="1" dirty="0" smtClean="0"/>
              <a:t>akan </a:t>
            </a:r>
            <a:r>
              <a:rPr lang="id-ID" sz="2000" b="1" dirty="0"/>
              <a:t>dibuat. </a:t>
            </a:r>
            <a:r>
              <a:rPr lang="id-ID" sz="2000" b="1" dirty="0" smtClean="0"/>
              <a:t>)</a:t>
            </a:r>
          </a:p>
          <a:p>
            <a:pPr marL="0" indent="0">
              <a:buNone/>
            </a:pPr>
            <a:r>
              <a:rPr lang="id-ID" sz="2000" b="1" dirty="0" smtClean="0"/>
              <a:t>- bersambung -</a:t>
            </a:r>
            <a:endParaRPr lang="id-ID" sz="2000" dirty="0"/>
          </a:p>
        </p:txBody>
      </p:sp>
    </p:spTree>
    <p:extLst>
      <p:ext uri="{BB962C8B-B14F-4D97-AF65-F5344CB8AC3E}">
        <p14:creationId xmlns:p14="http://schemas.microsoft.com/office/powerpoint/2010/main" val="36579570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 Penulisan TA atau </a:t>
            </a:r>
            <a:r>
              <a:rPr lang="id-ID" dirty="0" smtClean="0"/>
              <a:t>SKRIPSI </a:t>
            </a:r>
            <a:br>
              <a:rPr lang="id-ID" dirty="0" smtClean="0"/>
            </a:br>
            <a:r>
              <a:rPr lang="id-ID" dirty="0" smtClean="0"/>
              <a:t>-4-</a:t>
            </a:r>
            <a:endParaRPr lang="id-ID" dirty="0"/>
          </a:p>
        </p:txBody>
      </p:sp>
      <p:sp>
        <p:nvSpPr>
          <p:cNvPr id="3" name="Content Placeholder 2"/>
          <p:cNvSpPr>
            <a:spLocks noGrp="1"/>
          </p:cNvSpPr>
          <p:nvPr>
            <p:ph idx="1"/>
          </p:nvPr>
        </p:nvSpPr>
        <p:spPr>
          <a:xfrm>
            <a:off x="457200" y="1600200"/>
            <a:ext cx="8229600" cy="4853136"/>
          </a:xfrm>
        </p:spPr>
        <p:txBody>
          <a:bodyPr>
            <a:noAutofit/>
          </a:bodyPr>
          <a:lstStyle/>
          <a:p>
            <a:pPr marL="0" indent="0">
              <a:buNone/>
            </a:pPr>
            <a:r>
              <a:rPr lang="id-ID" sz="1800" b="1" dirty="0" smtClean="0"/>
              <a:t>- Lanjutan bab 3 -</a:t>
            </a:r>
            <a:r>
              <a:rPr lang="id-ID" sz="1800" b="1" dirty="0"/>
              <a:t>	</a:t>
            </a:r>
            <a:endParaRPr lang="id-ID" sz="1800" b="1" dirty="0" smtClean="0"/>
          </a:p>
          <a:p>
            <a:pPr marL="0" indent="0">
              <a:buNone/>
            </a:pPr>
            <a:r>
              <a:rPr lang="id-ID" sz="1800" b="1" dirty="0" smtClean="0"/>
              <a:t>	3.3 </a:t>
            </a:r>
            <a:r>
              <a:rPr lang="id-ID" sz="1800" b="1" dirty="0"/>
              <a:t>Analisis </a:t>
            </a:r>
            <a:r>
              <a:rPr lang="id-ID" sz="1800" b="1" dirty="0" smtClean="0"/>
              <a:t>Kebutuhan </a:t>
            </a:r>
            <a:r>
              <a:rPr lang="id-ID" sz="1800" b="1" dirty="0"/>
              <a:t>Sistem ( Sistem rancangan yg baru )</a:t>
            </a:r>
            <a:endParaRPr lang="id-ID" sz="1800" dirty="0"/>
          </a:p>
          <a:p>
            <a:pPr marL="0" indent="0">
              <a:buNone/>
            </a:pPr>
            <a:r>
              <a:rPr lang="id-ID" sz="1800" b="1" dirty="0"/>
              <a:t>		3.3.1 Kebutuhan Informasi</a:t>
            </a:r>
            <a:endParaRPr lang="id-ID" sz="1800" dirty="0"/>
          </a:p>
          <a:p>
            <a:pPr marL="0" indent="0">
              <a:buNone/>
            </a:pPr>
            <a:r>
              <a:rPr lang="id-ID" sz="1800" b="1" dirty="0"/>
              <a:t>		3.3.2 Kebutuhan Aplikasi</a:t>
            </a:r>
            <a:endParaRPr lang="id-ID" sz="1800" dirty="0"/>
          </a:p>
          <a:p>
            <a:pPr marL="0" indent="0">
              <a:buNone/>
            </a:pPr>
            <a:r>
              <a:rPr lang="id-ID" sz="1800" b="1" dirty="0"/>
              <a:t>		3.3.3 Kebutuhan Perangkat Keras</a:t>
            </a:r>
            <a:endParaRPr lang="id-ID" sz="1800" dirty="0"/>
          </a:p>
          <a:p>
            <a:pPr marL="0" indent="0">
              <a:buNone/>
            </a:pPr>
            <a:r>
              <a:rPr lang="id-ID" sz="1800" b="1" dirty="0"/>
              <a:t>	3.4 Analisis Kebutuhan Perangkat Lunak ( Sistem rancangan yg baru )</a:t>
            </a:r>
            <a:endParaRPr lang="id-ID" sz="1800" dirty="0"/>
          </a:p>
          <a:p>
            <a:pPr marL="0" indent="0">
              <a:buNone/>
            </a:pPr>
            <a:r>
              <a:rPr lang="id-ID" sz="1800" b="1" dirty="0"/>
              <a:t>		3.4.1 Kebutuhan Fungsional Perangkat Lunak</a:t>
            </a:r>
            <a:endParaRPr lang="id-ID" sz="1800" dirty="0"/>
          </a:p>
          <a:p>
            <a:pPr marL="0" indent="0">
              <a:buNone/>
            </a:pPr>
            <a:r>
              <a:rPr lang="id-ID" sz="1800" b="1" dirty="0"/>
              <a:t>		3.4.2 Pemodelan Kebutuhan Fungsional</a:t>
            </a:r>
            <a:endParaRPr lang="id-ID" sz="1800" dirty="0"/>
          </a:p>
          <a:p>
            <a:pPr marL="0" indent="0">
              <a:buNone/>
            </a:pPr>
            <a:r>
              <a:rPr lang="id-ID" sz="1800" b="1" dirty="0"/>
              <a:t>			3.4.2.1 Diagram Konteks</a:t>
            </a:r>
            <a:endParaRPr lang="id-ID" sz="1800" dirty="0"/>
          </a:p>
          <a:p>
            <a:pPr marL="0" indent="0">
              <a:buNone/>
            </a:pPr>
            <a:r>
              <a:rPr lang="id-ID" sz="1800" b="1" dirty="0"/>
              <a:t>			3.4.2.2 Diagram Alir Data</a:t>
            </a:r>
            <a:endParaRPr lang="id-ID" sz="1800" dirty="0"/>
          </a:p>
          <a:p>
            <a:pPr marL="0" indent="0">
              <a:buNone/>
            </a:pPr>
            <a:r>
              <a:rPr lang="id-ID" sz="1800" b="1" dirty="0"/>
              <a:t>			3.4.2.3 Kamus Data</a:t>
            </a:r>
            <a:endParaRPr lang="id-ID" sz="1800" dirty="0"/>
          </a:p>
          <a:p>
            <a:pPr marL="0" indent="0">
              <a:buNone/>
            </a:pPr>
            <a:r>
              <a:rPr lang="id-ID" sz="1800" b="1" dirty="0"/>
              <a:t>			3.4.2.4 Spesifikasi Proses</a:t>
            </a:r>
            <a:endParaRPr lang="id-ID" sz="1800" dirty="0"/>
          </a:p>
          <a:p>
            <a:pPr marL="0" indent="0">
              <a:buNone/>
            </a:pPr>
            <a:r>
              <a:rPr lang="id-ID" sz="1800" b="1" dirty="0"/>
              <a:t>		3.4.3 Pemodelan Data Konseptual</a:t>
            </a:r>
            <a:endParaRPr lang="id-ID" sz="1800" dirty="0"/>
          </a:p>
          <a:p>
            <a:pPr marL="0" indent="0">
              <a:buNone/>
            </a:pPr>
            <a:r>
              <a:rPr lang="id-ID" sz="1800" b="1" dirty="0"/>
              <a:t>	3.5 Kriteria dan Batasan sistem ( Sistem rancangan yg baru )*optional</a:t>
            </a:r>
            <a:endParaRPr lang="id-ID" sz="1800" dirty="0"/>
          </a:p>
        </p:txBody>
      </p:sp>
    </p:spTree>
    <p:extLst>
      <p:ext uri="{BB962C8B-B14F-4D97-AF65-F5344CB8AC3E}">
        <p14:creationId xmlns:p14="http://schemas.microsoft.com/office/powerpoint/2010/main" val="35270109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 Penulisan TA atau </a:t>
            </a:r>
            <a:r>
              <a:rPr lang="id-ID" dirty="0" smtClean="0"/>
              <a:t>SKRIPSI </a:t>
            </a:r>
            <a:br>
              <a:rPr lang="id-ID" dirty="0" smtClean="0"/>
            </a:br>
            <a:r>
              <a:rPr lang="id-ID" dirty="0" smtClean="0"/>
              <a:t>-5-</a:t>
            </a:r>
            <a:endParaRPr lang="id-ID" dirty="0"/>
          </a:p>
        </p:txBody>
      </p:sp>
      <p:sp>
        <p:nvSpPr>
          <p:cNvPr id="3" name="Content Placeholder 2"/>
          <p:cNvSpPr>
            <a:spLocks noGrp="1"/>
          </p:cNvSpPr>
          <p:nvPr>
            <p:ph idx="1"/>
          </p:nvPr>
        </p:nvSpPr>
        <p:spPr>
          <a:xfrm>
            <a:off x="457200" y="1600200"/>
            <a:ext cx="8229600" cy="4853136"/>
          </a:xfrm>
        </p:spPr>
        <p:txBody>
          <a:bodyPr>
            <a:noAutofit/>
          </a:bodyPr>
          <a:lstStyle/>
          <a:p>
            <a:r>
              <a:rPr lang="id-ID" sz="1800" b="1" dirty="0"/>
              <a:t>BAB IV. PERANCANGAN</a:t>
            </a:r>
            <a:endParaRPr lang="id-ID" sz="1800" dirty="0"/>
          </a:p>
          <a:p>
            <a:pPr marL="0" indent="0">
              <a:buNone/>
            </a:pPr>
            <a:r>
              <a:rPr lang="id-ID" sz="1800" b="1" dirty="0"/>
              <a:t>	4.1 Usulan Struktur Organisasi yg  baru ( Bila ada )</a:t>
            </a:r>
            <a:endParaRPr lang="id-ID" sz="1800" dirty="0"/>
          </a:p>
          <a:p>
            <a:pPr marL="0" indent="0">
              <a:buNone/>
            </a:pPr>
            <a:r>
              <a:rPr lang="id-ID" sz="1800" b="1" dirty="0"/>
              <a:t>	4.2 Perancangan Sistem Informasi</a:t>
            </a:r>
            <a:endParaRPr lang="id-ID" sz="1800" dirty="0"/>
          </a:p>
          <a:p>
            <a:pPr marL="0" indent="0">
              <a:buNone/>
            </a:pPr>
            <a:r>
              <a:rPr lang="id-ID" sz="1800" b="1" dirty="0"/>
              <a:t>		4.2.1 Perancangan Prosedur Kerja Sistem Baru</a:t>
            </a:r>
            <a:endParaRPr lang="id-ID" sz="1800" dirty="0"/>
          </a:p>
          <a:p>
            <a:pPr marL="0" indent="0">
              <a:buNone/>
            </a:pPr>
            <a:r>
              <a:rPr lang="id-ID" sz="1800" b="1" dirty="0"/>
              <a:t>	4.3 Perancangan Perangkat Keras</a:t>
            </a:r>
            <a:endParaRPr lang="id-ID" sz="1800" dirty="0"/>
          </a:p>
          <a:p>
            <a:pPr marL="0" indent="0">
              <a:buNone/>
            </a:pPr>
            <a:r>
              <a:rPr lang="id-ID" sz="1800" b="1" dirty="0"/>
              <a:t>		4.3.1 Arsitektur Konfigurasi Perangkat keras</a:t>
            </a:r>
            <a:endParaRPr lang="id-ID" sz="1800" dirty="0"/>
          </a:p>
          <a:p>
            <a:pPr marL="0" indent="0">
              <a:buNone/>
            </a:pPr>
            <a:r>
              <a:rPr lang="id-ID" sz="1800" b="1" dirty="0"/>
              <a:t>		4.3.2 Spesifikasi Perangkat Keras</a:t>
            </a:r>
            <a:endParaRPr lang="id-ID" sz="1800" dirty="0"/>
          </a:p>
          <a:p>
            <a:pPr marL="0" indent="0">
              <a:buNone/>
            </a:pPr>
            <a:r>
              <a:rPr lang="id-ID" sz="1800" b="1" dirty="0"/>
              <a:t>		4.3.3 Spesifikasi Perangkat Lunak</a:t>
            </a:r>
            <a:endParaRPr lang="id-ID" sz="1800" dirty="0"/>
          </a:p>
          <a:p>
            <a:pPr marL="0" indent="0">
              <a:buNone/>
            </a:pPr>
            <a:r>
              <a:rPr lang="id-ID" sz="1800" b="1" dirty="0"/>
              <a:t>	4.4 Perancangan Basis Data</a:t>
            </a:r>
            <a:endParaRPr lang="id-ID" sz="1800" dirty="0"/>
          </a:p>
          <a:p>
            <a:pPr marL="0" indent="0">
              <a:buNone/>
            </a:pPr>
            <a:r>
              <a:rPr lang="id-ID" sz="1800" b="1" dirty="0"/>
              <a:t>		4.4.1 Keterhubungan Antar Tabel</a:t>
            </a:r>
            <a:endParaRPr lang="id-ID" sz="1800" dirty="0"/>
          </a:p>
          <a:p>
            <a:pPr marL="0" indent="0">
              <a:buNone/>
            </a:pPr>
            <a:r>
              <a:rPr lang="id-ID" sz="1800" b="1" dirty="0"/>
              <a:t>		4.4.2 Deskripsi Tabel</a:t>
            </a:r>
            <a:endParaRPr lang="id-ID" sz="1800" dirty="0"/>
          </a:p>
          <a:p>
            <a:pPr marL="0" indent="0">
              <a:buNone/>
            </a:pPr>
            <a:r>
              <a:rPr lang="id-ID" sz="1800" b="1" dirty="0"/>
              <a:t>	4.5 Perancangan Perangkat Lunak</a:t>
            </a:r>
            <a:endParaRPr lang="id-ID" sz="1800" dirty="0"/>
          </a:p>
          <a:p>
            <a:pPr marL="0" indent="0">
              <a:buNone/>
            </a:pPr>
            <a:r>
              <a:rPr lang="id-ID" sz="1800" b="1" dirty="0"/>
              <a:t>		4.5.1 Arsitektur Perangkat Lunak</a:t>
            </a:r>
            <a:endParaRPr lang="id-ID" sz="1800" dirty="0"/>
          </a:p>
          <a:p>
            <a:pPr marL="0" indent="0">
              <a:buNone/>
            </a:pPr>
            <a:r>
              <a:rPr lang="id-ID" sz="1800" b="1" dirty="0"/>
              <a:t>		4.5.2 Antar Muka Pemakai</a:t>
            </a:r>
            <a:endParaRPr lang="id-ID" sz="1800" dirty="0"/>
          </a:p>
          <a:p>
            <a:pPr marL="0" indent="0">
              <a:buNone/>
            </a:pPr>
            <a:r>
              <a:rPr lang="id-ID" sz="1800" b="1" dirty="0"/>
              <a:t>		4.5.3 Algoritma Program</a:t>
            </a:r>
            <a:endParaRPr lang="id-ID" sz="1800" dirty="0"/>
          </a:p>
        </p:txBody>
      </p:sp>
    </p:spTree>
    <p:extLst>
      <p:ext uri="{BB962C8B-B14F-4D97-AF65-F5344CB8AC3E}">
        <p14:creationId xmlns:p14="http://schemas.microsoft.com/office/powerpoint/2010/main" val="343433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 Penulisan TA atau </a:t>
            </a:r>
            <a:r>
              <a:rPr lang="id-ID" dirty="0" smtClean="0"/>
              <a:t>SKRIPSI </a:t>
            </a:r>
            <a:br>
              <a:rPr lang="id-ID" dirty="0" smtClean="0"/>
            </a:br>
            <a:r>
              <a:rPr lang="id-ID" dirty="0" smtClean="0"/>
              <a:t>-6-</a:t>
            </a:r>
            <a:endParaRPr lang="id-ID" dirty="0"/>
          </a:p>
        </p:txBody>
      </p:sp>
      <p:sp>
        <p:nvSpPr>
          <p:cNvPr id="3" name="Content Placeholder 2"/>
          <p:cNvSpPr>
            <a:spLocks noGrp="1"/>
          </p:cNvSpPr>
          <p:nvPr>
            <p:ph idx="1"/>
          </p:nvPr>
        </p:nvSpPr>
        <p:spPr>
          <a:xfrm>
            <a:off x="457200" y="1600200"/>
            <a:ext cx="8229600" cy="4853136"/>
          </a:xfrm>
        </p:spPr>
        <p:txBody>
          <a:bodyPr>
            <a:noAutofit/>
          </a:bodyPr>
          <a:lstStyle/>
          <a:p>
            <a:r>
              <a:rPr lang="id-ID" sz="1800" b="1" dirty="0"/>
              <a:t>BAB V. IMPLEMENTASI DAN PENGUJIAN</a:t>
            </a:r>
            <a:endParaRPr lang="id-ID" sz="1800" dirty="0"/>
          </a:p>
          <a:p>
            <a:pPr marL="0" indent="0">
              <a:buNone/>
            </a:pPr>
            <a:r>
              <a:rPr lang="id-ID" sz="1800" b="1" dirty="0"/>
              <a:t>	5.1 Lingkungan Implementasi</a:t>
            </a:r>
            <a:endParaRPr lang="id-ID" sz="1800" dirty="0"/>
          </a:p>
          <a:p>
            <a:pPr marL="0" indent="0">
              <a:buNone/>
            </a:pPr>
            <a:r>
              <a:rPr lang="id-ID" sz="1800" b="1" dirty="0"/>
              <a:t>		5.1.1 Perangkat Keras</a:t>
            </a:r>
            <a:endParaRPr lang="id-ID" sz="1800" dirty="0"/>
          </a:p>
          <a:p>
            <a:pPr marL="0" indent="0">
              <a:buNone/>
            </a:pPr>
            <a:r>
              <a:rPr lang="id-ID" sz="1800" b="1" dirty="0"/>
              <a:t>		5.1.2 Perangkat Lunak</a:t>
            </a:r>
            <a:endParaRPr lang="id-ID" sz="1800" dirty="0"/>
          </a:p>
          <a:p>
            <a:pPr marL="0" indent="0">
              <a:buNone/>
            </a:pPr>
            <a:r>
              <a:rPr lang="id-ID" sz="1800" b="1" dirty="0"/>
              <a:t>	5.2 Hasil Implementasi</a:t>
            </a:r>
            <a:endParaRPr lang="id-ID" sz="1800" dirty="0"/>
          </a:p>
          <a:p>
            <a:pPr marL="0" indent="0">
              <a:buNone/>
            </a:pPr>
            <a:r>
              <a:rPr lang="id-ID" sz="1800" b="1" dirty="0"/>
              <a:t>		5.2.1 Implementasi Basis Data</a:t>
            </a:r>
            <a:endParaRPr lang="id-ID" sz="1800" dirty="0"/>
          </a:p>
          <a:p>
            <a:pPr marL="0" indent="0">
              <a:buNone/>
            </a:pPr>
            <a:r>
              <a:rPr lang="id-ID" sz="1800" b="1" dirty="0"/>
              <a:t>		5.2.2 Implementasi Modul Program</a:t>
            </a:r>
            <a:endParaRPr lang="id-ID" sz="1800" dirty="0"/>
          </a:p>
          <a:p>
            <a:pPr marL="0" indent="0">
              <a:buNone/>
            </a:pPr>
            <a:r>
              <a:rPr lang="id-ID" sz="1800" b="1" dirty="0"/>
              <a:t>		5.2.3 Implementasi Antar Muka Pemakai</a:t>
            </a:r>
            <a:endParaRPr lang="id-ID" sz="1800" dirty="0"/>
          </a:p>
          <a:p>
            <a:pPr marL="0" indent="0">
              <a:buNone/>
            </a:pPr>
            <a:r>
              <a:rPr lang="id-ID" sz="1800" b="1" dirty="0"/>
              <a:t>	5.3 Lingkungan Pengujian</a:t>
            </a:r>
            <a:endParaRPr lang="id-ID" sz="1800" dirty="0"/>
          </a:p>
          <a:p>
            <a:pPr marL="0" indent="0">
              <a:buNone/>
            </a:pPr>
            <a:r>
              <a:rPr lang="id-ID" sz="1800" b="1" dirty="0"/>
              <a:t>		5.3.1 Perangakat Keras</a:t>
            </a:r>
            <a:endParaRPr lang="id-ID" sz="1800" dirty="0"/>
          </a:p>
          <a:p>
            <a:pPr marL="0" indent="0">
              <a:buNone/>
            </a:pPr>
            <a:r>
              <a:rPr lang="id-ID" sz="1800" b="1" dirty="0"/>
              <a:t>		5.3.2 Perangkat Lunak</a:t>
            </a:r>
            <a:endParaRPr lang="id-ID" sz="1800" dirty="0"/>
          </a:p>
          <a:p>
            <a:pPr marL="0" indent="0">
              <a:buNone/>
            </a:pPr>
            <a:r>
              <a:rPr lang="id-ID" sz="1800" b="1" dirty="0"/>
              <a:t>	5.4 Pelaksanaan Pengujian</a:t>
            </a:r>
            <a:endParaRPr lang="id-ID" sz="1800" dirty="0"/>
          </a:p>
        </p:txBody>
      </p:sp>
    </p:spTree>
    <p:extLst>
      <p:ext uri="{BB962C8B-B14F-4D97-AF65-F5344CB8AC3E}">
        <p14:creationId xmlns:p14="http://schemas.microsoft.com/office/powerpoint/2010/main" val="24874663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Sistematika Penulisan TA atau </a:t>
            </a:r>
            <a:r>
              <a:rPr lang="id-ID" dirty="0" smtClean="0"/>
              <a:t>SKRIPSI </a:t>
            </a:r>
            <a:br>
              <a:rPr lang="id-ID" dirty="0" smtClean="0"/>
            </a:br>
            <a:r>
              <a:rPr lang="id-ID" dirty="0" smtClean="0"/>
              <a:t>-7-</a:t>
            </a:r>
            <a:endParaRPr lang="id-ID" dirty="0"/>
          </a:p>
        </p:txBody>
      </p:sp>
      <p:sp>
        <p:nvSpPr>
          <p:cNvPr id="3" name="Content Placeholder 2"/>
          <p:cNvSpPr>
            <a:spLocks noGrp="1"/>
          </p:cNvSpPr>
          <p:nvPr>
            <p:ph idx="1"/>
          </p:nvPr>
        </p:nvSpPr>
        <p:spPr>
          <a:xfrm>
            <a:off x="457200" y="1600200"/>
            <a:ext cx="8229600" cy="4853136"/>
          </a:xfrm>
        </p:spPr>
        <p:txBody>
          <a:bodyPr>
            <a:noAutofit/>
          </a:bodyPr>
          <a:lstStyle/>
          <a:p>
            <a:r>
              <a:rPr lang="id-ID" sz="1800" b="1" dirty="0"/>
              <a:t>BAB VI. KESIMPULAN DAN SARAN</a:t>
            </a:r>
            <a:endParaRPr lang="id-ID" sz="1800" dirty="0"/>
          </a:p>
          <a:p>
            <a:pPr marL="0" indent="0">
              <a:buNone/>
            </a:pPr>
            <a:r>
              <a:rPr lang="id-ID" sz="1800" b="1" dirty="0"/>
              <a:t>	6.1 Kesimpulan</a:t>
            </a:r>
            <a:endParaRPr lang="id-ID" sz="1800" dirty="0"/>
          </a:p>
          <a:p>
            <a:pPr marL="0" indent="0">
              <a:buNone/>
            </a:pPr>
            <a:r>
              <a:rPr lang="id-ID" sz="1800" b="1" dirty="0"/>
              <a:t>	6.2 Saran</a:t>
            </a:r>
            <a:endParaRPr lang="id-ID" sz="1800" dirty="0"/>
          </a:p>
          <a:p>
            <a:pPr marL="0" indent="0">
              <a:buNone/>
            </a:pPr>
            <a:r>
              <a:rPr lang="id-ID" sz="1800" b="1" dirty="0"/>
              <a:t> </a:t>
            </a:r>
            <a:endParaRPr lang="id-ID" sz="1800" dirty="0"/>
          </a:p>
          <a:p>
            <a:r>
              <a:rPr lang="id-ID" sz="1800" b="1" dirty="0"/>
              <a:t>DAFTAR PUSTAKA DAN REFERENSI</a:t>
            </a:r>
            <a:endParaRPr lang="id-ID" sz="1800" dirty="0"/>
          </a:p>
          <a:p>
            <a:r>
              <a:rPr lang="id-ID" sz="1800" b="1" dirty="0"/>
              <a:t>LAMPIRAN-LAMPIRAN</a:t>
            </a:r>
            <a:endParaRPr lang="id-ID" sz="1800" dirty="0"/>
          </a:p>
        </p:txBody>
      </p:sp>
    </p:spTree>
    <p:extLst>
      <p:ext uri="{BB962C8B-B14F-4D97-AF65-F5344CB8AC3E}">
        <p14:creationId xmlns:p14="http://schemas.microsoft.com/office/powerpoint/2010/main" val="32093395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Analisis &amp; perancangan</a:t>
            </a:r>
            <a:endParaRPr lang="id-ID" dirty="0"/>
          </a:p>
        </p:txBody>
      </p:sp>
      <p:sp>
        <p:nvSpPr>
          <p:cNvPr id="5" name="Text Placeholder 4"/>
          <p:cNvSpPr>
            <a:spLocks noGrp="1"/>
          </p:cNvSpPr>
          <p:nvPr>
            <p:ph type="body" idx="1"/>
          </p:nvPr>
        </p:nvSpPr>
        <p:spPr/>
        <p:txBody>
          <a:bodyPr/>
          <a:lstStyle/>
          <a:p>
            <a:r>
              <a:rPr lang="id-ID" smtClean="0"/>
              <a:t>Deddy Kusbianto – Analisis dan Perancangan Sistem Informasi</a:t>
            </a:r>
            <a:endParaRPr lang="id-ID"/>
          </a:p>
        </p:txBody>
      </p:sp>
    </p:spTree>
    <p:extLst>
      <p:ext uri="{BB962C8B-B14F-4D97-AF65-F5344CB8AC3E}">
        <p14:creationId xmlns:p14="http://schemas.microsoft.com/office/powerpoint/2010/main" val="2495991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 Analisis Sistem -</a:t>
            </a:r>
            <a:endParaRPr lang="id-ID" dirty="0"/>
          </a:p>
        </p:txBody>
      </p:sp>
      <p:sp>
        <p:nvSpPr>
          <p:cNvPr id="5" name="Content Placeholder 4"/>
          <p:cNvSpPr>
            <a:spLocks noGrp="1"/>
          </p:cNvSpPr>
          <p:nvPr>
            <p:ph idx="1"/>
          </p:nvPr>
        </p:nvSpPr>
        <p:spPr/>
        <p:txBody>
          <a:bodyPr/>
          <a:lstStyle/>
          <a:p>
            <a:r>
              <a:rPr lang="id-ID" dirty="0" smtClean="0"/>
              <a:t>Identifikasi Masalah</a:t>
            </a:r>
          </a:p>
          <a:p>
            <a:r>
              <a:rPr lang="id-ID" dirty="0" smtClean="0"/>
              <a:t>Memahami kerja dari sistem yang ada</a:t>
            </a:r>
          </a:p>
          <a:p>
            <a:r>
              <a:rPr lang="id-ID" dirty="0" smtClean="0"/>
              <a:t>Menganalisis sistem</a:t>
            </a:r>
          </a:p>
          <a:p>
            <a:pPr lvl="1"/>
            <a:r>
              <a:rPr lang="id-ID" dirty="0" smtClean="0"/>
              <a:t>Menganalisis kelemahan sistem</a:t>
            </a:r>
          </a:p>
          <a:p>
            <a:pPr lvl="1"/>
            <a:r>
              <a:rPr lang="id-ID" dirty="0" smtClean="0"/>
              <a:t>Menganalisis kebutuhan informasi pemakai</a:t>
            </a:r>
          </a:p>
          <a:p>
            <a:r>
              <a:rPr lang="id-ID" dirty="0" smtClean="0"/>
              <a:t>Laporan hasil analisis</a:t>
            </a:r>
            <a:endParaRPr lang="id-ID" dirty="0"/>
          </a:p>
        </p:txBody>
      </p:sp>
    </p:spTree>
    <p:extLst>
      <p:ext uri="{BB962C8B-B14F-4D97-AF65-F5344CB8AC3E}">
        <p14:creationId xmlns:p14="http://schemas.microsoft.com/office/powerpoint/2010/main" val="19277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id-ID" dirty="0" smtClean="0"/>
              <a:t>Perancangan Sistem (Desain) </a:t>
            </a:r>
            <a:br>
              <a:rPr lang="id-ID" dirty="0" smtClean="0"/>
            </a:br>
            <a:r>
              <a:rPr lang="id-ID" dirty="0" smtClean="0"/>
              <a:t>Secara Umum</a:t>
            </a:r>
            <a:endParaRPr lang="id-ID" dirty="0"/>
          </a:p>
        </p:txBody>
      </p:sp>
      <p:sp>
        <p:nvSpPr>
          <p:cNvPr id="5" name="Content Placeholder 4"/>
          <p:cNvSpPr>
            <a:spLocks noGrp="1"/>
          </p:cNvSpPr>
          <p:nvPr>
            <p:ph idx="1"/>
          </p:nvPr>
        </p:nvSpPr>
        <p:spPr/>
        <p:txBody>
          <a:bodyPr>
            <a:normAutofit/>
          </a:bodyPr>
          <a:lstStyle/>
          <a:p>
            <a:r>
              <a:rPr lang="id-ID" dirty="0" smtClean="0"/>
              <a:t>Desain Ouput (Laporan: Tabel &amp; Grafik)</a:t>
            </a:r>
          </a:p>
          <a:p>
            <a:r>
              <a:rPr lang="id-ID" dirty="0"/>
              <a:t>Desain Database</a:t>
            </a:r>
          </a:p>
          <a:p>
            <a:r>
              <a:rPr lang="id-ID" dirty="0" smtClean="0"/>
              <a:t>Desain Input (Formulir: Dokumen Dasar)</a:t>
            </a:r>
          </a:p>
          <a:p>
            <a:r>
              <a:rPr lang="id-ID" dirty="0" smtClean="0"/>
              <a:t>Desain Proses</a:t>
            </a:r>
          </a:p>
          <a:p>
            <a:r>
              <a:rPr lang="id-ID" dirty="0" smtClean="0"/>
              <a:t>Desain Jaringan</a:t>
            </a:r>
          </a:p>
          <a:p>
            <a:r>
              <a:rPr lang="id-ID" dirty="0" smtClean="0"/>
              <a:t>Desain Kontrol</a:t>
            </a:r>
          </a:p>
        </p:txBody>
      </p:sp>
    </p:spTree>
    <p:extLst>
      <p:ext uri="{BB962C8B-B14F-4D97-AF65-F5344CB8AC3E}">
        <p14:creationId xmlns:p14="http://schemas.microsoft.com/office/powerpoint/2010/main" val="1478039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Perancangan Sistem (Desain</a:t>
            </a:r>
            <a:r>
              <a:rPr lang="id-ID"/>
              <a:t>) </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Perancangan Terstruktur</a:t>
            </a:r>
          </a:p>
          <a:p>
            <a:pPr lvl="1"/>
            <a:r>
              <a:rPr lang="id-ID" dirty="0" smtClean="0"/>
              <a:t>Tool: </a:t>
            </a:r>
          </a:p>
          <a:p>
            <a:pPr lvl="2"/>
            <a:r>
              <a:rPr lang="id-ID" dirty="0" smtClean="0"/>
              <a:t>Data Flow Diagram (DFD/DAD=Diagram Arus Data), fungsi untuk menggambarkan arus data dalam sistem secara terstruktur dan jelas.</a:t>
            </a:r>
          </a:p>
          <a:p>
            <a:pPr lvl="2"/>
            <a:r>
              <a:rPr lang="id-ID" dirty="0" smtClean="0"/>
              <a:t>Data Dictionary (DD/KD=Kamus Data), adalah </a:t>
            </a:r>
            <a:r>
              <a:rPr lang="nn-NO" dirty="0"/>
              <a:t>katalog fakta tentang data dan kebutuhan kebutuhan informasi dari suatu </a:t>
            </a:r>
            <a:r>
              <a:rPr lang="nn-NO" dirty="0" smtClean="0"/>
              <a:t>sistem</a:t>
            </a:r>
            <a:r>
              <a:rPr lang="id-ID" dirty="0" smtClean="0"/>
              <a:t> (dibuat pada tahap analisis sistem).</a:t>
            </a:r>
          </a:p>
          <a:p>
            <a:pPr lvl="3"/>
            <a:r>
              <a:rPr lang="id-ID" dirty="0" smtClean="0"/>
              <a:t>DD digunakan untuk:</a:t>
            </a:r>
          </a:p>
          <a:p>
            <a:pPr lvl="4"/>
            <a:r>
              <a:rPr lang="id-ID" dirty="0" smtClean="0"/>
              <a:t>Merancang Input</a:t>
            </a:r>
          </a:p>
          <a:p>
            <a:pPr lvl="4"/>
            <a:r>
              <a:rPr lang="id-ID" dirty="0" smtClean="0"/>
              <a:t>Merancang Output (Laporan)</a:t>
            </a:r>
          </a:p>
          <a:p>
            <a:pPr lvl="4"/>
            <a:r>
              <a:rPr lang="id-ID" dirty="0" smtClean="0"/>
              <a:t>Merancang Database</a:t>
            </a:r>
          </a:p>
          <a:p>
            <a:pPr lvl="3"/>
            <a:r>
              <a:rPr lang="id-ID" dirty="0" smtClean="0"/>
              <a:t>DD menjelaskan setiap aliran data di DFD (1 DD untuk 1 alur data)</a:t>
            </a:r>
          </a:p>
        </p:txBody>
      </p:sp>
    </p:spTree>
    <p:extLst>
      <p:ext uri="{BB962C8B-B14F-4D97-AF65-F5344CB8AC3E}">
        <p14:creationId xmlns:p14="http://schemas.microsoft.com/office/powerpoint/2010/main" val="1457184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7272</Words>
  <Application>Microsoft Office PowerPoint</Application>
  <PresentationFormat>On-screen Show (4:3)</PresentationFormat>
  <Paragraphs>955</Paragraphs>
  <Slides>125</Slides>
  <Notes>0</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Office Theme</vt:lpstr>
      <vt:lpstr>Ngobrol tentang TA</vt:lpstr>
      <vt:lpstr>ABSTRAK</vt:lpstr>
      <vt:lpstr>Menyusun Abstrak</vt:lpstr>
      <vt:lpstr>KEYWORD</vt:lpstr>
      <vt:lpstr>Orisinalitas Penelitian</vt:lpstr>
      <vt:lpstr>PowerPoint Presentation</vt:lpstr>
      <vt:lpstr>Tahapan Dasar Penelitian</vt:lpstr>
      <vt:lpstr>Tahapan Penelitian vs Tesis</vt:lpstr>
      <vt:lpstr>Tahapan Penelitian (Detail)</vt:lpstr>
      <vt:lpstr>Tahapan Penelitian (Detail)</vt:lpstr>
      <vt:lpstr>Ingat Konsep Penelitian!</vt:lpstr>
      <vt:lpstr>Judul penelitian</vt:lpstr>
      <vt:lpstr>Judul Penelitian</vt:lpstr>
      <vt:lpstr>Judul Penelitian</vt:lpstr>
      <vt:lpstr>Masalah penelitian</vt:lpstr>
      <vt:lpstr>Masalah Penelitian</vt:lpstr>
      <vt:lpstr>Pentingnya Masalah Penelitian</vt:lpstr>
      <vt:lpstr>Bentuk Masalah Penelitian</vt:lpstr>
      <vt:lpstr>Darimana Datangnya Masalah?</vt:lpstr>
      <vt:lpstr>Contoh Masalah dari Studi Literatur</vt:lpstr>
      <vt:lpstr>Contoh Masalah dari Pengamatan</vt:lpstr>
      <vt:lpstr>Syarat Masalah Penelitian -1-</vt:lpstr>
      <vt:lpstr>Syarat Masalah Penelitian -2-</vt:lpstr>
      <vt:lpstr>Syarat Masalah Penelitian -3-</vt:lpstr>
      <vt:lpstr>DISIPLIN ILMU</vt:lpstr>
      <vt:lpstr>IEEE/ACM Computing Curricula 2005</vt:lpstr>
      <vt:lpstr>Information Systems vs Computer Science</vt:lpstr>
      <vt:lpstr>Information Systems vs Computer Science</vt:lpstr>
      <vt:lpstr>Kunci penelitian</vt:lpstr>
      <vt:lpstr>Kunci Penelitian (TA/Paper/Tesis)</vt:lpstr>
      <vt:lpstr>Kiat Menyusun Latar Belakang Penelitian</vt:lpstr>
      <vt:lpstr>Gaya Penelitian di Bidang Computer KIAT 1: PAHAMI DUA GAYA RESEARCH DI BIDANG COMPUTING</vt:lpstr>
      <vt:lpstr>Latar Belakang menjawab Judul Penelitian</vt:lpstr>
      <vt:lpstr>Menguraikan Jawaban Pertanyaan WHY dari Judul Penelitian ke Latar Belakang</vt:lpstr>
      <vt:lpstr>O-M-KK-MASA-SOL-TU</vt:lpstr>
      <vt:lpstr>Contoh Latar Belakang (1) “Prediksi Produksi Padi dengan menggunakan Support Vector Machine berbasis Particle Swarm Optimization” </vt:lpstr>
      <vt:lpstr>Contoh Latar Belakang (2) “Prediksi Produksi Padi dengan menggunakan Support Vector Machine berbasis Particle Swarm Optimization” </vt:lpstr>
      <vt:lpstr>Contoh Latar Belakang (3) “Prediksi Produksi Padi dengan menggunakan Support Vector Machine berbasis Particle Swarm Optimization” </vt:lpstr>
      <vt:lpstr>Contoh Latar Belakang (4) “Prediksi Produksi Padi dengan menggunakan Support Vector Machine berbasis Particle Swarm Optimization” </vt:lpstr>
      <vt:lpstr>Contoh Latar Belakang (5) “Prediksi Produksi Padi dengan menggunakan Support Vector Machine berbasis Particle Swarm Optimization” </vt:lpstr>
      <vt:lpstr>Contoh Latar Belakang (6) “Prediksi Produksi Padi dengan menggunakan Support Vector Machine berbasis Particle Swarm Optimization” </vt:lpstr>
      <vt:lpstr>Menyusun Rumusan Masalah dan Tujuan Penelitian</vt:lpstr>
      <vt:lpstr>Referensi</vt:lpstr>
      <vt:lpstr>pengutipan &amp; REFERENSI</vt:lpstr>
      <vt:lpstr>Jenis Citation</vt:lpstr>
      <vt:lpstr>Aturan Citation</vt:lpstr>
      <vt:lpstr>Konsep Dasar Penulisan </vt:lpstr>
      <vt:lpstr>Mengutip Kutipan Orang Lain</vt:lpstr>
      <vt:lpstr>Standard Penulisan Referensi</vt:lpstr>
      <vt:lpstr>Penulisan Citation (APA)</vt:lpstr>
      <vt:lpstr>Penulisan Referensi (APA)   -1-</vt:lpstr>
      <vt:lpstr>Penulisan Referensi (APA)   -2-</vt:lpstr>
      <vt:lpstr>Penulisan Referensi (APA)   -3-</vt:lpstr>
      <vt:lpstr>SIStematika ta</vt:lpstr>
      <vt:lpstr>Sistematika TA - FTIK</vt:lpstr>
      <vt:lpstr>Sistematika TA - FTIK</vt:lpstr>
      <vt:lpstr>Sistematika TA - FTIK</vt:lpstr>
      <vt:lpstr>Sistematika TA - FTIK</vt:lpstr>
      <vt:lpstr>Sistematika Sistem Informasi</vt:lpstr>
      <vt:lpstr>Sistematika Sistem Informasi</vt:lpstr>
      <vt:lpstr>Sistematika ta</vt:lpstr>
      <vt:lpstr>Bab 1. Pendahuluan</vt:lpstr>
      <vt:lpstr>Bab 2. Tinjauan Pustaka</vt:lpstr>
      <vt:lpstr>Bab 3. Cara Penelitian</vt:lpstr>
      <vt:lpstr>Bab 4. Hasil Penelitian dan Pembahasan</vt:lpstr>
      <vt:lpstr>Bab 5. Kesimpulan &amp; Saran</vt:lpstr>
      <vt:lpstr>Urutan Penyajian Penulisan</vt:lpstr>
      <vt:lpstr>Sistematika - Penelitian Eksperimental -</vt:lpstr>
      <vt:lpstr>Sistematika - Pengembangan Sistem -</vt:lpstr>
      <vt:lpstr>Sistematika - Penelitian Literatur atau Kajian Teori -</vt:lpstr>
      <vt:lpstr>SISTematika ta</vt:lpstr>
      <vt:lpstr>Bab I. Pendahuluan</vt:lpstr>
      <vt:lpstr>Bab I. Pendahuluan</vt:lpstr>
      <vt:lpstr>Bab I. Pendahuluan</vt:lpstr>
      <vt:lpstr>Bab I. Pendahuluan</vt:lpstr>
      <vt:lpstr>Bab II. Landasan Teori</vt:lpstr>
      <vt:lpstr>Bab III. Analisa dan Perancangan Sistem</vt:lpstr>
      <vt:lpstr>Bab IV. Implementasi dan Pengujian</vt:lpstr>
      <vt:lpstr>Bab V. Kesimpulan dan Saran</vt:lpstr>
      <vt:lpstr>SIStematika ta</vt:lpstr>
      <vt:lpstr>Sistematika TA</vt:lpstr>
      <vt:lpstr>Bab I - Pendahuluan</vt:lpstr>
      <vt:lpstr>Bab II – Landasan Teori</vt:lpstr>
      <vt:lpstr>Bab III – Analisis Kebutuhan</vt:lpstr>
      <vt:lpstr>Bab IV - Perancangan</vt:lpstr>
      <vt:lpstr>Bab V - Implementasi dan Pengujian</vt:lpstr>
      <vt:lpstr>Bab VI – Kesimpulan dan Saran</vt:lpstr>
      <vt:lpstr>Contoh Sistematika Skripsi</vt:lpstr>
      <vt:lpstr>Sistematika Penulisan TA atau SKRIPSI  -1-</vt:lpstr>
      <vt:lpstr>Sistematika Penulisan TA atau SKRIPSI  -2-</vt:lpstr>
      <vt:lpstr>Sistematika Penulisan TA atau SKRIPSI  -3-</vt:lpstr>
      <vt:lpstr>Sistematika Penulisan TA atau SKRIPSI  -4-</vt:lpstr>
      <vt:lpstr>Sistematika Penulisan TA atau SKRIPSI  -5-</vt:lpstr>
      <vt:lpstr>Sistematika Penulisan TA atau SKRIPSI  -6-</vt:lpstr>
      <vt:lpstr>Sistematika Penulisan TA atau SKRIPSI  -7-</vt:lpstr>
      <vt:lpstr>Analisis &amp; perancangan</vt:lpstr>
      <vt:lpstr>- Analisis Sistem -</vt:lpstr>
      <vt:lpstr>Perancangan Sistem (Desain)  Secara Umum</vt:lpstr>
      <vt:lpstr>Perancangan Sistem (Desain) </vt:lpstr>
      <vt:lpstr>Diagram Desain Sistem Rinci</vt:lpstr>
      <vt:lpstr>- Desain Proses -</vt:lpstr>
      <vt:lpstr>Macam Flowchart</vt:lpstr>
      <vt:lpstr>- Desain Basis Data - </vt:lpstr>
      <vt:lpstr>- Desain Basis Data –  Langkah-langkah pembuatan basis data</vt:lpstr>
      <vt:lpstr>Tahapan Menbuat basis data</vt:lpstr>
      <vt:lpstr>PowerPoint Presentation</vt:lpstr>
      <vt:lpstr>Pemodelan Data</vt:lpstr>
      <vt:lpstr>- Desain Perangkat -</vt:lpstr>
      <vt:lpstr>- Desain Perangkat -</vt:lpstr>
      <vt:lpstr>Arsitektur Komputer</vt:lpstr>
      <vt:lpstr>- Desain Jaringan -</vt:lpstr>
      <vt:lpstr>- Desain Pengendalian -</vt:lpstr>
      <vt:lpstr>- Desain Pengendalian -</vt:lpstr>
      <vt:lpstr>Perancangan Sistem (Desain) </vt:lpstr>
      <vt:lpstr>Konsep OOAD (Object Oriented Analysis Design) -1-</vt:lpstr>
      <vt:lpstr>Konsep OOAD (Object Oriented Analysis Design) -2-</vt:lpstr>
      <vt:lpstr>Konsep OOAD (Object Oriented Analysis Design) -3-</vt:lpstr>
      <vt:lpstr>Konsep OOAD (Object Oriented Analysis Design) -4-</vt:lpstr>
      <vt:lpstr>Konsep OOAD (Object Oriented Analysis Design) -5-</vt:lpstr>
      <vt:lpstr>Konsep OOAD (Object Oriented Analysis Design) -6-</vt:lpstr>
      <vt:lpstr>PENILAIAN SIDANG TA</vt:lpstr>
      <vt:lpstr>Penilaian Tugas Akhir </vt:lpstr>
      <vt:lpstr>Penilaian Skripsi (Berndtsson, 2008)</vt:lpstr>
      <vt:lpstr>Penilaian Skripsi (Berndtsson, 2008)</vt:lpstr>
      <vt:lpstr>Penilaian Skripsi (Berndtsson, 2008)</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Ngobrol tentang TA</dc:title>
  <dc:creator>Bernard Very</dc:creator>
  <cp:lastModifiedBy>Bernard Very</cp:lastModifiedBy>
  <cp:revision>280</cp:revision>
  <dcterms:created xsi:type="dcterms:W3CDTF">2012-12-28T14:27:48Z</dcterms:created>
  <dcterms:modified xsi:type="dcterms:W3CDTF">2013-09-03T11:53:34Z</dcterms:modified>
</cp:coreProperties>
</file>