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4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0" r:id="rId11"/>
    <p:sldId id="271" r:id="rId12"/>
    <p:sldId id="268" r:id="rId13"/>
    <p:sldId id="270" r:id="rId14"/>
    <p:sldId id="272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8E1DE-B25C-4AD1-B9A6-32AA5D2AB95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9E5F0-15BC-4B0A-B1DA-C02110D50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9E5F0-15BC-4B0A-B1DA-C02110D50DF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Pengertian Game?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55336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melihat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beberapa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definisi</a:t>
            </a:r>
            <a:r>
              <a:rPr lang="en-US" dirty="0" smtClean="0">
                <a:latin typeface="Comic Sans MS" pitchFamily="66" charset="0"/>
              </a:rPr>
              <a:t> game, </a:t>
            </a:r>
            <a:r>
              <a:rPr lang="en-US" dirty="0" err="1" smtClean="0">
                <a:latin typeface="Comic Sans MS" pitchFamily="66" charset="0"/>
              </a:rPr>
              <a:t>terdapat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beberapa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unsur-unsur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terdapat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dalam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permainan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:</a:t>
            </a:r>
          </a:p>
          <a:p>
            <a:pPr algn="just">
              <a:buNone/>
            </a:pPr>
            <a:endParaRPr lang="en-US" dirty="0" smtClean="0">
              <a:latin typeface="Comic Sans MS" pitchFamily="66" charset="0"/>
            </a:endParaRP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suatu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(activity).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punya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aturan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(rules).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mempunyai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konflik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(conflict).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(goals).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pengambilan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keputusan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mic Sans MS" pitchFamily="66" charset="0"/>
              </a:rPr>
              <a:t>(decision-making)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 algn="just">
              <a:buNone/>
            </a:pP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355336"/>
          </a:xfrm>
        </p:spPr>
        <p:txBody>
          <a:bodyPr>
            <a:noAutofit/>
          </a:bodyPr>
          <a:lstStyle/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merupakan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buatan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(artificial)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aman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(safe),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berada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luar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kehidupan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biasa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(outside ordinary life)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kadang-kadang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disebut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seolah-olah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melompat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"Magic Circle”.</a:t>
            </a: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keuntungan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materi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(no material gain)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pada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bagian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para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sukarela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(voluntary)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Jika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Anda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ditahan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bawah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todongan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senjata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dipaksa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kegiatan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biasanya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dianggap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sebagian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orang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mengatakan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bahwa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hal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itu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lagi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Anda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hasil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pasti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(uncertain outcome)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 algn="just">
              <a:buNone/>
            </a:pPr>
            <a:endParaRPr lang="en-US" sz="24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err="1" smtClean="0">
                <a:sym typeface="Wingdings" pitchFamily="2" charset="2"/>
              </a:rPr>
              <a:t>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Autofit/>
          </a:bodyPr>
          <a:lstStyle/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representasi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(representation)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atau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simulasi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(simulation)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sesuatu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nyata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tetapi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game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sendiri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percaya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(make believe)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efisien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(inefficient)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Memaksakan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peraturan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rintangan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mencegah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mencapai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tujuan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mereka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melalui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cara-cara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yang paling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efisien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mempunyai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(systems)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Biasanya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tertutup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(closed)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, yang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berarti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bahwa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sumber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daya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informasi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mengalir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antara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dunia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luar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lvl="1" algn="just"/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suatu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bentuk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Comic Sans MS" pitchFamily="66" charset="0"/>
              </a:rPr>
              <a:t>seni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mic Sans MS" pitchFamily="66" charset="0"/>
              </a:rPr>
              <a:t>(art)</a:t>
            </a: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Game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4 </a:t>
            </a:r>
            <a:r>
              <a:rPr lang="en-US" dirty="0" err="1" smtClean="0"/>
              <a:t>tahap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mic Sans MS" pitchFamily="66" charset="0"/>
              </a:rPr>
              <a:t>PERTAMA : </a:t>
            </a:r>
            <a:r>
              <a:rPr lang="en-US" sz="3200" dirty="0" smtClean="0">
                <a:latin typeface="Comic Sans MS" pitchFamily="66" charset="0"/>
              </a:rPr>
              <a:t>Set</a:t>
            </a:r>
          </a:p>
          <a:p>
            <a:pPr>
              <a:buNone/>
            </a:pPr>
            <a:endParaRPr lang="en-US" sz="3200" dirty="0" smtClean="0">
              <a:latin typeface="Comic Sans MS" pitchFamily="66" charset="0"/>
            </a:endParaRPr>
          </a:p>
          <a:p>
            <a:r>
              <a:rPr lang="en-US" sz="3200" b="1" dirty="0" smtClean="0">
                <a:latin typeface="Comic Sans MS" pitchFamily="66" charset="0"/>
              </a:rPr>
              <a:t>KEDUA : </a:t>
            </a:r>
            <a:r>
              <a:rPr lang="en-US" sz="3200" dirty="0" err="1" smtClean="0">
                <a:latin typeface="Comic Sans MS" pitchFamily="66" charset="0"/>
              </a:rPr>
              <a:t>Tema</a:t>
            </a:r>
            <a:r>
              <a:rPr lang="en-US" sz="3200" dirty="0" smtClean="0">
                <a:latin typeface="Comic Sans MS" pitchFamily="66" charset="0"/>
              </a:rPr>
              <a:t>/theme </a:t>
            </a:r>
            <a:r>
              <a:rPr lang="en-US" sz="3200" dirty="0" err="1" smtClean="0">
                <a:latin typeface="Comic Sans MS" pitchFamily="66" charset="0"/>
              </a:rPr>
              <a:t>atau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Tujuan</a:t>
            </a:r>
            <a:r>
              <a:rPr lang="en-US" sz="3200" dirty="0" smtClean="0">
                <a:latin typeface="Comic Sans MS" pitchFamily="66" charset="0"/>
              </a:rPr>
              <a:t>/Objective</a:t>
            </a:r>
          </a:p>
          <a:p>
            <a:pPr>
              <a:buNone/>
            </a:pPr>
            <a:endParaRPr lang="en-US" sz="3200" dirty="0" smtClean="0">
              <a:latin typeface="Comic Sans MS" pitchFamily="66" charset="0"/>
            </a:endParaRPr>
          </a:p>
          <a:p>
            <a:r>
              <a:rPr lang="en-US" sz="3200" b="1" dirty="0" smtClean="0">
                <a:latin typeface="Comic Sans MS" pitchFamily="66" charset="0"/>
              </a:rPr>
              <a:t>KETIGA : </a:t>
            </a:r>
            <a:r>
              <a:rPr lang="en-US" sz="3200" dirty="0" err="1" smtClean="0">
                <a:latin typeface="Comic Sans MS" pitchFamily="66" charset="0"/>
              </a:rPr>
              <a:t>Aturan</a:t>
            </a:r>
            <a:r>
              <a:rPr lang="en-US" sz="3200" dirty="0" smtClean="0">
                <a:latin typeface="Comic Sans MS" pitchFamily="66" charset="0"/>
              </a:rPr>
              <a:t> / Rules</a:t>
            </a:r>
          </a:p>
          <a:p>
            <a:endParaRPr lang="en-US" sz="3200" dirty="0" smtClean="0">
              <a:latin typeface="Comic Sans MS" pitchFamily="66" charset="0"/>
            </a:endParaRPr>
          </a:p>
          <a:p>
            <a:r>
              <a:rPr lang="en-US" sz="3200" b="1" dirty="0" smtClean="0">
                <a:latin typeface="Comic Sans MS" pitchFamily="66" charset="0"/>
              </a:rPr>
              <a:t>KEEMPAT : </a:t>
            </a:r>
            <a:r>
              <a:rPr lang="en-US" sz="3200" dirty="0" err="1" smtClean="0">
                <a:latin typeface="Comic Sans MS" pitchFamily="66" charset="0"/>
              </a:rPr>
              <a:t>Konflik</a:t>
            </a:r>
            <a:r>
              <a:rPr lang="en-US" sz="3200" dirty="0" smtClean="0">
                <a:latin typeface="Comic Sans MS" pitchFamily="66" charset="0"/>
              </a:rPr>
              <a:t> / Conflict</a:t>
            </a:r>
          </a:p>
          <a:p>
            <a:endParaRPr lang="en-US" sz="2400" b="1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0"/>
            <a:ext cx="8382000" cy="5105400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1390650" y="2828925"/>
            <a:ext cx="64008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457200" y="53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Toys, Games, and Simulations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95400" y="2286000"/>
            <a:ext cx="72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TOY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27475" y="2286000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GAME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3600" y="228600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SIMULATION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371600" y="2819400"/>
            <a:ext cx="6400800" cy="0"/>
          </a:xfrm>
          <a:prstGeom prst="line">
            <a:avLst/>
          </a:prstGeom>
          <a:noFill/>
          <a:ln w="76200">
            <a:solidFill>
              <a:srgbClr val="FFCC00"/>
            </a:solidFill>
            <a:round/>
            <a:headEnd type="diamond" w="med" len="med"/>
            <a:tailEnd type="diamond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295400" y="3276600"/>
            <a:ext cx="6477000" cy="914400"/>
          </a:xfrm>
          <a:prstGeom prst="rightArrow">
            <a:avLst>
              <a:gd name="adj1" fmla="val 59222"/>
              <a:gd name="adj2" fmla="val 99986"/>
            </a:avLst>
          </a:prstGeom>
          <a:gradFill rotWithShape="1">
            <a:gsLst>
              <a:gs pos="0">
                <a:srgbClr val="9966FF"/>
              </a:gs>
              <a:gs pos="100000">
                <a:srgbClr val="9966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     Complexity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219200" y="4343400"/>
            <a:ext cx="6553200" cy="838200"/>
          </a:xfrm>
          <a:prstGeom prst="leftArrow">
            <a:avLst>
              <a:gd name="adj1" fmla="val 62037"/>
              <a:gd name="adj2" fmla="val 108332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Abstraction</a:t>
            </a:r>
            <a:r>
              <a:rPr lang="en-US" dirty="0">
                <a:cs typeface="Arial" charset="0"/>
              </a:rPr>
              <a:t>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5400" y="5486400"/>
            <a:ext cx="6477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as author --------------------------------------------- Player  as actor</a:t>
            </a:r>
            <a:endParaRPr 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r>
              <a:rPr lang="en-US" smtClean="0"/>
              <a:t>Apa itu Game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229600" cy="5202936"/>
          </a:xfrm>
        </p:spPr>
        <p:txBody>
          <a:bodyPr/>
          <a:lstStyle/>
          <a:p>
            <a:r>
              <a:rPr lang="en-US" smtClean="0"/>
              <a:t>Contoh games sederhana :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447955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76800" y="990600"/>
            <a:ext cx="411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 smtClean="0">
                <a:latin typeface="Comic Sans MS" pitchFamily="66" charset="0"/>
              </a:rPr>
              <a:t>Pemain</a:t>
            </a:r>
            <a:r>
              <a:rPr lang="en-US" b="1" u="sng" dirty="0" smtClean="0">
                <a:latin typeface="Comic Sans MS" pitchFamily="66" charset="0"/>
              </a:rPr>
              <a:t>: </a:t>
            </a:r>
            <a:r>
              <a:rPr lang="en-US" dirty="0" smtClean="0">
                <a:latin typeface="Comic Sans MS" pitchFamily="66" charset="0"/>
              </a:rPr>
              <a:t>2</a:t>
            </a:r>
          </a:p>
          <a:p>
            <a:pPr marL="342900" indent="-342900"/>
            <a:r>
              <a:rPr lang="en-US" dirty="0" smtClean="0">
                <a:latin typeface="Comic Sans MS" pitchFamily="66" charset="0"/>
              </a:rPr>
              <a:t>- Human </a:t>
            </a:r>
            <a:r>
              <a:rPr lang="en-US" dirty="0" err="1" smtClean="0">
                <a:latin typeface="Comic Sans MS" pitchFamily="66" charset="0"/>
              </a:rPr>
              <a:t>vs</a:t>
            </a:r>
            <a:r>
              <a:rPr lang="en-US" dirty="0" smtClean="0">
                <a:latin typeface="Comic Sans MS" pitchFamily="66" charset="0"/>
              </a:rPr>
              <a:t> Human</a:t>
            </a:r>
          </a:p>
          <a:p>
            <a:pPr marL="342900" indent="-342900"/>
            <a:r>
              <a:rPr lang="en-US" dirty="0" smtClean="0">
                <a:latin typeface="Comic Sans MS" pitchFamily="66" charset="0"/>
              </a:rPr>
              <a:t>- Human </a:t>
            </a:r>
            <a:r>
              <a:rPr lang="en-US" dirty="0" err="1" smtClean="0">
                <a:latin typeface="Comic Sans MS" pitchFamily="66" charset="0"/>
              </a:rPr>
              <a:t>vs</a:t>
            </a:r>
            <a:r>
              <a:rPr lang="en-US" dirty="0" smtClean="0">
                <a:latin typeface="Comic Sans MS" pitchFamily="66" charset="0"/>
              </a:rPr>
              <a:t> Computer</a:t>
            </a:r>
          </a:p>
          <a:p>
            <a:pPr marL="342900" indent="-342900"/>
            <a:endParaRPr lang="en-US" dirty="0" smtClean="0">
              <a:latin typeface="Comic Sans MS" pitchFamily="66" charset="0"/>
            </a:endParaRPr>
          </a:p>
          <a:p>
            <a:r>
              <a:rPr lang="en-US" b="1" u="sng" dirty="0" err="1" smtClean="0">
                <a:latin typeface="Comic Sans MS" pitchFamily="66" charset="0"/>
              </a:rPr>
              <a:t>Persiapan</a:t>
            </a:r>
            <a:r>
              <a:rPr lang="en-US" b="1" u="sng" dirty="0" smtClean="0">
                <a:latin typeface="Comic Sans MS" pitchFamily="66" charset="0"/>
              </a:rPr>
              <a:t>: </a:t>
            </a:r>
          </a:p>
          <a:p>
            <a:r>
              <a:rPr lang="en-US" dirty="0" err="1" smtClean="0">
                <a:latin typeface="Comic Sans MS" pitchFamily="66" charset="0"/>
              </a:rPr>
              <a:t>Buatlah</a:t>
            </a:r>
            <a:r>
              <a:rPr lang="en-US" dirty="0" smtClean="0">
                <a:latin typeface="Comic Sans MS" pitchFamily="66" charset="0"/>
              </a:rPr>
              <a:t> grid 3 × 3. </a:t>
            </a:r>
            <a:r>
              <a:rPr lang="en-US" dirty="0" err="1" smtClean="0">
                <a:latin typeface="Comic Sans MS" pitchFamily="66" charset="0"/>
              </a:rPr>
              <a:t>Pilih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seorang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bermain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pertama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X. </a:t>
            </a:r>
            <a:r>
              <a:rPr lang="en-US" dirty="0" err="1" smtClean="0">
                <a:latin typeface="Comic Sans MS" pitchFamily="66" charset="0"/>
              </a:rPr>
              <a:t>lawan</a:t>
            </a:r>
            <a:r>
              <a:rPr lang="en-US" dirty="0" smtClean="0">
                <a:latin typeface="Comic Sans MS" pitchFamily="66" charset="0"/>
              </a:rPr>
              <a:t> main </a:t>
            </a:r>
            <a:r>
              <a:rPr lang="en-US" dirty="0" err="1" smtClean="0">
                <a:latin typeface="Comic Sans MS" pitchFamily="66" charset="0"/>
              </a:rPr>
              <a:t>sebagai</a:t>
            </a:r>
            <a:r>
              <a:rPr lang="en-US" dirty="0" smtClean="0">
                <a:latin typeface="Comic Sans MS" pitchFamily="66" charset="0"/>
              </a:rPr>
              <a:t> O.</a:t>
            </a:r>
          </a:p>
          <a:p>
            <a:r>
              <a:rPr lang="en-US" dirty="0" smtClean="0">
                <a:latin typeface="Comic Sans MS" pitchFamily="66" charset="0"/>
              </a:rPr>
              <a:t/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u="sng" dirty="0" smtClean="0">
                <a:latin typeface="Comic Sans MS" pitchFamily="66" charset="0"/>
              </a:rPr>
              <a:t>Cara </a:t>
            </a:r>
            <a:r>
              <a:rPr lang="en-US" b="1" u="sng" dirty="0" err="1" smtClean="0">
                <a:latin typeface="Comic Sans MS" pitchFamily="66" charset="0"/>
              </a:rPr>
              <a:t>bermain</a:t>
            </a:r>
            <a:r>
              <a:rPr lang="en-US" b="1" u="sng" dirty="0" smtClean="0">
                <a:latin typeface="Comic Sans MS" pitchFamily="66" charset="0"/>
              </a:rPr>
              <a:t>: </a:t>
            </a:r>
          </a:p>
          <a:p>
            <a:r>
              <a:rPr lang="en-US" dirty="0" err="1" smtClean="0">
                <a:latin typeface="Comic Sans MS" pitchFamily="66" charset="0"/>
              </a:rPr>
              <a:t>Pada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giliran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tandai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kotak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kosong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simbol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Bergantian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lawan</a:t>
            </a:r>
            <a:r>
              <a:rPr lang="en-US" dirty="0" smtClean="0">
                <a:latin typeface="Comic Sans MS" pitchFamily="66" charset="0"/>
              </a:rPr>
              <a:t> main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.</a:t>
            </a:r>
            <a:br>
              <a:rPr lang="en-US" dirty="0" smtClean="0">
                <a:latin typeface="Comic Sans MS" pitchFamily="66" charset="0"/>
              </a:rPr>
            </a:br>
            <a:endParaRPr lang="en-US" dirty="0" smtClean="0">
              <a:latin typeface="Comic Sans MS" pitchFamily="66" charset="0"/>
            </a:endParaRPr>
          </a:p>
          <a:p>
            <a:r>
              <a:rPr lang="en-US" b="1" u="sng" dirty="0" err="1" smtClean="0">
                <a:latin typeface="Comic Sans MS" pitchFamily="66" charset="0"/>
              </a:rPr>
              <a:t>Tujuan</a:t>
            </a:r>
            <a:r>
              <a:rPr lang="en-US" b="1" u="sng" dirty="0" smtClean="0">
                <a:latin typeface="Comic Sans MS" pitchFamily="66" charset="0"/>
              </a:rPr>
              <a:t>: </a:t>
            </a:r>
          </a:p>
          <a:p>
            <a:r>
              <a:rPr lang="en-US" dirty="0" err="1" smtClean="0">
                <a:latin typeface="Comic Sans MS" pitchFamily="66" charset="0"/>
              </a:rPr>
              <a:t>Jika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mendapatkan</a:t>
            </a:r>
            <a:r>
              <a:rPr lang="en-US" dirty="0" smtClean="0">
                <a:latin typeface="Comic Sans MS" pitchFamily="66" charset="0"/>
              </a:rPr>
              <a:t> 3 </a:t>
            </a:r>
            <a:r>
              <a:rPr lang="en-US" dirty="0" err="1" smtClean="0">
                <a:latin typeface="Comic Sans MS" pitchFamily="66" charset="0"/>
              </a:rPr>
              <a:t>dari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simbol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dalam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satu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baris</a:t>
            </a:r>
            <a:r>
              <a:rPr lang="en-US" dirty="0" smtClean="0">
                <a:latin typeface="Comic Sans MS" pitchFamily="66" charset="0"/>
              </a:rPr>
              <a:t> (orthogonally </a:t>
            </a:r>
            <a:r>
              <a:rPr lang="en-US" dirty="0" err="1" smtClean="0">
                <a:latin typeface="Comic Sans MS" pitchFamily="66" charset="0"/>
              </a:rPr>
              <a:t>atau</a:t>
            </a:r>
            <a:r>
              <a:rPr lang="en-US" dirty="0" smtClean="0">
                <a:latin typeface="Comic Sans MS" pitchFamily="66" charset="0"/>
              </a:rPr>
              <a:t> diagonal), </a:t>
            </a:r>
            <a:r>
              <a:rPr lang="en-US" dirty="0" err="1" smtClean="0">
                <a:latin typeface="Comic Sans MS" pitchFamily="66" charset="0"/>
              </a:rPr>
              <a:t>Anda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menang</a:t>
            </a:r>
            <a:r>
              <a:rPr lang="en-US" dirty="0" smtClean="0">
                <a:latin typeface="Comic Sans MS" pitchFamily="66" charset="0"/>
              </a:rPr>
              <a:t>. </a:t>
            </a:r>
            <a:r>
              <a:rPr lang="en-US" dirty="0" err="1" smtClean="0">
                <a:latin typeface="Comic Sans MS" pitchFamily="66" charset="0"/>
              </a:rPr>
              <a:t>Jika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papan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ini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penuh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pemenang</a:t>
            </a:r>
            <a:r>
              <a:rPr lang="en-US" dirty="0" smtClean="0">
                <a:latin typeface="Comic Sans MS" pitchFamily="66" charset="0"/>
              </a:rPr>
              <a:t>, game </a:t>
            </a:r>
            <a:r>
              <a:rPr lang="en-US" dirty="0" err="1" smtClean="0">
                <a:latin typeface="Comic Sans MS" pitchFamily="66" charset="0"/>
              </a:rPr>
              <a:t>seri</a:t>
            </a:r>
            <a:r>
              <a:rPr lang="en-US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 - </a:t>
            </a:r>
            <a:r>
              <a:rPr lang="en-US" b="1" dirty="0" smtClean="0"/>
              <a:t>IGDA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 smtClean="0">
                <a:latin typeface="Comic Sans MS" pitchFamily="66" charset="0"/>
              </a:rPr>
              <a:t>Game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adalah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suatu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kegiatan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dengan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beberapa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b="1" dirty="0" smtClean="0">
                <a:latin typeface="Comic Sans MS" pitchFamily="66" charset="0"/>
              </a:rPr>
              <a:t>rules/</a:t>
            </a:r>
            <a:r>
              <a:rPr lang="en-US" sz="2300" b="1" dirty="0" err="1" smtClean="0">
                <a:latin typeface="Comic Sans MS" pitchFamily="66" charset="0"/>
              </a:rPr>
              <a:t>aturan</a:t>
            </a:r>
            <a:r>
              <a:rPr lang="en-US" sz="2300" dirty="0" smtClean="0">
                <a:latin typeface="Comic Sans MS" pitchFamily="66" charset="0"/>
              </a:rPr>
              <a:t>. </a:t>
            </a:r>
            <a:r>
              <a:rPr lang="en-US" sz="2300" dirty="0" err="1" smtClean="0">
                <a:latin typeface="Comic Sans MS" pitchFamily="66" charset="0"/>
              </a:rPr>
              <a:t>Ini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merupakan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bentuk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permainan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dimana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sering</a:t>
            </a:r>
            <a:r>
              <a:rPr lang="en-US" sz="2300" dirty="0" smtClean="0">
                <a:latin typeface="Comic Sans MS" pitchFamily="66" charset="0"/>
              </a:rPr>
              <a:t> kali (</a:t>
            </a:r>
            <a:r>
              <a:rPr lang="en-US" sz="2300" dirty="0" err="1" smtClean="0">
                <a:latin typeface="Comic Sans MS" pitchFamily="66" charset="0"/>
              </a:rPr>
              <a:t>tetapi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tidak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selalu</a:t>
            </a:r>
            <a:r>
              <a:rPr lang="en-US" sz="2300" dirty="0" smtClean="0">
                <a:latin typeface="Comic Sans MS" pitchFamily="66" charset="0"/>
              </a:rPr>
              <a:t>) </a:t>
            </a:r>
            <a:r>
              <a:rPr lang="en-US" sz="2300" dirty="0" err="1" smtClean="0">
                <a:latin typeface="Comic Sans MS" pitchFamily="66" charset="0"/>
              </a:rPr>
              <a:t>melibatkan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konflik</a:t>
            </a:r>
            <a:r>
              <a:rPr lang="en-US" sz="2300" dirty="0" smtClean="0">
                <a:latin typeface="Comic Sans MS" pitchFamily="66" charset="0"/>
              </a:rPr>
              <a:t>, </a:t>
            </a:r>
            <a:r>
              <a:rPr lang="en-US" sz="2300" dirty="0" err="1" smtClean="0">
                <a:latin typeface="Comic Sans MS" pitchFamily="66" charset="0"/>
              </a:rPr>
              <a:t>baik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dengan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pemain</a:t>
            </a:r>
            <a:r>
              <a:rPr lang="en-US" sz="2300" dirty="0" smtClean="0">
                <a:latin typeface="Comic Sans MS" pitchFamily="66" charset="0"/>
              </a:rPr>
              <a:t> lain, </a:t>
            </a:r>
            <a:r>
              <a:rPr lang="en-US" sz="2300" dirty="0" err="1" smtClean="0">
                <a:latin typeface="Comic Sans MS" pitchFamily="66" charset="0"/>
              </a:rPr>
              <a:t>dengan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sistem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permainan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itu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sendiri</a:t>
            </a:r>
            <a:r>
              <a:rPr lang="en-US" sz="2300" dirty="0" smtClean="0">
                <a:latin typeface="Comic Sans MS" pitchFamily="66" charset="0"/>
              </a:rPr>
              <a:t>, </a:t>
            </a:r>
            <a:r>
              <a:rPr lang="en-US" sz="2300" dirty="0" err="1" smtClean="0">
                <a:latin typeface="Comic Sans MS" pitchFamily="66" charset="0"/>
              </a:rPr>
              <a:t>atau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dengan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acak</a:t>
            </a:r>
            <a:r>
              <a:rPr lang="en-US" sz="2300" dirty="0" smtClean="0">
                <a:latin typeface="Comic Sans MS" pitchFamily="66" charset="0"/>
              </a:rPr>
              <a:t>/ </a:t>
            </a:r>
            <a:r>
              <a:rPr lang="en-US" sz="2300" dirty="0" err="1" smtClean="0">
                <a:latin typeface="Comic Sans MS" pitchFamily="66" charset="0"/>
              </a:rPr>
              <a:t>nasib</a:t>
            </a:r>
            <a:r>
              <a:rPr lang="en-US" sz="2300" dirty="0" smtClean="0">
                <a:latin typeface="Comic Sans MS" pitchFamily="66" charset="0"/>
              </a:rPr>
              <a:t> / </a:t>
            </a:r>
            <a:r>
              <a:rPr lang="en-US" sz="2300" dirty="0" err="1" smtClean="0">
                <a:latin typeface="Comic Sans MS" pitchFamily="66" charset="0"/>
              </a:rPr>
              <a:t>keberuntungan</a:t>
            </a:r>
            <a:r>
              <a:rPr lang="en-US" sz="2300" dirty="0" smtClean="0">
                <a:latin typeface="Comic Sans MS" pitchFamily="66" charset="0"/>
              </a:rPr>
              <a:t>.</a:t>
            </a:r>
          </a:p>
          <a:p>
            <a:pPr algn="just">
              <a:buNone/>
            </a:pPr>
            <a:endParaRPr lang="en-US" sz="2300" dirty="0" smtClean="0">
              <a:latin typeface="Comic Sans MS" pitchFamily="66" charset="0"/>
            </a:endParaRPr>
          </a:p>
          <a:p>
            <a:pPr algn="just"/>
            <a:r>
              <a:rPr lang="en-US" sz="2300" dirty="0" err="1" smtClean="0">
                <a:latin typeface="Comic Sans MS" pitchFamily="66" charset="0"/>
              </a:rPr>
              <a:t>Kebanyakan</a:t>
            </a:r>
            <a:r>
              <a:rPr lang="en-US" sz="2300" dirty="0" smtClean="0">
                <a:latin typeface="Comic Sans MS" pitchFamily="66" charset="0"/>
              </a:rPr>
              <a:t> game </a:t>
            </a:r>
            <a:r>
              <a:rPr lang="en-US" sz="2300" dirty="0" err="1" smtClean="0">
                <a:latin typeface="Comic Sans MS" pitchFamily="66" charset="0"/>
              </a:rPr>
              <a:t>memiliki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tujuan</a:t>
            </a:r>
            <a:r>
              <a:rPr lang="en-US" sz="2300" dirty="0" smtClean="0">
                <a:latin typeface="Comic Sans MS" pitchFamily="66" charset="0"/>
              </a:rPr>
              <a:t>, </a:t>
            </a:r>
            <a:r>
              <a:rPr lang="en-US" sz="2300" dirty="0" err="1" smtClean="0">
                <a:latin typeface="Comic Sans MS" pitchFamily="66" charset="0"/>
              </a:rPr>
              <a:t>tapi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tidak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semua</a:t>
            </a:r>
            <a:r>
              <a:rPr lang="en-US" sz="2300" dirty="0" smtClean="0">
                <a:latin typeface="Comic Sans MS" pitchFamily="66" charset="0"/>
              </a:rPr>
              <a:t> (</a:t>
            </a:r>
            <a:r>
              <a:rPr lang="en-US" sz="2300" dirty="0" err="1" smtClean="0">
                <a:latin typeface="Comic Sans MS" pitchFamily="66" charset="0"/>
              </a:rPr>
              <a:t>misalnya</a:t>
            </a:r>
            <a:r>
              <a:rPr lang="en-US" sz="2300" dirty="0" smtClean="0">
                <a:latin typeface="Comic Sans MS" pitchFamily="66" charset="0"/>
              </a:rPr>
              <a:t> The Sims, SimCity). </a:t>
            </a:r>
            <a:r>
              <a:rPr lang="en-US" sz="2300" dirty="0" err="1" smtClean="0">
                <a:latin typeface="Comic Sans MS" pitchFamily="66" charset="0"/>
              </a:rPr>
              <a:t>Kebanyakan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permainan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telah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menentukan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titik</a:t>
            </a:r>
            <a:r>
              <a:rPr lang="en-US" sz="2300" b="1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mulai</a:t>
            </a:r>
            <a:r>
              <a:rPr lang="en-US" sz="2300" b="1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dan</a:t>
            </a:r>
            <a:r>
              <a:rPr lang="en-US" sz="2300" b="1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titik</a:t>
            </a:r>
            <a:r>
              <a:rPr lang="en-US" sz="2300" b="1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akhir</a:t>
            </a:r>
            <a:r>
              <a:rPr lang="en-US" sz="2300" dirty="0" smtClean="0">
                <a:latin typeface="Comic Sans MS" pitchFamily="66" charset="0"/>
              </a:rPr>
              <a:t>, </a:t>
            </a:r>
            <a:r>
              <a:rPr lang="en-US" sz="2300" dirty="0" err="1" smtClean="0">
                <a:latin typeface="Comic Sans MS" pitchFamily="66" charset="0"/>
              </a:rPr>
              <a:t>tetapi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tidak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semua</a:t>
            </a:r>
            <a:r>
              <a:rPr lang="en-US" sz="2300" dirty="0" smtClean="0">
                <a:latin typeface="Comic Sans MS" pitchFamily="66" charset="0"/>
              </a:rPr>
              <a:t> (</a:t>
            </a:r>
            <a:r>
              <a:rPr lang="en-US" sz="2300" dirty="0" err="1" smtClean="0">
                <a:latin typeface="Comic Sans MS" pitchFamily="66" charset="0"/>
              </a:rPr>
              <a:t>misalnya</a:t>
            </a:r>
            <a:r>
              <a:rPr lang="en-US" sz="2300" dirty="0" smtClean="0">
                <a:latin typeface="Comic Sans MS" pitchFamily="66" charset="0"/>
              </a:rPr>
              <a:t> World of </a:t>
            </a:r>
            <a:r>
              <a:rPr lang="en-US" sz="2300" dirty="0" err="1" smtClean="0">
                <a:latin typeface="Comic Sans MS" pitchFamily="66" charset="0"/>
              </a:rPr>
              <a:t>Warcraft</a:t>
            </a:r>
            <a:r>
              <a:rPr lang="en-US" sz="2300" dirty="0" smtClean="0">
                <a:latin typeface="Comic Sans MS" pitchFamily="66" charset="0"/>
              </a:rPr>
              <a:t>). </a:t>
            </a:r>
            <a:r>
              <a:rPr lang="en-US" sz="2300" dirty="0" err="1" smtClean="0">
                <a:latin typeface="Comic Sans MS" pitchFamily="66" charset="0"/>
              </a:rPr>
              <a:t>Kebanyakan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permainan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melibatkan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pengambilan</a:t>
            </a:r>
            <a:r>
              <a:rPr lang="en-US" sz="2300" b="1" dirty="0" smtClean="0">
                <a:latin typeface="Comic Sans MS" pitchFamily="66" charset="0"/>
              </a:rPr>
              <a:t> </a:t>
            </a:r>
            <a:r>
              <a:rPr lang="en-US" sz="2300" b="1" dirty="0" err="1" smtClean="0">
                <a:latin typeface="Comic Sans MS" pitchFamily="66" charset="0"/>
              </a:rPr>
              <a:t>keputusan</a:t>
            </a:r>
            <a:r>
              <a:rPr lang="en-US" sz="2300" b="1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dari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para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pemain</a:t>
            </a:r>
            <a:r>
              <a:rPr lang="en-US" sz="2300" dirty="0" smtClean="0">
                <a:latin typeface="Comic Sans MS" pitchFamily="66" charset="0"/>
              </a:rPr>
              <a:t>, </a:t>
            </a:r>
            <a:r>
              <a:rPr lang="en-US" sz="2300" dirty="0" err="1" smtClean="0">
                <a:latin typeface="Comic Sans MS" pitchFamily="66" charset="0"/>
              </a:rPr>
              <a:t>tapi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tidak</a:t>
            </a:r>
            <a:r>
              <a:rPr lang="en-US" sz="2300" dirty="0" smtClean="0">
                <a:latin typeface="Comic Sans MS" pitchFamily="66" charset="0"/>
              </a:rPr>
              <a:t> </a:t>
            </a:r>
            <a:r>
              <a:rPr lang="en-US" sz="2300" dirty="0" err="1" smtClean="0">
                <a:latin typeface="Comic Sans MS" pitchFamily="66" charset="0"/>
              </a:rPr>
              <a:t>semua</a:t>
            </a:r>
            <a:r>
              <a:rPr lang="en-US" sz="23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745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IGDA (International Game Developers Association) </a:t>
            </a:r>
          </a:p>
          <a:p>
            <a:r>
              <a:rPr lang="en-US" b="1" dirty="0" smtClean="0"/>
              <a:t>Education SID 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 - Clark C. </a:t>
            </a:r>
            <a:r>
              <a:rPr lang="en-US" dirty="0" err="1" smtClean="0"/>
              <a:t>Abt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17136"/>
          </a:xfrm>
        </p:spPr>
        <p:txBody>
          <a:bodyPr>
            <a:noAutofit/>
          </a:bodyPr>
          <a:lstStyle/>
          <a:p>
            <a:pPr algn="just"/>
            <a:r>
              <a:rPr lang="sv-SE" dirty="0" smtClean="0">
                <a:latin typeface="Comic Sans MS" pitchFamily="66" charset="0"/>
              </a:rPr>
              <a:t>Sebuah permainan punya ”</a:t>
            </a:r>
            <a:r>
              <a:rPr lang="sv-SE" b="1" dirty="0" smtClean="0">
                <a:latin typeface="Comic Sans MS" pitchFamily="66" charset="0"/>
              </a:rPr>
              <a:t>ends/akhir dan means/arti</a:t>
            </a:r>
            <a:r>
              <a:rPr lang="sv-SE" dirty="0" smtClean="0">
                <a:latin typeface="Comic Sans MS" pitchFamily="66" charset="0"/>
              </a:rPr>
              <a:t>”, suatu </a:t>
            </a:r>
            <a:r>
              <a:rPr lang="en-US" b="1" dirty="0" smtClean="0">
                <a:latin typeface="Comic Sans MS" pitchFamily="66" charset="0"/>
              </a:rPr>
              <a:t>objective/</a:t>
            </a:r>
            <a:r>
              <a:rPr lang="sv-SE" b="1" dirty="0" smtClean="0">
                <a:latin typeface="Comic Sans MS" pitchFamily="66" charset="0"/>
              </a:rPr>
              <a:t>tujuan</a:t>
            </a:r>
            <a:r>
              <a:rPr lang="sv-SE" dirty="0" smtClean="0">
                <a:latin typeface="Comic Sans MS" pitchFamily="66" charset="0"/>
              </a:rPr>
              <a:t>, sebuah </a:t>
            </a:r>
            <a:r>
              <a:rPr lang="sv-SE" b="1" dirty="0" smtClean="0">
                <a:latin typeface="Comic Sans MS" pitchFamily="66" charset="0"/>
              </a:rPr>
              <a:t>outcome/hasil</a:t>
            </a:r>
            <a:r>
              <a:rPr lang="sv-SE" dirty="0" smtClean="0">
                <a:latin typeface="Comic Sans MS" pitchFamily="66" charset="0"/>
              </a:rPr>
              <a:t>, dan satu set </a:t>
            </a:r>
            <a:r>
              <a:rPr lang="en-US" b="1" dirty="0" smtClean="0">
                <a:latin typeface="Comic Sans MS" pitchFamily="66" charset="0"/>
              </a:rPr>
              <a:t>rules/</a:t>
            </a:r>
            <a:r>
              <a:rPr lang="sv-SE" b="1" dirty="0" smtClean="0">
                <a:latin typeface="Comic Sans MS" pitchFamily="66" charset="0"/>
              </a:rPr>
              <a:t>aturan</a:t>
            </a:r>
            <a:r>
              <a:rPr lang="sv-SE" dirty="0" smtClean="0">
                <a:latin typeface="Comic Sans MS" pitchFamily="66" charset="0"/>
              </a:rPr>
              <a:t> untuk sampai ke tujuan. (David Parlett)</a:t>
            </a:r>
          </a:p>
          <a:p>
            <a:pPr algn="just"/>
            <a:endParaRPr lang="sv-SE" dirty="0" smtClean="0">
              <a:latin typeface="Comic Sans MS" pitchFamily="66" charset="0"/>
            </a:endParaRPr>
          </a:p>
          <a:p>
            <a:pPr lvl="0" algn="just"/>
            <a:r>
              <a:rPr lang="en-US" dirty="0" err="1" smtClean="0">
                <a:latin typeface="Comic Sans MS" pitchFamily="66" charset="0"/>
              </a:rPr>
              <a:t>Sebuah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permainan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suatu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kegiatan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melibatkan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player decisions/</a:t>
            </a:r>
            <a:r>
              <a:rPr lang="en-US" b="1" dirty="0" err="1" smtClean="0">
                <a:latin typeface="Comic Sans MS" pitchFamily="66" charset="0"/>
              </a:rPr>
              <a:t>keputusan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latin typeface="Comic Sans MS" pitchFamily="66" charset="0"/>
              </a:rPr>
              <a:t>pemain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mencapai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objective/</a:t>
            </a:r>
            <a:r>
              <a:rPr lang="en-US" b="1" dirty="0" err="1" smtClean="0">
                <a:latin typeface="Comic Sans MS" pitchFamily="66" charset="0"/>
              </a:rPr>
              <a:t>tujuan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“</a:t>
            </a:r>
            <a:r>
              <a:rPr lang="en-US" dirty="0" err="1" smtClean="0">
                <a:latin typeface="Comic Sans MS" pitchFamily="66" charset="0"/>
              </a:rPr>
              <a:t>konteks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terbatas</a:t>
            </a:r>
            <a:r>
              <a:rPr lang="en-US" dirty="0" smtClean="0">
                <a:latin typeface="Comic Sans MS" pitchFamily="66" charset="0"/>
              </a:rPr>
              <a:t>" [</a:t>
            </a:r>
            <a:r>
              <a:rPr lang="en-US" dirty="0" err="1" smtClean="0">
                <a:latin typeface="Comic Sans MS" pitchFamily="66" charset="0"/>
              </a:rPr>
              <a:t>yaitu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aturan</a:t>
            </a:r>
            <a:r>
              <a:rPr lang="en-US" dirty="0" smtClean="0">
                <a:latin typeface="Comic Sans MS" pitchFamily="66" charset="0"/>
              </a:rPr>
              <a:t>].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lain 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 - </a:t>
            </a:r>
            <a:r>
              <a:rPr lang="en-US" dirty="0" smtClean="0">
                <a:solidFill>
                  <a:schemeClr val="tx1"/>
                </a:solidFill>
              </a:rPr>
              <a:t>Roger </a:t>
            </a:r>
            <a:r>
              <a:rPr lang="en-US" dirty="0" err="1" smtClean="0">
                <a:solidFill>
                  <a:schemeClr val="tx1"/>
                </a:solidFill>
              </a:rPr>
              <a:t>Callois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Autofit/>
          </a:bodyPr>
          <a:lstStyle/>
          <a:p>
            <a:pPr lvl="0" algn="just"/>
            <a:r>
              <a:rPr lang="en-US" sz="2400" dirty="0" err="1" smtClean="0">
                <a:latin typeface="Comic Sans MS" pitchFamily="66" charset="0"/>
              </a:rPr>
              <a:t>Sebuah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permainan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memiliki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enam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dirty="0" err="1" smtClean="0">
                <a:latin typeface="Comic Sans MS" pitchFamily="66" charset="0"/>
              </a:rPr>
              <a:t>sifat</a:t>
            </a:r>
            <a:r>
              <a:rPr lang="en-US" sz="2400" dirty="0" smtClean="0">
                <a:latin typeface="Comic Sans MS" pitchFamily="66" charset="0"/>
              </a:rPr>
              <a:t>: </a:t>
            </a:r>
            <a:r>
              <a:rPr lang="en-US" sz="2400" dirty="0" err="1" smtClean="0">
                <a:latin typeface="Comic Sans MS" pitchFamily="66" charset="0"/>
              </a:rPr>
              <a:t>yaitu</a:t>
            </a:r>
            <a:r>
              <a:rPr lang="en-US" sz="2400" dirty="0" smtClean="0">
                <a:latin typeface="Comic Sans MS" pitchFamily="66" charset="0"/>
              </a:rPr>
              <a:t> 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free/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bebas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" (game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bersifat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opsional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wajib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), 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“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separate/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terpisah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" (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ruang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waktu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tertentu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), 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“uncertain outcome/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hasilnya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belum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pasti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”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“unproductive/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produktif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"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arti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menciptakan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baik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barang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maupun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kekayaan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–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contoh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terjadi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transfer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kekayaan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antara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tetapi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secara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nyata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)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“governed by rules/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diatur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oleh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aturan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”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“make believe/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percaya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” – 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membuat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percaya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seolah-olah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pemain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benar-benar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mengalami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</a:p>
          <a:p>
            <a:pPr marL="566928" indent="-45720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omic Sans MS" pitchFamily="66" charset="0"/>
              </a:rPr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Menurut sumber lain :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 - Bernard Suits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Autofit/>
          </a:bodyPr>
          <a:lstStyle/>
          <a:p>
            <a:pPr lvl="0" algn="just"/>
            <a:r>
              <a:rPr lang="en-US" sz="3400" dirty="0" err="1" smtClean="0">
                <a:latin typeface="Comic Sans MS" pitchFamily="66" charset="0"/>
              </a:rPr>
              <a:t>Sebuah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permainan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adalah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b="1" dirty="0" smtClean="0">
                <a:latin typeface="Comic Sans MS" pitchFamily="66" charset="0"/>
              </a:rPr>
              <a:t>“</a:t>
            </a:r>
            <a:r>
              <a:rPr lang="en-US" sz="3400" b="1" dirty="0" err="1" smtClean="0">
                <a:latin typeface="Comic Sans MS" pitchFamily="66" charset="0"/>
              </a:rPr>
              <a:t>upaya</a:t>
            </a:r>
            <a:r>
              <a:rPr lang="en-US" sz="3400" b="1" dirty="0" smtClean="0">
                <a:latin typeface="Comic Sans MS" pitchFamily="66" charset="0"/>
              </a:rPr>
              <a:t> </a:t>
            </a:r>
            <a:r>
              <a:rPr lang="en-US" sz="3400" b="1" dirty="0" err="1" smtClean="0">
                <a:latin typeface="Comic Sans MS" pitchFamily="66" charset="0"/>
              </a:rPr>
              <a:t>sukarela</a:t>
            </a:r>
            <a:r>
              <a:rPr lang="en-US" sz="3400" b="1" dirty="0" smtClean="0">
                <a:latin typeface="Comic Sans MS" pitchFamily="66" charset="0"/>
              </a:rPr>
              <a:t> </a:t>
            </a:r>
            <a:r>
              <a:rPr lang="en-US" sz="3400" b="1" dirty="0" err="1" smtClean="0">
                <a:latin typeface="Comic Sans MS" pitchFamily="66" charset="0"/>
              </a:rPr>
              <a:t>untuk</a:t>
            </a:r>
            <a:r>
              <a:rPr lang="en-US" sz="3400" b="1" dirty="0" smtClean="0">
                <a:latin typeface="Comic Sans MS" pitchFamily="66" charset="0"/>
              </a:rPr>
              <a:t> </a:t>
            </a:r>
            <a:r>
              <a:rPr lang="en-US" sz="3400" b="1" dirty="0" err="1" smtClean="0">
                <a:latin typeface="Comic Sans MS" pitchFamily="66" charset="0"/>
              </a:rPr>
              <a:t>mengatasi</a:t>
            </a:r>
            <a:r>
              <a:rPr lang="en-US" sz="3400" b="1" dirty="0" smtClean="0">
                <a:latin typeface="Comic Sans MS" pitchFamily="66" charset="0"/>
              </a:rPr>
              <a:t> </a:t>
            </a:r>
            <a:r>
              <a:rPr lang="en-US" sz="3400" b="1" dirty="0" err="1" smtClean="0">
                <a:latin typeface="Comic Sans MS" pitchFamily="66" charset="0"/>
              </a:rPr>
              <a:t>hambatan</a:t>
            </a:r>
            <a:r>
              <a:rPr lang="en-US" sz="3400" b="1" dirty="0" smtClean="0">
                <a:latin typeface="Comic Sans MS" pitchFamily="66" charset="0"/>
              </a:rPr>
              <a:t> yang </a:t>
            </a:r>
            <a:r>
              <a:rPr lang="en-US" sz="3400" b="1" dirty="0" err="1" smtClean="0">
                <a:latin typeface="Comic Sans MS" pitchFamily="66" charset="0"/>
              </a:rPr>
              <a:t>tidak</a:t>
            </a:r>
            <a:r>
              <a:rPr lang="en-US" sz="3400" b="1" dirty="0" smtClean="0">
                <a:latin typeface="Comic Sans MS" pitchFamily="66" charset="0"/>
              </a:rPr>
              <a:t> </a:t>
            </a:r>
            <a:r>
              <a:rPr lang="en-US" sz="3400" b="1" dirty="0" err="1" smtClean="0">
                <a:latin typeface="Comic Sans MS" pitchFamily="66" charset="0"/>
              </a:rPr>
              <a:t>perlu</a:t>
            </a:r>
            <a:r>
              <a:rPr lang="en-US" sz="3400" b="1" dirty="0" smtClean="0">
                <a:latin typeface="Comic Sans MS" pitchFamily="66" charset="0"/>
              </a:rPr>
              <a:t>“.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yaitu</a:t>
            </a:r>
            <a:r>
              <a:rPr lang="en-US" sz="3400" dirty="0" smtClean="0">
                <a:latin typeface="Comic Sans MS" pitchFamily="66" charset="0"/>
              </a:rPr>
              <a:t> : game </a:t>
            </a:r>
            <a:r>
              <a:rPr lang="en-US" sz="3400" dirty="0" err="1" smtClean="0">
                <a:latin typeface="Comic Sans MS" pitchFamily="66" charset="0"/>
              </a:rPr>
              <a:t>adalah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bersifat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sukarela</a:t>
            </a:r>
            <a:r>
              <a:rPr lang="en-US" sz="3400" dirty="0" smtClean="0">
                <a:latin typeface="Comic Sans MS" pitchFamily="66" charset="0"/>
              </a:rPr>
              <a:t>, </a:t>
            </a:r>
            <a:r>
              <a:rPr lang="en-US" sz="3400" dirty="0" err="1" smtClean="0">
                <a:latin typeface="Comic Sans MS" pitchFamily="66" charset="0"/>
              </a:rPr>
              <a:t>ia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memiliki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tujuan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dan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aturan</a:t>
            </a:r>
            <a:r>
              <a:rPr lang="en-US" sz="3400" dirty="0" smtClean="0">
                <a:latin typeface="Comic Sans MS" pitchFamily="66" charset="0"/>
              </a:rPr>
              <a:t>. </a:t>
            </a:r>
            <a:r>
              <a:rPr lang="en-US" sz="3400" dirty="0" err="1" smtClean="0">
                <a:latin typeface="Comic Sans MS" pitchFamily="66" charset="0"/>
              </a:rPr>
              <a:t>Tentang</a:t>
            </a:r>
            <a:r>
              <a:rPr lang="en-US" sz="3400" dirty="0" smtClean="0">
                <a:latin typeface="Comic Sans MS" pitchFamily="66" charset="0"/>
              </a:rPr>
              <a:t> "</a:t>
            </a:r>
            <a:r>
              <a:rPr lang="en-US" sz="3400" dirty="0" err="1" smtClean="0">
                <a:latin typeface="Comic Sans MS" pitchFamily="66" charset="0"/>
              </a:rPr>
              <a:t>hambatan</a:t>
            </a:r>
            <a:r>
              <a:rPr lang="en-US" sz="3400" dirty="0" smtClean="0">
                <a:latin typeface="Comic Sans MS" pitchFamily="66" charset="0"/>
              </a:rPr>
              <a:t> yang </a:t>
            </a:r>
            <a:r>
              <a:rPr lang="en-US" sz="3400" dirty="0" err="1" smtClean="0">
                <a:latin typeface="Comic Sans MS" pitchFamily="66" charset="0"/>
              </a:rPr>
              <a:t>tidak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perlu</a:t>
            </a:r>
            <a:r>
              <a:rPr lang="en-US" sz="3400" dirty="0" smtClean="0">
                <a:latin typeface="Comic Sans MS" pitchFamily="66" charset="0"/>
              </a:rPr>
              <a:t>" </a:t>
            </a:r>
            <a:r>
              <a:rPr lang="en-US" sz="3400" dirty="0" err="1" smtClean="0">
                <a:latin typeface="Comic Sans MS" pitchFamily="66" charset="0"/>
              </a:rPr>
              <a:t>berarti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suatu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inefisiensi</a:t>
            </a:r>
            <a:r>
              <a:rPr lang="en-US" sz="3400" dirty="0" smtClean="0">
                <a:latin typeface="Comic Sans MS" pitchFamily="66" charset="0"/>
              </a:rPr>
              <a:t> yang </a:t>
            </a:r>
            <a:r>
              <a:rPr lang="en-US" sz="3400" dirty="0" err="1" smtClean="0">
                <a:latin typeface="Comic Sans MS" pitchFamily="66" charset="0"/>
              </a:rPr>
              <a:t>disebabkan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oleh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aturan</a:t>
            </a:r>
            <a:r>
              <a:rPr lang="en-US" sz="3400" dirty="0" smtClean="0">
                <a:latin typeface="Comic Sans MS" pitchFamily="66" charset="0"/>
              </a:rPr>
              <a:t> yang </a:t>
            </a:r>
            <a:r>
              <a:rPr lang="en-US" sz="3400" dirty="0" err="1" smtClean="0">
                <a:latin typeface="Comic Sans MS" pitchFamily="66" charset="0"/>
              </a:rPr>
              <a:t>sengaja</a:t>
            </a:r>
            <a:r>
              <a:rPr lang="en-US" sz="3400" dirty="0" smtClean="0">
                <a:latin typeface="Comic Sans MS" pitchFamily="66" charset="0"/>
              </a:rPr>
              <a:t> </a:t>
            </a:r>
            <a:r>
              <a:rPr lang="en-US" sz="3400" dirty="0" err="1" smtClean="0">
                <a:latin typeface="Comic Sans MS" pitchFamily="66" charset="0"/>
              </a:rPr>
              <a:t>dibuat</a:t>
            </a:r>
            <a:r>
              <a:rPr lang="en-US" sz="3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Menurut sumber lain :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err="1" smtClean="0">
                <a:solidFill>
                  <a:schemeClr val="tx2"/>
                </a:solidFill>
                <a:latin typeface="+mj-lt"/>
              </a:rPr>
              <a:t>Apa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4000" dirty="0" err="1" smtClean="0">
                <a:solidFill>
                  <a:schemeClr val="tx2"/>
                </a:solidFill>
                <a:latin typeface="+mj-lt"/>
              </a:rPr>
              <a:t>itu</a:t>
            </a:r>
            <a:r>
              <a:rPr lang="en-US" sz="4000" dirty="0" smtClean="0">
                <a:solidFill>
                  <a:schemeClr val="tx2"/>
                </a:solidFill>
                <a:latin typeface="+mj-lt"/>
              </a:rPr>
              <a:t> Game ? –  Chris Crawford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Autofit/>
          </a:bodyPr>
          <a:lstStyle/>
          <a:p>
            <a:pPr lvl="0" algn="just"/>
            <a:r>
              <a:rPr lang="en-US" sz="2200" dirty="0" smtClean="0">
                <a:latin typeface="Comic Sans MS" pitchFamily="66" charset="0"/>
              </a:rPr>
              <a:t>Games </a:t>
            </a:r>
            <a:r>
              <a:rPr lang="en-US" sz="2200" dirty="0" err="1" smtClean="0">
                <a:latin typeface="Comic Sans MS" pitchFamily="66" charset="0"/>
              </a:rPr>
              <a:t>memiliki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empat</a:t>
            </a:r>
            <a:r>
              <a:rPr lang="en-US" sz="2200" dirty="0" smtClean="0">
                <a:latin typeface="Comic Sans MS" pitchFamily="66" charset="0"/>
              </a:rPr>
              <a:t> </a:t>
            </a:r>
            <a:r>
              <a:rPr lang="en-US" sz="2200" dirty="0" err="1" smtClean="0">
                <a:latin typeface="Comic Sans MS" pitchFamily="66" charset="0"/>
              </a:rPr>
              <a:t>sifat</a:t>
            </a:r>
            <a:r>
              <a:rPr lang="en-US" sz="2200" dirty="0" smtClean="0">
                <a:latin typeface="Comic Sans MS" pitchFamily="66" charset="0"/>
              </a:rPr>
              <a:t>. </a:t>
            </a:r>
            <a:r>
              <a:rPr lang="en-US" sz="2200" dirty="0" err="1" smtClean="0">
                <a:latin typeface="Comic Sans MS" pitchFamily="66" charset="0"/>
              </a:rPr>
              <a:t>Yaitu</a:t>
            </a:r>
            <a:endParaRPr lang="en-US" sz="2200" dirty="0" smtClean="0">
              <a:latin typeface="Comic Sans MS" pitchFamily="66" charset="0"/>
            </a:endParaRP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Closed &amp; formal system/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formal &amp; 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tertutup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. 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memiliki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peraturan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. Formal/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resmi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hal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ini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berarti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game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dapat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didefinisikan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interaction/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interaksi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2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conflict/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konflik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en-US" sz="22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859536" lvl="1" indent="-457200" algn="just">
              <a:buFont typeface="+mj-lt"/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Menawarkan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 safety/</a:t>
            </a:r>
            <a:r>
              <a:rPr lang="en-US" sz="2200" b="1" dirty="0" err="1" smtClean="0">
                <a:solidFill>
                  <a:schemeClr val="tx1"/>
                </a:solidFill>
                <a:latin typeface="Comic Sans MS" pitchFamily="66" charset="0"/>
              </a:rPr>
              <a:t>keselamatan</a:t>
            </a: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 marL="859536" lvl="1" indent="-457200" algn="just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Game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menawarkan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keselamatan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dibandingkan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apa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permainan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wakili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(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misalnya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, Game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perang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sangat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tidak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aman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jika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kita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benar-benar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terjun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di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medan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Comic Sans MS" pitchFamily="66" charset="0"/>
              </a:rPr>
              <a:t>perang</a:t>
            </a:r>
            <a:r>
              <a:rPr lang="en-US" sz="22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</a:p>
          <a:p>
            <a:pPr marL="859536" lvl="1" indent="-457200" algn="just">
              <a:buNone/>
            </a:pPr>
            <a:endParaRPr lang="en-US" sz="2200" dirty="0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Menurut sumber lain :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?- Greg </a:t>
            </a:r>
            <a:r>
              <a:rPr lang="en-US" dirty="0" err="1" smtClean="0"/>
              <a:t>Costikyan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Autofit/>
          </a:bodyPr>
          <a:lstStyle/>
          <a:p>
            <a:pPr lvl="0" algn="just"/>
            <a:r>
              <a:rPr lang="en-US" sz="3200" dirty="0" err="1" smtClean="0">
                <a:latin typeface="Comic Sans MS" pitchFamily="66" charset="0"/>
              </a:rPr>
              <a:t>Permainan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adalah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suatu</a:t>
            </a:r>
            <a:r>
              <a:rPr lang="en-US" sz="3200" dirty="0" smtClean="0">
                <a:latin typeface="Comic Sans MS" pitchFamily="66" charset="0"/>
              </a:rPr>
              <a:t> "</a:t>
            </a:r>
            <a:r>
              <a:rPr lang="en-US" sz="3200" dirty="0" err="1" smtClean="0">
                <a:latin typeface="Comic Sans MS" pitchFamily="66" charset="0"/>
              </a:rPr>
              <a:t>bentuk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art/</a:t>
            </a:r>
            <a:r>
              <a:rPr lang="en-US" sz="3200" b="1" dirty="0" err="1" smtClean="0">
                <a:latin typeface="Comic Sans MS" pitchFamily="66" charset="0"/>
              </a:rPr>
              <a:t>seni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mana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para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pemain</a:t>
            </a:r>
            <a:r>
              <a:rPr lang="en-US" sz="3200" dirty="0" smtClean="0">
                <a:latin typeface="Comic Sans MS" pitchFamily="66" charset="0"/>
              </a:rPr>
              <a:t>, </a:t>
            </a:r>
            <a:r>
              <a:rPr lang="en-US" sz="3200" dirty="0" err="1" smtClean="0">
                <a:latin typeface="Comic Sans MS" pitchFamily="66" charset="0"/>
              </a:rPr>
              <a:t>membuat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keputusan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untuk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mengelola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sumber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daya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melalui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token (</a:t>
            </a:r>
            <a:r>
              <a:rPr lang="en-US" sz="3200" b="1" dirty="0" err="1" smtClean="0">
                <a:latin typeface="Comic Sans MS" pitchFamily="66" charset="0"/>
              </a:rPr>
              <a:t>obyek-obyek</a:t>
            </a:r>
            <a:r>
              <a:rPr lang="en-US" sz="3200" b="1" dirty="0" smtClean="0">
                <a:latin typeface="Comic Sans MS" pitchFamily="66" charset="0"/>
              </a:rPr>
              <a:t> </a:t>
            </a:r>
            <a:r>
              <a:rPr lang="en-US" sz="3200" b="1" dirty="0" err="1" smtClean="0">
                <a:latin typeface="Comic Sans MS" pitchFamily="66" charset="0"/>
              </a:rPr>
              <a:t>dalam</a:t>
            </a:r>
            <a:r>
              <a:rPr lang="en-US" sz="3200" b="1" dirty="0" smtClean="0">
                <a:latin typeface="Comic Sans MS" pitchFamily="66" charset="0"/>
              </a:rPr>
              <a:t> </a:t>
            </a:r>
            <a:r>
              <a:rPr lang="en-US" sz="3200" b="1" dirty="0" err="1" smtClean="0">
                <a:latin typeface="Comic Sans MS" pitchFamily="66" charset="0"/>
              </a:rPr>
              <a:t>permainan</a:t>
            </a:r>
            <a:r>
              <a:rPr lang="en-US" sz="3200" b="1" dirty="0" smtClean="0">
                <a:latin typeface="Comic Sans MS" pitchFamily="66" charset="0"/>
              </a:rPr>
              <a:t>)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untuk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mencapai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goals/</a:t>
            </a:r>
            <a:r>
              <a:rPr lang="en-US" sz="3200" b="1" dirty="0" err="1" smtClean="0">
                <a:latin typeface="Comic Sans MS" pitchFamily="66" charset="0"/>
              </a:rPr>
              <a:t>tujuan</a:t>
            </a:r>
            <a:r>
              <a:rPr lang="en-US" sz="3200" dirty="0" smtClean="0">
                <a:latin typeface="Comic Sans MS" pitchFamily="66" charset="0"/>
              </a:rPr>
              <a:t>.“.</a:t>
            </a:r>
          </a:p>
          <a:p>
            <a:pPr lvl="0" algn="just">
              <a:buNone/>
            </a:pPr>
            <a:endParaRPr lang="en-US" sz="3200" dirty="0" smtClean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Menurut sumber lain :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Game ? </a:t>
            </a:r>
            <a:br>
              <a:rPr lang="en-US" dirty="0" smtClean="0"/>
            </a:br>
            <a:r>
              <a:rPr lang="en-US" dirty="0" smtClean="0"/>
              <a:t>Katie </a:t>
            </a:r>
            <a:r>
              <a:rPr lang="en-US" dirty="0" err="1" smtClean="0"/>
              <a:t>salen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Eric Zimmerman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4059936"/>
          </a:xfrm>
        </p:spPr>
        <p:txBody>
          <a:bodyPr>
            <a:noAutofit/>
          </a:bodyPr>
          <a:lstStyle/>
          <a:p>
            <a:pPr lvl="0" algn="just"/>
            <a:r>
              <a:rPr lang="en-US" sz="3000" dirty="0" err="1" smtClean="0">
                <a:latin typeface="Comic Sans MS" pitchFamily="66" charset="0"/>
              </a:rPr>
              <a:t>Permainan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adalah</a:t>
            </a:r>
            <a:r>
              <a:rPr lang="en-US" sz="3000" dirty="0" smtClean="0">
                <a:latin typeface="Comic Sans MS" pitchFamily="66" charset="0"/>
              </a:rPr>
              <a:t> "</a:t>
            </a:r>
            <a:r>
              <a:rPr lang="en-US" sz="3000" b="1" dirty="0" err="1" smtClean="0">
                <a:latin typeface="Comic Sans MS" pitchFamily="66" charset="0"/>
              </a:rPr>
              <a:t>sistem</a:t>
            </a:r>
            <a:r>
              <a:rPr lang="en-US" sz="3000" b="1" dirty="0" smtClean="0">
                <a:latin typeface="Comic Sans MS" pitchFamily="66" charset="0"/>
              </a:rPr>
              <a:t>”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di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mana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pemain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terlibat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dalam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b="1" dirty="0" smtClean="0">
                <a:latin typeface="Comic Sans MS" pitchFamily="66" charset="0"/>
              </a:rPr>
              <a:t>artificial conflict/</a:t>
            </a:r>
            <a:r>
              <a:rPr lang="en-US" sz="3000" b="1" dirty="0" err="1" smtClean="0">
                <a:latin typeface="Comic Sans MS" pitchFamily="66" charset="0"/>
              </a:rPr>
              <a:t>konflik</a:t>
            </a:r>
            <a:r>
              <a:rPr lang="en-US" sz="3000" b="1" dirty="0" smtClean="0">
                <a:latin typeface="Comic Sans MS" pitchFamily="66" charset="0"/>
              </a:rPr>
              <a:t> </a:t>
            </a:r>
            <a:r>
              <a:rPr lang="en-US" sz="3000" b="1" dirty="0" err="1" smtClean="0">
                <a:latin typeface="Comic Sans MS" pitchFamily="66" charset="0"/>
              </a:rPr>
              <a:t>buatan</a:t>
            </a:r>
            <a:r>
              <a:rPr lang="en-US" sz="3000" dirty="0" smtClean="0">
                <a:latin typeface="Comic Sans MS" pitchFamily="66" charset="0"/>
              </a:rPr>
              <a:t>, yang </a:t>
            </a:r>
            <a:r>
              <a:rPr lang="en-US" sz="3000" dirty="0" err="1" smtClean="0">
                <a:latin typeface="Comic Sans MS" pitchFamily="66" charset="0"/>
              </a:rPr>
              <a:t>ditetapkan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oleh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b="1" dirty="0" smtClean="0">
                <a:latin typeface="Comic Sans MS" pitchFamily="66" charset="0"/>
              </a:rPr>
              <a:t>rules/</a:t>
            </a:r>
            <a:r>
              <a:rPr lang="en-US" sz="3000" b="1" dirty="0" err="1" smtClean="0">
                <a:latin typeface="Comic Sans MS" pitchFamily="66" charset="0"/>
              </a:rPr>
              <a:t>peraturan</a:t>
            </a:r>
            <a:r>
              <a:rPr lang="en-US" sz="3000" dirty="0" smtClean="0">
                <a:latin typeface="Comic Sans MS" pitchFamily="66" charset="0"/>
              </a:rPr>
              <a:t>, yang </a:t>
            </a:r>
            <a:r>
              <a:rPr lang="en-US" sz="3000" dirty="0" err="1" smtClean="0">
                <a:latin typeface="Comic Sans MS" pitchFamily="66" charset="0"/>
              </a:rPr>
              <a:t>menghasilkan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hasil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b="1" dirty="0" err="1" smtClean="0">
                <a:latin typeface="Comic Sans MS" pitchFamily="66" charset="0"/>
              </a:rPr>
              <a:t>kuantitatif</a:t>
            </a:r>
            <a:r>
              <a:rPr lang="en-US" sz="3000" dirty="0" smtClean="0">
                <a:latin typeface="Comic Sans MS" pitchFamily="66" charset="0"/>
              </a:rPr>
              <a:t>" ( "</a:t>
            </a:r>
            <a:r>
              <a:rPr lang="en-US" sz="3000" dirty="0" err="1" smtClean="0">
                <a:latin typeface="Comic Sans MS" pitchFamily="66" charset="0"/>
              </a:rPr>
              <a:t>dihitung</a:t>
            </a:r>
            <a:r>
              <a:rPr lang="en-US" sz="3000" dirty="0" smtClean="0">
                <a:latin typeface="Comic Sans MS" pitchFamily="66" charset="0"/>
              </a:rPr>
              <a:t>" </a:t>
            </a:r>
            <a:r>
              <a:rPr lang="en-US" sz="3000" dirty="0" err="1" smtClean="0">
                <a:latin typeface="Comic Sans MS" pitchFamily="66" charset="0"/>
              </a:rPr>
              <a:t>di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sini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mempunyai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arti</a:t>
            </a:r>
            <a:r>
              <a:rPr lang="en-US" sz="3000" dirty="0" smtClean="0">
                <a:latin typeface="Comic Sans MS" pitchFamily="66" charset="0"/>
              </a:rPr>
              <a:t>, </a:t>
            </a:r>
            <a:r>
              <a:rPr lang="en-US" sz="3000" dirty="0" err="1" smtClean="0">
                <a:latin typeface="Comic Sans MS" pitchFamily="66" charset="0"/>
              </a:rPr>
              <a:t>bahwa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ada</a:t>
            </a:r>
            <a:r>
              <a:rPr lang="en-US" sz="3000" dirty="0" smtClean="0">
                <a:latin typeface="Comic Sans MS" pitchFamily="66" charset="0"/>
              </a:rPr>
              <a:t> </a:t>
            </a:r>
            <a:r>
              <a:rPr lang="en-US" sz="3000" dirty="0" err="1" smtClean="0">
                <a:latin typeface="Comic Sans MS" pitchFamily="66" charset="0"/>
              </a:rPr>
              <a:t>konsep</a:t>
            </a:r>
            <a:r>
              <a:rPr lang="en-US" sz="3000" dirty="0" smtClean="0">
                <a:latin typeface="Comic Sans MS" pitchFamily="66" charset="0"/>
              </a:rPr>
              <a:t> "</a:t>
            </a:r>
            <a:r>
              <a:rPr lang="en-US" sz="3000" dirty="0" err="1" smtClean="0">
                <a:latin typeface="Comic Sans MS" pitchFamily="66" charset="0"/>
              </a:rPr>
              <a:t>menang</a:t>
            </a:r>
            <a:r>
              <a:rPr lang="en-US" sz="3000" dirty="0" smtClean="0">
                <a:latin typeface="Comic Sans MS" pitchFamily="66" charset="0"/>
              </a:rPr>
              <a:t>" </a:t>
            </a:r>
            <a:r>
              <a:rPr lang="en-US" sz="3000" dirty="0" err="1" smtClean="0">
                <a:latin typeface="Comic Sans MS" pitchFamily="66" charset="0"/>
              </a:rPr>
              <a:t>dan</a:t>
            </a:r>
            <a:r>
              <a:rPr lang="en-US" sz="3000" dirty="0" smtClean="0">
                <a:latin typeface="Comic Sans MS" pitchFamily="66" charset="0"/>
              </a:rPr>
              <a:t> “</a:t>
            </a:r>
            <a:r>
              <a:rPr lang="en-US" sz="3000" dirty="0" err="1" smtClean="0">
                <a:latin typeface="Comic Sans MS" pitchFamily="66" charset="0"/>
              </a:rPr>
              <a:t>kalah</a:t>
            </a:r>
            <a:r>
              <a:rPr lang="en-US" sz="3000" dirty="0" smtClean="0">
                <a:latin typeface="Comic Sans MS" pitchFamily="66" charset="0"/>
              </a:rPr>
              <a:t>" 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lain 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7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smtClean="0"/>
              <a:t>© B.Very Christioko, S.Kom</a:t>
            </a:r>
            <a:endParaRPr lang="en-US" sz="1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479</TotalTime>
  <Words>876</Words>
  <Application>Microsoft Office PowerPoint</Application>
  <PresentationFormat>On-screen Show (4:3)</PresentationFormat>
  <Paragraphs>110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Pengertian Game?</vt:lpstr>
      <vt:lpstr>Apa itu Game ?</vt:lpstr>
      <vt:lpstr>Apa itu Game ? - IGDA</vt:lpstr>
      <vt:lpstr>Apa itu Game ? - Clark C. Abt</vt:lpstr>
      <vt:lpstr>Apa itu Game ? - Roger Callois</vt:lpstr>
      <vt:lpstr>Apa itu Game ? - Bernard Suits</vt:lpstr>
      <vt:lpstr>Apa itu Game ? –  Chris Crawford</vt:lpstr>
      <vt:lpstr>Apa itu Game ?- Greg Costikyan</vt:lpstr>
      <vt:lpstr>Apa itu Game ?  Katie salen dan Eric Zimmerman</vt:lpstr>
      <vt:lpstr>KesimpulanApa itu Game ?</vt:lpstr>
      <vt:lpstr>KesimpulanApa itu Game ?</vt:lpstr>
      <vt:lpstr>KesimpulanApa itu Game ?</vt:lpstr>
      <vt:lpstr>Membuat Game sederhana dalam 4 tahap :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itu Computer Game?</dc:title>
  <dc:creator>VERY</dc:creator>
  <cp:lastModifiedBy>river</cp:lastModifiedBy>
  <cp:revision>442</cp:revision>
  <dcterms:created xsi:type="dcterms:W3CDTF">2006-08-16T00:00:00Z</dcterms:created>
  <dcterms:modified xsi:type="dcterms:W3CDTF">2011-09-18T07:55:09Z</dcterms:modified>
</cp:coreProperties>
</file>