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CF4C-E36A-40BE-A6F6-19DBF6341410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B7C-1631-404C-AE9A-21E69C36E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2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CF4C-E36A-40BE-A6F6-19DBF6341410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B7C-1631-404C-AE9A-21E69C36E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CF4C-E36A-40BE-A6F6-19DBF6341410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B7C-1631-404C-AE9A-21E69C36E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6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CF4C-E36A-40BE-A6F6-19DBF6341410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B7C-1631-404C-AE9A-21E69C36E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4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CF4C-E36A-40BE-A6F6-19DBF6341410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B7C-1631-404C-AE9A-21E69C36E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4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CF4C-E36A-40BE-A6F6-19DBF6341410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B7C-1631-404C-AE9A-21E69C36E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7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CF4C-E36A-40BE-A6F6-19DBF6341410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B7C-1631-404C-AE9A-21E69C36E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0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CF4C-E36A-40BE-A6F6-19DBF6341410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B7C-1631-404C-AE9A-21E69C36E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0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CF4C-E36A-40BE-A6F6-19DBF6341410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B7C-1631-404C-AE9A-21E69C36E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3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CF4C-E36A-40BE-A6F6-19DBF6341410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B7C-1631-404C-AE9A-21E69C36E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7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CF4C-E36A-40BE-A6F6-19DBF6341410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B7C-1631-404C-AE9A-21E69C36E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8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7CF4C-E36A-40BE-A6F6-19DBF6341410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3FB7C-1631-404C-AE9A-21E69C36E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9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hmad-prayitno.com/2009/09/mengenal-operating-system-pada-komputer-dan-handphon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/index.php?title=Multics&amp;action=edit&amp;redlink=1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d.wikipedia.org/wiki/Multi-tasking" TargetMode="External"/><Relationship Id="rId5" Type="http://schemas.openxmlformats.org/officeDocument/2006/relationships/hyperlink" Target="http://id.wikipedia.org/wiki/Sistem_operasi" TargetMode="External"/><Relationship Id="rId4" Type="http://schemas.openxmlformats.org/officeDocument/2006/relationships/hyperlink" Target="http://id.wikipedia.org/wiki/Institut_Teknologi_Massachuset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105400"/>
            <a:ext cx="6400800" cy="1371600"/>
          </a:xfrm>
        </p:spPr>
        <p:txBody>
          <a:bodyPr/>
          <a:lstStyle/>
          <a:p>
            <a:r>
              <a:rPr lang="en-US" b="1" dirty="0" err="1" smtClean="0"/>
              <a:t>Basworo</a:t>
            </a:r>
            <a:r>
              <a:rPr lang="en-US" b="1" dirty="0" smtClean="0"/>
              <a:t> </a:t>
            </a:r>
            <a:r>
              <a:rPr lang="en-US" b="1" dirty="0" err="1"/>
              <a:t>A</a:t>
            </a:r>
            <a:r>
              <a:rPr lang="en-US" b="1" dirty="0" err="1" smtClean="0"/>
              <a:t>rdi</a:t>
            </a:r>
            <a:r>
              <a:rPr lang="en-US" b="1" dirty="0" smtClean="0"/>
              <a:t> </a:t>
            </a:r>
            <a:r>
              <a:rPr lang="en-US" b="1" dirty="0" err="1" smtClean="0"/>
              <a:t>Pramono</a:t>
            </a:r>
            <a:r>
              <a:rPr lang="en-US" b="1" dirty="0" smtClean="0"/>
              <a:t>,. ST,. MT.</a:t>
            </a:r>
            <a:endParaRPr lang="en-US" b="1" dirty="0"/>
          </a:p>
        </p:txBody>
      </p:sp>
      <p:pic>
        <p:nvPicPr>
          <p:cNvPr id="1026" name="Picture 2" descr="http://www.unix.org/images/unix_pl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44" y="352425"/>
            <a:ext cx="8635391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96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Ken (seated) and Dennis (standing) at a PDP-11 in 1972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MB\Downloads\unix-wallpaper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87955"/>
            <a:ext cx="9144000" cy="87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15777"/>
            <a:ext cx="5619750" cy="449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91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 UNIX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536113"/>
              </p:ext>
            </p:extLst>
          </p:nvPr>
        </p:nvGraphicFramePr>
        <p:xfrm>
          <a:off x="1600201" y="1559583"/>
          <a:ext cx="5544360" cy="49936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4650"/>
                <a:gridCol w="3879710"/>
              </a:tblGrid>
              <a:tr h="316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Nama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varian</a:t>
                      </a:r>
                      <a:r>
                        <a:rPr lang="en-US" sz="1200" u="none" strike="noStrike" dirty="0">
                          <a:effectLst/>
                        </a:rPr>
                        <a:t> UNIX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343" marR="9343" marT="93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Dikembangkan oleh (vendor/organisasi)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343" marR="9343" marT="9343" marB="0" anchor="ctr"/>
                </a:tc>
              </a:tr>
              <a:tr h="382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A/UX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8182" marR="9343" marT="93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Apple Computer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8182" marR="9343" marT="9343" marB="0" anchor="ctr"/>
                </a:tc>
              </a:tr>
              <a:tr h="382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Domain/X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8182" marR="9343" marT="93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Apple Computer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8182" marR="9343" marT="9343" marB="0" anchor="ctr"/>
                </a:tc>
              </a:tr>
              <a:tr h="382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Darwin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8182" marR="9343" marT="93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>
                          <a:effectLst/>
                          <a:hlinkClick r:id="rId2" tooltip="OS"/>
                        </a:rPr>
                        <a:t>Apple Computer (modifikasi yang dilakukan oleh Apple dari kernel BSD dan diaplikasikan padaMac OS/X).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68182" marR="9343" marT="9343" marB="0" anchor="ctr"/>
                </a:tc>
              </a:tr>
              <a:tr h="382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CTIX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8182" marR="9343" marT="93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Convergent Technology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8182" marR="9343" marT="9343" marB="0" anchor="ctr"/>
                </a:tc>
              </a:tr>
              <a:tr h="382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Distrix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8182" marR="9343" marT="93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Convergent Technology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8182" marR="9343" marT="9343" marB="0" anchor="ctr"/>
                </a:tc>
              </a:tr>
              <a:tr h="411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UniCOS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8182" marR="9343" marT="93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Cray Research (sekarang bagian dari Silicon Graphics Incorporated)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8182" marR="9343" marT="9343" marB="0" anchor="ctr"/>
                </a:tc>
              </a:tr>
              <a:tr h="382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DG/UX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8182" marR="9343" marT="93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Data General Corporation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8182" marR="9343" marT="9343" marB="0" anchor="ctr"/>
                </a:tc>
              </a:tr>
              <a:tr h="411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Digital UNIX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8182" marR="9343" marT="93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Digital Equipment Corporation (DEC) (dibeli oleh Compaq, sekarang bagian dari Hewlett-Packard)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8182" marR="9343" marT="9343" marB="0" anchor="ctr"/>
                </a:tc>
              </a:tr>
              <a:tr h="411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Ultrix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8182" marR="9343" marT="93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Digital Equipment Corporation (DEC) (dibeli oleh Compaq. sekarang bagian dari Hewlett-Packard)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8182" marR="9343" marT="9343" marB="0" anchor="ctr"/>
                </a:tc>
              </a:tr>
              <a:tr h="382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CLIX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8182" marR="9343" marT="93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Fairchild Company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8182" marR="9343" marT="9343" marB="0" anchor="ctr"/>
                </a:tc>
              </a:tr>
              <a:tr h="382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HP/UX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8182" marR="9343" marT="93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Hewlett-Packard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8182" marR="9343" marT="9343" marB="0" anchor="ctr"/>
                </a:tc>
              </a:tr>
              <a:tr h="382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Tru64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8182" marR="9343" marT="93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Compaq (</a:t>
                      </a:r>
                      <a:r>
                        <a:rPr lang="en-US" sz="1200" u="none" strike="noStrike" dirty="0" err="1">
                          <a:effectLst/>
                        </a:rPr>
                        <a:t>sekarang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bagian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dari</a:t>
                      </a:r>
                      <a:r>
                        <a:rPr lang="en-US" sz="1200" u="none" strike="noStrike" dirty="0">
                          <a:effectLst/>
                        </a:rPr>
                        <a:t> Hewlett-Packard)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8182" marR="9343" marT="934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31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004002"/>
              </p:ext>
            </p:extLst>
          </p:nvPr>
        </p:nvGraphicFramePr>
        <p:xfrm>
          <a:off x="1600200" y="533400"/>
          <a:ext cx="5201045" cy="5592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1573"/>
                <a:gridCol w="3639472"/>
              </a:tblGrid>
              <a:tr h="3728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AIX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45738" marR="8097" marT="80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International Business Machine (IBM) Corporation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45738" marR="8097" marT="8097" marB="0" anchor="ctr"/>
                </a:tc>
              </a:tr>
              <a:tr h="3728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Coherent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45738" marR="8097" marT="80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Mark William Company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45738" marR="8097" marT="8097" marB="0" anchor="ctr"/>
                </a:tc>
              </a:tr>
              <a:tr h="3728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XENIX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45738" marR="8097" marT="80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Microsoft Corporation (lalu dijual ke SCO)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45738" marR="8097" marT="8097" marB="0" anchor="ctr"/>
                </a:tc>
              </a:tr>
              <a:tr h="3728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DVIX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45738" marR="8097" marT="80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Northern Telecom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45738" marR="8097" marT="8097" marB="0" anchor="ctr"/>
                </a:tc>
              </a:tr>
              <a:tr h="3728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UnixWare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45738" marR="8097" marT="80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Novell Incorporated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45738" marR="8097" marT="8097" marB="0" anchor="ctr"/>
                </a:tc>
              </a:tr>
              <a:tr h="3728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SCO UNIX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45738" marR="8097" marT="80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00" u="none" strike="noStrike">
                          <a:effectLst/>
                        </a:rPr>
                        <a:t>Santa Cruz Operation (SCO) Corporation</a:t>
                      </a:r>
                      <a:endParaRPr lang="it-IT" sz="10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45738" marR="8097" marT="8097" marB="0" anchor="ctr"/>
                </a:tc>
              </a:tr>
              <a:tr h="3728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SCO XENIX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45738" marR="8097" marT="80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00" u="none" strike="noStrike">
                          <a:effectLst/>
                        </a:rPr>
                        <a:t>Santa Cruz Operation (SCO) Corporation</a:t>
                      </a:r>
                      <a:endParaRPr lang="it-IT" sz="10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45738" marR="8097" marT="8097" marB="0" anchor="ctr"/>
                </a:tc>
              </a:tr>
              <a:tr h="3728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SCO OpenServer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45738" marR="8097" marT="80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00" u="none" strike="noStrike">
                          <a:effectLst/>
                        </a:rPr>
                        <a:t>Santa Cruz Operation (SCO) Corporation</a:t>
                      </a:r>
                      <a:endParaRPr lang="it-IT" sz="10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45738" marR="8097" marT="8097" marB="0" anchor="ctr"/>
                </a:tc>
              </a:tr>
              <a:tr h="3728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Dynix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45738" marR="8097" marT="80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Sequent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45738" marR="8097" marT="8097" marB="0" anchor="ctr"/>
                </a:tc>
              </a:tr>
              <a:tr h="3728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SINIX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45738" marR="8097" marT="80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Siemens Corporation/Nixdorf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45738" marR="8097" marT="8097" marB="0" anchor="ctr"/>
                </a:tc>
              </a:tr>
              <a:tr h="3728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IRIX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45738" marR="8097" marT="80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Silicon Graphics Incorporated (SGI)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45738" marR="8097" marT="8097" marB="0" anchor="ctr"/>
                </a:tc>
              </a:tr>
              <a:tr h="3728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SunOS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45738" marR="8097" marT="80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Stanford Universities Network (SUN)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45738" marR="8097" marT="8097" marB="0" anchor="ctr"/>
                </a:tc>
              </a:tr>
              <a:tr h="3728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Solaris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45738" marR="8097" marT="80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Sun Microsystems Incorporated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45738" marR="8097" marT="8097" marB="0" anchor="ctr"/>
                </a:tc>
              </a:tr>
              <a:tr h="3728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Eunice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45738" marR="8097" marT="80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The Wollongong Group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45738" marR="8097" marT="8097" marB="0" anchor="ctr"/>
                </a:tc>
              </a:tr>
              <a:tr h="3728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Uniplus+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45738" marR="8097" marT="80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Unisoft</a:t>
                      </a:r>
                      <a:r>
                        <a:rPr lang="en-US" sz="1000" u="none" strike="noStrike" dirty="0">
                          <a:effectLst/>
                        </a:rPr>
                        <a:t> Corporation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45738" marR="8097" marT="809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72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90750"/>
              </p:ext>
            </p:extLst>
          </p:nvPr>
        </p:nvGraphicFramePr>
        <p:xfrm>
          <a:off x="1905000" y="1447800"/>
          <a:ext cx="5586670" cy="5275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7354"/>
                <a:gridCol w="3909316"/>
              </a:tblGrid>
              <a:tr h="433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BSD UNIX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5966" marR="9220" marT="9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Universitas California (University of California) Berkeley, Amerika Serikat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5966" marR="9220" marT="9220" marB="0" anchor="ctr"/>
                </a:tc>
              </a:tr>
              <a:tr h="3974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BSD/I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5966" marR="9220" marT="9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BSDI (Berkeley Software Design Incorporated)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5966" marR="9220" marT="9220" marB="0" anchor="ctr"/>
                </a:tc>
              </a:tr>
              <a:tr h="3974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OSF/1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5966" marR="9220" marT="9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Open Software Foundation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5966" marR="9220" marT="9220" marB="0" anchor="ctr"/>
                </a:tc>
              </a:tr>
              <a:tr h="3974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GNU/Linux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5966" marR="9220" marT="9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Free Software Foundation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5966" marR="9220" marT="9220" marB="0" anchor="ctr"/>
                </a:tc>
              </a:tr>
              <a:tr h="3974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GNU/Hurd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5966" marR="9220" marT="9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Free Software Foundation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5966" marR="9220" marT="9220" marB="0" anchor="ctr"/>
                </a:tc>
              </a:tr>
              <a:tr h="3974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FreeBSD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5966" marR="9220" marT="9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5966" marR="9220" marT="9220" marB="0" anchor="ctr"/>
                </a:tc>
              </a:tr>
              <a:tr h="3974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NetBSD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5966" marR="9220" marT="9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5966" marR="9220" marT="9220" marB="0" anchor="ctr"/>
                </a:tc>
              </a:tr>
              <a:tr h="3974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OpenBSD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5966" marR="9220" marT="9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5966" marR="9220" marT="9220" marB="0" anchor="ctr"/>
                </a:tc>
              </a:tr>
              <a:tr h="3974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NextStep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5966" marR="9220" marT="9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5966" marR="9220" marT="9220" marB="0" anchor="ctr"/>
                </a:tc>
              </a:tr>
              <a:tr h="433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Minix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5966" marR="9220" marT="9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>
                          <a:effectLst/>
                        </a:rPr>
                        <a:t>Universitas Terbuka Amsterdam (Vrije Universiteit Amsterdam), Belanda</a:t>
                      </a:r>
                      <a:endParaRPr lang="nl-NL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5966" marR="9220" marT="9220" marB="0" anchor="ctr"/>
                </a:tc>
              </a:tr>
              <a:tr h="433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Mach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5966" marR="9220" marT="9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Universitas Carnegie Mellon (Carnegie Mellon University), Amerika Serikat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5966" marR="9220" marT="9220" marB="0" anchor="ctr"/>
                </a:tc>
              </a:tr>
              <a:tr h="3974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UNIX System V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5966" marR="9220" marT="9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Lucent Technologies (Bell Labs)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5966" marR="9220" marT="9220" marB="0" anchor="ctr"/>
                </a:tc>
              </a:tr>
              <a:tr h="3974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QNX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5966" marR="9220" marT="9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QNX Software Systems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/>
                      </a:endParaRPr>
                    </a:p>
                  </a:txBody>
                  <a:tcPr marL="165966" marR="9220" marT="92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123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As in certain cults it is possible to kill a process if you know its true name </a:t>
            </a:r>
          </a:p>
          <a:p>
            <a:pPr marL="0" indent="0">
              <a:buNone/>
            </a:pPr>
            <a:r>
              <a:rPr lang="en-US" b="1" dirty="0" smtClean="0"/>
              <a:t>    #</a:t>
            </a:r>
            <a:r>
              <a:rPr lang="en-US" dirty="0">
                <a:solidFill>
                  <a:srgbClr val="0070C0"/>
                </a:solidFill>
              </a:rPr>
              <a:t>Ken </a:t>
            </a:r>
            <a:r>
              <a:rPr lang="en-US" dirty="0" smtClean="0">
                <a:solidFill>
                  <a:srgbClr val="0070C0"/>
                </a:solidFill>
              </a:rPr>
              <a:t>Thompson, Dennis </a:t>
            </a:r>
            <a:r>
              <a:rPr lang="en-US" dirty="0">
                <a:solidFill>
                  <a:srgbClr val="0070C0"/>
                </a:solidFill>
              </a:rPr>
              <a:t>Ritchie</a:t>
            </a:r>
          </a:p>
          <a:p>
            <a:r>
              <a:rPr lang="en-US" b="1" dirty="0" smtClean="0"/>
              <a:t>UNIX </a:t>
            </a:r>
            <a:r>
              <a:rPr lang="en-US" b="1" dirty="0"/>
              <a:t>is basically a simple operating system, but you have to be a genius to understand the </a:t>
            </a:r>
            <a:r>
              <a:rPr lang="en-US" b="1" dirty="0" smtClean="0"/>
              <a:t>simplicity #</a:t>
            </a:r>
            <a:r>
              <a:rPr lang="en-US" dirty="0" smtClean="0">
                <a:solidFill>
                  <a:srgbClr val="0070C0"/>
                </a:solidFill>
              </a:rPr>
              <a:t>Dennis Ritchie</a:t>
            </a:r>
          </a:p>
          <a:p>
            <a:r>
              <a:rPr lang="en-US" dirty="0" smtClean="0"/>
              <a:t>Dennis Ritchie</a:t>
            </a:r>
          </a:p>
          <a:p>
            <a:pPr lvl="1"/>
            <a:r>
              <a:rPr lang="en-US" dirty="0" err="1" smtClean="0"/>
              <a:t>Pencipta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c</a:t>
            </a:r>
          </a:p>
          <a:p>
            <a:pPr lvl="1"/>
            <a:r>
              <a:rPr lang="en-US" dirty="0" smtClean="0"/>
              <a:t>Salah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pendiri</a:t>
            </a:r>
            <a:r>
              <a:rPr lang="en-US" dirty="0" smtClean="0"/>
              <a:t> UNIX </a:t>
            </a:r>
            <a:r>
              <a:rPr lang="en-US" dirty="0" err="1" smtClean="0"/>
              <a:t>bersama</a:t>
            </a:r>
            <a:r>
              <a:rPr lang="en-US" dirty="0" smtClean="0"/>
              <a:t> Ken Thomson</a:t>
            </a:r>
            <a:endParaRPr lang="en-US" dirty="0"/>
          </a:p>
        </p:txBody>
      </p:sp>
      <p:pic>
        <p:nvPicPr>
          <p:cNvPr id="4" name="Picture 3" descr="C:\Users\MB\Downloads\unix-wallpaper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87955"/>
            <a:ext cx="9144000" cy="87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20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B\Downloads\unix-wallpaper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87955"/>
            <a:ext cx="9144000" cy="87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9377"/>
            <a:ext cx="8229600" cy="1143000"/>
          </a:xfrm>
        </p:spPr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Unix </a:t>
            </a:r>
            <a:r>
              <a:rPr lang="en-US" dirty="0" err="1"/>
              <a:t>atau</a:t>
            </a:r>
            <a:r>
              <a:rPr lang="en-US" dirty="0"/>
              <a:t> UNIX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 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project </a:t>
            </a:r>
            <a:r>
              <a:rPr lang="en-US" i="1" dirty="0" err="1">
                <a:hlinkClick r:id="rId3" tooltip="Multics (halaman belum tersedia)"/>
              </a:rPr>
              <a:t>Multics</a:t>
            </a:r>
            <a:r>
              <a:rPr lang="en-US" dirty="0"/>
              <a:t> (Multiplexed Information and Computing Service) </a:t>
            </a:r>
            <a:endParaRPr lang="en-US" dirty="0" smtClean="0"/>
          </a:p>
          <a:p>
            <a:r>
              <a:rPr lang="en-US" dirty="0" err="1"/>
              <a:t>T</a:t>
            </a:r>
            <a:r>
              <a:rPr lang="en-US" dirty="0" err="1" smtClean="0"/>
              <a:t>ahun</a:t>
            </a:r>
            <a:r>
              <a:rPr lang="en-US" dirty="0" smtClean="0"/>
              <a:t> </a:t>
            </a:r>
            <a:r>
              <a:rPr lang="en-US" dirty="0"/>
              <a:t>1965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American Telephone and Telegraph AT&amp;T, General Electric </a:t>
            </a:r>
            <a:r>
              <a:rPr lang="en-US" dirty="0"/>
              <a:t>(GE), 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dirty="0" err="1">
                <a:hlinkClick r:id="rId4" tooltip="Institut Teknologi Massachusetts"/>
              </a:rPr>
              <a:t>Institut</a:t>
            </a:r>
            <a:r>
              <a:rPr lang="en-US" dirty="0">
                <a:hlinkClick r:id="rId4" tooltip="Institut Teknologi Massachusetts"/>
              </a:rPr>
              <a:t> </a:t>
            </a:r>
            <a:r>
              <a:rPr lang="en-US" dirty="0" err="1">
                <a:hlinkClick r:id="rId4" tooltip="Institut Teknologi Massachusetts"/>
              </a:rPr>
              <a:t>Teknologi</a:t>
            </a:r>
            <a:r>
              <a:rPr lang="en-US" dirty="0">
                <a:hlinkClick r:id="rId4" tooltip="Institut Teknologi Massachusetts"/>
              </a:rPr>
              <a:t> Massachusetts</a:t>
            </a:r>
            <a:r>
              <a:rPr lang="en-US" dirty="0"/>
              <a:t> (MIT),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Pertahanan</a:t>
            </a:r>
            <a:r>
              <a:rPr lang="en-US" dirty="0"/>
              <a:t> </a:t>
            </a:r>
            <a:r>
              <a:rPr lang="en-US" dirty="0" err="1"/>
              <a:t>Amerika</a:t>
            </a:r>
            <a:r>
              <a:rPr lang="en-US" dirty="0"/>
              <a:t> (</a:t>
            </a:r>
            <a:r>
              <a:rPr lang="en-US" dirty="0" err="1">
                <a:solidFill>
                  <a:srgbClr val="0070C0"/>
                </a:solidFill>
              </a:rPr>
              <a:t>Departement</a:t>
            </a:r>
            <a:r>
              <a:rPr lang="en-US" dirty="0">
                <a:solidFill>
                  <a:srgbClr val="0070C0"/>
                </a:solidFill>
              </a:rPr>
              <a:t> of </a:t>
            </a:r>
            <a:r>
              <a:rPr lang="en-US" dirty="0" err="1">
                <a:solidFill>
                  <a:srgbClr val="0070C0"/>
                </a:solidFill>
              </a:rPr>
              <a:t>Defence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Advenced</a:t>
            </a:r>
            <a:r>
              <a:rPr lang="en-US" dirty="0">
                <a:solidFill>
                  <a:srgbClr val="0070C0"/>
                </a:solidFill>
              </a:rPr>
              <a:t> Research Project</a:t>
            </a:r>
            <a:r>
              <a:rPr lang="en-US" dirty="0"/>
              <a:t>, DARPA </a:t>
            </a:r>
            <a:r>
              <a:rPr lang="en-US" dirty="0" err="1"/>
              <a:t>atau</a:t>
            </a:r>
            <a:r>
              <a:rPr lang="en-US" dirty="0"/>
              <a:t> ARPA</a:t>
            </a:r>
            <a:r>
              <a:rPr lang="en-US" dirty="0" smtClean="0"/>
              <a:t>),</a:t>
            </a:r>
          </a:p>
          <a:p>
            <a:r>
              <a:rPr lang="en-US" dirty="0" smtClean="0"/>
              <a:t>UNIX </a:t>
            </a:r>
            <a:r>
              <a:rPr lang="en-US" dirty="0" err="1"/>
              <a:t>didesain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 </a:t>
            </a:r>
            <a:r>
              <a:rPr lang="en-US" dirty="0" err="1">
                <a:hlinkClick r:id="rId5" tooltip="Sistem operasi"/>
              </a:rPr>
              <a:t>Sistem</a:t>
            </a:r>
            <a:r>
              <a:rPr lang="en-US" dirty="0">
                <a:hlinkClick r:id="rId5" tooltip="Sistem operasi"/>
              </a:rPr>
              <a:t> </a:t>
            </a:r>
            <a:r>
              <a:rPr lang="en-US" dirty="0" err="1">
                <a:hlinkClick r:id="rId5" tooltip="Sistem operasi"/>
              </a:rPr>
              <a:t>operasi</a:t>
            </a:r>
            <a:r>
              <a:rPr lang="en-US" dirty="0"/>
              <a:t> yang portable, </a:t>
            </a:r>
            <a:r>
              <a:rPr lang="en-US" i="1" dirty="0">
                <a:hlinkClick r:id="rId6" tooltip="Multi-tasking"/>
              </a:rPr>
              <a:t>multi-tasking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i="1" dirty="0"/>
              <a:t>multi-user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589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yang modular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prosesor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,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perlengkapan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24 jam </a:t>
            </a:r>
            <a:r>
              <a:rPr lang="en-US" dirty="0" err="1" smtClean="0"/>
              <a:t>sehari</a:t>
            </a:r>
            <a:r>
              <a:rPr lang="en-US" dirty="0" smtClean="0"/>
              <a:t>, 365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setahun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henti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Dan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militer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C:\Users\MB\Downloads\unix-wallpaper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87955"/>
            <a:ext cx="9144000" cy="87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43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1969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/>
              <a:t>MULTICS </a:t>
            </a:r>
            <a:r>
              <a:rPr lang="en-US" dirty="0" err="1"/>
              <a:t>dihentikan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AT&amp;T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terlambat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,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jauhnya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periset</a:t>
            </a:r>
            <a:r>
              <a:rPr lang="en-US" dirty="0"/>
              <a:t> yang </a:t>
            </a:r>
            <a:r>
              <a:rPr lang="en-US" dirty="0" err="1"/>
              <a:t>mengembangkannya</a:t>
            </a:r>
            <a:r>
              <a:rPr lang="en-US" dirty="0"/>
              <a:t>,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laboratorium</a:t>
            </a:r>
            <a:r>
              <a:rPr lang="en-US" dirty="0"/>
              <a:t> New Jersey </a:t>
            </a:r>
            <a:r>
              <a:rPr lang="en-US" dirty="0" err="1"/>
              <a:t>dan</a:t>
            </a:r>
            <a:r>
              <a:rPr lang="en-US" dirty="0"/>
              <a:t> MIT</a:t>
            </a:r>
          </a:p>
        </p:txBody>
      </p:sp>
      <p:pic>
        <p:nvPicPr>
          <p:cNvPr id="4" name="Picture 3" descr="C:\Users\MB\Downloads\unix-wallpaper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87955"/>
            <a:ext cx="9144000" cy="87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58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1969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Ken </a:t>
            </a:r>
            <a:r>
              <a:rPr lang="en-US" i="1" dirty="0"/>
              <a:t>Thompson </a:t>
            </a:r>
            <a:r>
              <a:rPr lang="en-US" dirty="0" err="1"/>
              <a:t>berkerja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Dennis Ritchie</a:t>
            </a:r>
            <a:r>
              <a:rPr lang="en-US" dirty="0"/>
              <a:t>,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yang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MULTICS,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merealisasikan</a:t>
            </a:r>
            <a:r>
              <a:rPr lang="en-US" dirty="0"/>
              <a:t> ide MULTICS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PDP-7</a:t>
            </a:r>
          </a:p>
          <a:p>
            <a:r>
              <a:rPr lang="en-US" dirty="0"/>
              <a:t>Peter </a:t>
            </a:r>
            <a:r>
              <a:rPr lang="en-US" dirty="0" err="1"/>
              <a:t>Neuman</a:t>
            </a:r>
            <a:r>
              <a:rPr lang="en-US" dirty="0"/>
              <a:t> </a:t>
            </a:r>
            <a:r>
              <a:rPr lang="en-US" dirty="0" err="1"/>
              <a:t>menyarankan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Unix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:\Users\MB\Downloads\unix-wallpaper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87955"/>
            <a:ext cx="9144000" cy="87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09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MB\Downloads\unix-wallpaper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87955"/>
            <a:ext cx="9144000" cy="87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Komputer</a:t>
            </a:r>
            <a:r>
              <a:rPr lang="en-US" dirty="0" smtClean="0"/>
              <a:t> PDP-7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297840"/>
            <a:ext cx="4529137" cy="556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85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1973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Ken Thompson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C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dikembangankan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Dennis Ritchie. </a:t>
            </a:r>
            <a:r>
              <a:rPr lang="en-US" dirty="0" err="1"/>
              <a:t>Bahasa</a:t>
            </a:r>
            <a:r>
              <a:rPr lang="en-US" dirty="0"/>
              <a:t> C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dibawa</a:t>
            </a:r>
            <a:r>
              <a:rPr lang="en-US" dirty="0"/>
              <a:t> portable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</p:txBody>
      </p:sp>
      <p:pic>
        <p:nvPicPr>
          <p:cNvPr id="4" name="Picture 3" descr="C:\Users\MB\Downloads\unix-wallpaper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87955"/>
            <a:ext cx="9144000" cy="87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44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1977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Mike </a:t>
            </a:r>
            <a:r>
              <a:rPr lang="en-US" dirty="0" err="1"/>
              <a:t>Lesk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"ported I/0 library", </a:t>
            </a:r>
            <a:r>
              <a:rPr lang="en-US" dirty="0" err="1"/>
              <a:t>pustaka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UNIX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lain </a:t>
            </a:r>
            <a:r>
              <a:rPr lang="en-US" dirty="0" err="1"/>
              <a:t>karna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penanganan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Unix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dibawa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laboratorium</a:t>
            </a:r>
            <a:r>
              <a:rPr lang="en-US" dirty="0"/>
              <a:t> </a:t>
            </a:r>
            <a:r>
              <a:rPr lang="en-US" dirty="0" err="1"/>
              <a:t>Interdata</a:t>
            </a:r>
            <a:r>
              <a:rPr lang="en-US" dirty="0"/>
              <a:t> 8/32,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mikro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PDP-11</a:t>
            </a:r>
          </a:p>
        </p:txBody>
      </p:sp>
      <p:pic>
        <p:nvPicPr>
          <p:cNvPr id="4" name="Picture 3" descr="C:\Users\MB\Downloads\unix-wallpaper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87955"/>
            <a:ext cx="9144000" cy="87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81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1978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/>
              <a:t>UNIX </a:t>
            </a:r>
            <a:r>
              <a:rPr lang="en-US" dirty="0" err="1"/>
              <a:t>dibawa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mini VAX.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Unix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eksperimental</a:t>
            </a:r>
            <a:r>
              <a:rPr lang="en-US" dirty="0"/>
              <a:t>.</a:t>
            </a:r>
          </a:p>
        </p:txBody>
      </p:sp>
      <p:pic>
        <p:nvPicPr>
          <p:cNvPr id="4" name="Picture 3" descr="C:\Users\MB\Downloads\unix-wallpaper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87955"/>
            <a:ext cx="9144000" cy="87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81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548</Words>
  <Application>Microsoft Office PowerPoint</Application>
  <PresentationFormat>On-screen Show (4:3)</PresentationFormat>
  <Paragraphs>112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History</vt:lpstr>
      <vt:lpstr>MULTICS</vt:lpstr>
      <vt:lpstr>1969</vt:lpstr>
      <vt:lpstr>1969 tahun yg sama</vt:lpstr>
      <vt:lpstr>Komputer PDP-7</vt:lpstr>
      <vt:lpstr>1973</vt:lpstr>
      <vt:lpstr>1977</vt:lpstr>
      <vt:lpstr>1978</vt:lpstr>
      <vt:lpstr>Ken (seated) and Dennis (standing) at a PDP-11 in 1972</vt:lpstr>
      <vt:lpstr>Varian UNIX</vt:lpstr>
      <vt:lpstr>PowerPoint Presentation</vt:lpstr>
      <vt:lpstr>PowerPoint Presentation</vt:lpstr>
      <vt:lpstr>quotes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</dc:creator>
  <cp:lastModifiedBy>MB</cp:lastModifiedBy>
  <cp:revision>24</cp:revision>
  <dcterms:created xsi:type="dcterms:W3CDTF">2013-03-20T10:31:46Z</dcterms:created>
  <dcterms:modified xsi:type="dcterms:W3CDTF">2013-03-20T14:47:15Z</dcterms:modified>
</cp:coreProperties>
</file>