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B807380-B60A-418D-94AA-7B6909453B07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D98E13F-7DB5-47EB-BC5C-E59290EEA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/>
              <a:t>Operasi</a:t>
            </a:r>
            <a:r>
              <a:rPr lang="en-US" sz="4000" dirty="0" smtClean="0"/>
              <a:t> </a:t>
            </a:r>
            <a:r>
              <a:rPr lang="pl-PL" sz="4000" dirty="0" smtClean="0"/>
              <a:t>File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pl-PL" sz="4000" dirty="0" smtClean="0"/>
              <a:t>dan</a:t>
            </a:r>
            <a:r>
              <a:rPr lang="en-US" sz="4000" dirty="0" smtClean="0"/>
              <a:t> </a:t>
            </a:r>
            <a:r>
              <a:rPr lang="pl-PL" sz="4000" dirty="0" smtClean="0"/>
              <a:t>Struktur</a:t>
            </a:r>
            <a:r>
              <a:rPr lang="en-US" sz="4000" dirty="0" smtClean="0"/>
              <a:t> </a:t>
            </a:r>
            <a:r>
              <a:rPr lang="pl-PL" sz="4000" dirty="0" smtClean="0"/>
              <a:t>Direktor</a:t>
            </a:r>
            <a:r>
              <a:rPr lang="en-US" sz="4000" dirty="0" err="1" smtClean="0"/>
              <a:t>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TIPE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Linux </a:t>
            </a:r>
            <a:r>
              <a:rPr lang="en-US" sz="2000" dirty="0" err="1" smtClean="0">
                <a:latin typeface="Comic Sans MS" pitchFamily="66" charset="0"/>
              </a:rPr>
              <a:t>terdapat</a:t>
            </a:r>
            <a:r>
              <a:rPr lang="en-US" sz="2000" dirty="0" smtClean="0">
                <a:latin typeface="Comic Sans MS" pitchFamily="66" charset="0"/>
              </a:rPr>
              <a:t> 6 </a:t>
            </a:r>
            <a:r>
              <a:rPr lang="en-US" sz="2000" dirty="0" err="1" smtClean="0">
                <a:latin typeface="Comic Sans MS" pitchFamily="66" charset="0"/>
              </a:rPr>
              <a:t>buah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tipe</a:t>
            </a:r>
            <a:r>
              <a:rPr lang="en-US" sz="2000" dirty="0" smtClean="0">
                <a:latin typeface="Comic Sans MS" pitchFamily="66" charset="0"/>
              </a:rPr>
              <a:t> file </a:t>
            </a:r>
            <a:r>
              <a:rPr lang="en-US" sz="2000" dirty="0" err="1" smtClean="0">
                <a:latin typeface="Comic Sans MS" pitchFamily="66" charset="0"/>
              </a:rPr>
              <a:t>yaitu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r>
              <a:rPr lang="en-US" sz="2000" b="1" dirty="0" smtClean="0">
                <a:latin typeface="Comic Sans MS" pitchFamily="66" charset="0"/>
              </a:rPr>
              <a:t>Ordinary file </a:t>
            </a:r>
          </a:p>
          <a:p>
            <a:r>
              <a:rPr lang="en-US" sz="2000" b="1" dirty="0" err="1" smtClean="0">
                <a:latin typeface="Comic Sans MS" pitchFamily="66" charset="0"/>
              </a:rPr>
              <a:t>Direktori</a:t>
            </a:r>
            <a:r>
              <a:rPr lang="en-US" sz="2000" b="1" dirty="0" smtClean="0">
                <a:latin typeface="Comic Sans MS" pitchFamily="66" charset="0"/>
              </a:rPr>
              <a:t> </a:t>
            </a:r>
          </a:p>
          <a:p>
            <a:r>
              <a:rPr lang="en-US" sz="2000" b="1" dirty="0" smtClean="0">
                <a:latin typeface="Comic Sans MS" pitchFamily="66" charset="0"/>
              </a:rPr>
              <a:t>Block Device (</a:t>
            </a:r>
            <a:r>
              <a:rPr lang="en-US" sz="2000" b="1" dirty="0" err="1" smtClean="0">
                <a:latin typeface="Comic Sans MS" pitchFamily="66" charset="0"/>
              </a:rPr>
              <a:t>Peralatan</a:t>
            </a:r>
            <a:r>
              <a:rPr lang="en-US" sz="2000" b="1" dirty="0" smtClean="0">
                <a:latin typeface="Comic Sans MS" pitchFamily="66" charset="0"/>
              </a:rPr>
              <a:t> I/O)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Merupakan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representasi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peralatan</a:t>
            </a:r>
            <a:r>
              <a:rPr lang="en-US" sz="2000" dirty="0" smtClean="0">
                <a:latin typeface="Comic Sans MS" pitchFamily="66" charset="0"/>
              </a:rPr>
              <a:t> hardware yang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transmisi</a:t>
            </a:r>
            <a:r>
              <a:rPr lang="en-US" sz="2000" dirty="0" smtClean="0">
                <a:latin typeface="Comic Sans MS" pitchFamily="66" charset="0"/>
              </a:rPr>
              <a:t> data per block (</a:t>
            </a:r>
            <a:r>
              <a:rPr lang="en-US" sz="2000" dirty="0" err="1" smtClean="0">
                <a:latin typeface="Comic Sans MS" pitchFamily="66" charset="0"/>
              </a:rPr>
              <a:t>misalnya</a:t>
            </a:r>
            <a:r>
              <a:rPr lang="en-US" sz="2000" dirty="0" smtClean="0">
                <a:latin typeface="Comic Sans MS" pitchFamily="66" charset="0"/>
              </a:rPr>
              <a:t> 1 KB block), </a:t>
            </a:r>
            <a:r>
              <a:rPr lang="en-US" sz="2000" dirty="0" err="1" smtClean="0">
                <a:latin typeface="Comic Sans MS" pitchFamily="66" charset="0"/>
              </a:rPr>
              <a:t>seperti</a:t>
            </a:r>
            <a:r>
              <a:rPr lang="en-US" sz="2000" dirty="0" smtClean="0">
                <a:latin typeface="Comic Sans MS" pitchFamily="66" charset="0"/>
              </a:rPr>
              <a:t> disk, floppy, tape. </a:t>
            </a:r>
          </a:p>
          <a:p>
            <a:r>
              <a:rPr lang="en-US" sz="2000" b="1" dirty="0" smtClean="0">
                <a:latin typeface="Comic Sans MS" pitchFamily="66" charset="0"/>
              </a:rPr>
              <a:t>Character Device (</a:t>
            </a:r>
            <a:r>
              <a:rPr lang="en-US" sz="2000" b="1" dirty="0" err="1" smtClean="0">
                <a:latin typeface="Comic Sans MS" pitchFamily="66" charset="0"/>
              </a:rPr>
              <a:t>Peralatan</a:t>
            </a:r>
            <a:r>
              <a:rPr lang="en-US" sz="2000" b="1" dirty="0" smtClean="0">
                <a:latin typeface="Comic Sans MS" pitchFamily="66" charset="0"/>
              </a:rPr>
              <a:t> I/O)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</a:t>
            </a:r>
            <a:r>
              <a:rPr lang="en-US" sz="2000" dirty="0" err="1" smtClean="0">
                <a:latin typeface="Comic Sans MS" pitchFamily="66" charset="0"/>
              </a:rPr>
              <a:t>Merupakan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representasi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dari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peralatan</a:t>
            </a:r>
            <a:r>
              <a:rPr lang="en-US" sz="2000" dirty="0" smtClean="0">
                <a:latin typeface="Comic Sans MS" pitchFamily="66" charset="0"/>
              </a:rPr>
              <a:t> hardware yang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transmisi</a:t>
            </a:r>
            <a:r>
              <a:rPr lang="en-US" sz="2000" dirty="0" smtClean="0">
                <a:latin typeface="Comic Sans MS" pitchFamily="66" charset="0"/>
              </a:rPr>
              <a:t> data </a:t>
            </a:r>
            <a:r>
              <a:rPr lang="en-US" sz="2000" dirty="0" err="1" smtClean="0">
                <a:latin typeface="Comic Sans MS" pitchFamily="66" charset="0"/>
              </a:rPr>
              <a:t>karakter</a:t>
            </a:r>
            <a:r>
              <a:rPr lang="en-US" sz="2000" dirty="0" smtClean="0">
                <a:latin typeface="Comic Sans MS" pitchFamily="66" charset="0"/>
              </a:rPr>
              <a:t> per </a:t>
            </a:r>
            <a:r>
              <a:rPr lang="en-US" sz="2000" dirty="0" err="1" smtClean="0">
                <a:latin typeface="Comic Sans MS" pitchFamily="66" charset="0"/>
              </a:rPr>
              <a:t>karakter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seperti</a:t>
            </a:r>
            <a:r>
              <a:rPr lang="en-US" sz="2000" dirty="0" smtClean="0">
                <a:latin typeface="Comic Sans MS" pitchFamily="66" charset="0"/>
              </a:rPr>
              <a:t> terminal, modem, plotter </a:t>
            </a:r>
            <a:r>
              <a:rPr lang="en-US" sz="2000" dirty="0" err="1" smtClean="0">
                <a:latin typeface="Comic Sans MS" pitchFamily="66" charset="0"/>
              </a:rPr>
              <a:t>dll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r>
              <a:rPr lang="en-US" sz="2000" b="1" dirty="0" smtClean="0">
                <a:latin typeface="Comic Sans MS" pitchFamily="66" charset="0"/>
              </a:rPr>
              <a:t>Named Pipe (FIFO) 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	File  yang  </a:t>
            </a:r>
            <a:r>
              <a:rPr lang="en-US" sz="2000" dirty="0" err="1" smtClean="0">
                <a:latin typeface="Comic Sans MS" pitchFamily="66" charset="0"/>
              </a:rPr>
              <a:t>digunakan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secara</a:t>
            </a:r>
            <a:r>
              <a:rPr lang="en-US" sz="2000" dirty="0" smtClean="0">
                <a:latin typeface="Comic Sans MS" pitchFamily="66" charset="0"/>
              </a:rPr>
              <a:t>  intern  </a:t>
            </a:r>
            <a:r>
              <a:rPr lang="en-US" sz="2000" dirty="0" err="1" smtClean="0">
                <a:latin typeface="Comic Sans MS" pitchFamily="66" charset="0"/>
              </a:rPr>
              <a:t>oleh</a:t>
            </a:r>
            <a:r>
              <a:rPr lang="en-US" sz="2000" dirty="0" smtClean="0">
                <a:latin typeface="Comic Sans MS" pitchFamily="66" charset="0"/>
              </a:rPr>
              <a:t>  system  </a:t>
            </a:r>
            <a:r>
              <a:rPr lang="en-US" sz="2000" dirty="0" err="1" smtClean="0">
                <a:latin typeface="Comic Sans MS" pitchFamily="66" charset="0"/>
              </a:rPr>
              <a:t>operasi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komunikasi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antar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r>
              <a:rPr lang="en-US" sz="2000" b="1" dirty="0" smtClean="0">
                <a:latin typeface="Comic Sans MS" pitchFamily="66" charset="0"/>
              </a:rPr>
              <a:t>Link File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235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PROPERTI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File </a:t>
            </a:r>
            <a:r>
              <a:rPr lang="en-US" sz="2000" dirty="0" err="1" smtClean="0">
                <a:latin typeface="Comic Sans MS" pitchFamily="66" charset="0"/>
              </a:rPr>
              <a:t>mempunyai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beberapa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atribut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antara</a:t>
            </a:r>
            <a:r>
              <a:rPr lang="en-US" sz="2000" dirty="0" smtClean="0">
                <a:latin typeface="Comic Sans MS" pitchFamily="66" charset="0"/>
              </a:rPr>
              <a:t> lain :</a:t>
            </a:r>
          </a:p>
          <a:p>
            <a:pPr>
              <a:buNone/>
            </a:pPr>
            <a:endParaRPr lang="en-US" sz="800" dirty="0" smtClean="0">
              <a:latin typeface="Comic Sans MS" pitchFamily="66" charset="0"/>
            </a:endParaRPr>
          </a:p>
          <a:p>
            <a:pPr marL="231775" indent="-231775"/>
            <a:r>
              <a:rPr lang="nn-NO" sz="2000" b="1" i="1" dirty="0" smtClean="0">
                <a:latin typeface="Comic Sans MS" pitchFamily="66" charset="0"/>
              </a:rPr>
              <a:t>Tipe file </a:t>
            </a:r>
            <a:r>
              <a:rPr lang="nn-NO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nn-NO" sz="2000" dirty="0" smtClean="0">
                <a:latin typeface="Comic Sans MS" pitchFamily="66" charset="0"/>
              </a:rPr>
              <a:t>menentukan tipe dari file.</a:t>
            </a:r>
          </a:p>
          <a:p>
            <a:pPr marL="255588" indent="-255588"/>
            <a:r>
              <a:rPr lang="nn-NO" sz="2000" b="1" i="1" dirty="0" smtClean="0">
                <a:latin typeface="Comic Sans MS" pitchFamily="66" charset="0"/>
              </a:rPr>
              <a:t>Ijin akses </a:t>
            </a:r>
            <a:r>
              <a:rPr lang="nn-NO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nn-NO" sz="2000" dirty="0" smtClean="0">
                <a:latin typeface="Comic Sans MS" pitchFamily="66" charset="0"/>
              </a:rPr>
              <a:t>menentukan hak user terhadap file ini.</a:t>
            </a:r>
          </a:p>
          <a:p>
            <a:pPr marL="255588" indent="-255588"/>
            <a:r>
              <a:rPr lang="nn-NO" sz="2000" b="1" i="1" dirty="0" smtClean="0">
                <a:latin typeface="Comic Sans MS" pitchFamily="66" charset="0"/>
              </a:rPr>
              <a:t>Jumlah link </a:t>
            </a:r>
            <a:r>
              <a:rPr lang="nn-NO" sz="2000" dirty="0" smtClean="0">
                <a:latin typeface="Comic Sans MS" pitchFamily="66" charset="0"/>
                <a:sym typeface="Wingdings" pitchFamily="2" charset="2"/>
              </a:rPr>
              <a:t> J</a:t>
            </a:r>
            <a:r>
              <a:rPr lang="nn-NO" sz="2000" dirty="0" smtClean="0">
                <a:latin typeface="Comic Sans MS" pitchFamily="66" charset="0"/>
              </a:rPr>
              <a:t>umlah link untuk file ini.</a:t>
            </a:r>
          </a:p>
          <a:p>
            <a:pPr marL="255588" indent="-255588"/>
            <a:r>
              <a:rPr lang="en-US" sz="2000" b="1" i="1" dirty="0" err="1" smtClean="0">
                <a:latin typeface="Comic Sans MS" pitchFamily="66" charset="0"/>
              </a:rPr>
              <a:t>Pemilik</a:t>
            </a:r>
            <a:r>
              <a:rPr lang="en-US" sz="2000" b="1" i="1" dirty="0" smtClean="0">
                <a:latin typeface="Comic Sans MS" pitchFamily="66" charset="0"/>
              </a:rPr>
              <a:t> (Owner)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Comic Sans MS" pitchFamily="66" charset="0"/>
              </a:rPr>
              <a:t>menentukan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siapa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pemilik</a:t>
            </a:r>
            <a:r>
              <a:rPr lang="en-US" sz="2000" dirty="0" smtClean="0">
                <a:latin typeface="Comic Sans MS" pitchFamily="66" charset="0"/>
              </a:rPr>
              <a:t> file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marL="255588" indent="-255588"/>
            <a:r>
              <a:rPr lang="en-US" sz="2000" b="1" i="1" dirty="0" smtClean="0">
                <a:latin typeface="Comic Sans MS" pitchFamily="66" charset="0"/>
              </a:rPr>
              <a:t>Group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Comic Sans MS" pitchFamily="66" charset="0"/>
              </a:rPr>
              <a:t>menentukan</a:t>
            </a:r>
            <a:r>
              <a:rPr lang="en-US" sz="2000" dirty="0" smtClean="0">
                <a:latin typeface="Comic Sans MS" pitchFamily="66" charset="0"/>
              </a:rPr>
              <a:t> group yang </a:t>
            </a:r>
            <a:r>
              <a:rPr lang="en-US" sz="2000" dirty="0" err="1" smtClean="0">
                <a:latin typeface="Comic Sans MS" pitchFamily="66" charset="0"/>
              </a:rPr>
              <a:t>memiliki</a:t>
            </a:r>
            <a:r>
              <a:rPr lang="en-US" sz="2000" dirty="0" smtClean="0">
                <a:latin typeface="Comic Sans MS" pitchFamily="66" charset="0"/>
              </a:rPr>
              <a:t> file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marL="255588" indent="-255588"/>
            <a:r>
              <a:rPr lang="en-US" sz="2000" b="1" i="1" dirty="0" err="1" smtClean="0">
                <a:latin typeface="Comic Sans MS" pitchFamily="66" charset="0"/>
              </a:rPr>
              <a:t>Jumlah</a:t>
            </a:r>
            <a:r>
              <a:rPr lang="en-US" sz="2000" b="1" i="1" dirty="0" smtClean="0">
                <a:latin typeface="Comic Sans MS" pitchFamily="66" charset="0"/>
              </a:rPr>
              <a:t> </a:t>
            </a:r>
            <a:r>
              <a:rPr lang="en-US" sz="2000" b="1" i="1" dirty="0" err="1" smtClean="0">
                <a:latin typeface="Comic Sans MS" pitchFamily="66" charset="0"/>
              </a:rPr>
              <a:t>karakter</a:t>
            </a:r>
            <a:r>
              <a:rPr lang="en-US" sz="2000" b="1" i="1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Comic Sans MS" pitchFamily="66" charset="0"/>
              </a:rPr>
              <a:t>menentukan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ukuran</a:t>
            </a:r>
            <a:r>
              <a:rPr lang="en-US" sz="2000" dirty="0" smtClean="0">
                <a:latin typeface="Comic Sans MS" pitchFamily="66" charset="0"/>
              </a:rPr>
              <a:t> file </a:t>
            </a:r>
            <a:r>
              <a:rPr lang="en-US" sz="2000" dirty="0" err="1" smtClean="0">
                <a:latin typeface="Comic Sans MS" pitchFamily="66" charset="0"/>
              </a:rPr>
              <a:t>dalam</a:t>
            </a:r>
            <a:r>
              <a:rPr lang="en-US" sz="2000" dirty="0" smtClean="0">
                <a:latin typeface="Comic Sans MS" pitchFamily="66" charset="0"/>
              </a:rPr>
              <a:t> byte.</a:t>
            </a:r>
          </a:p>
          <a:p>
            <a:pPr marL="255588" indent="-255588"/>
            <a:r>
              <a:rPr lang="en-US" sz="2000" b="1" i="1" dirty="0" err="1" smtClean="0">
                <a:latin typeface="Comic Sans MS" pitchFamily="66" charset="0"/>
              </a:rPr>
              <a:t>Waktu</a:t>
            </a:r>
            <a:r>
              <a:rPr lang="en-US" sz="2000" b="1" i="1" dirty="0" smtClean="0">
                <a:latin typeface="Comic Sans MS" pitchFamily="66" charset="0"/>
              </a:rPr>
              <a:t> </a:t>
            </a:r>
            <a:r>
              <a:rPr lang="en-US" sz="2000" b="1" i="1" dirty="0" err="1" smtClean="0">
                <a:latin typeface="Comic Sans MS" pitchFamily="66" charset="0"/>
              </a:rPr>
              <a:t>pembuatan</a:t>
            </a:r>
            <a:r>
              <a:rPr lang="en-US" sz="2000" b="1" i="1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err="1" smtClean="0">
                <a:latin typeface="Comic Sans MS" pitchFamily="66" charset="0"/>
              </a:rPr>
              <a:t>menentukan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kapan</a:t>
            </a:r>
            <a:r>
              <a:rPr lang="en-US" sz="2000" dirty="0" smtClean="0">
                <a:latin typeface="Comic Sans MS" pitchFamily="66" charset="0"/>
              </a:rPr>
              <a:t> file </a:t>
            </a:r>
            <a:r>
              <a:rPr lang="en-US" sz="2000" dirty="0" err="1" smtClean="0">
                <a:latin typeface="Comic Sans MS" pitchFamily="66" charset="0"/>
              </a:rPr>
              <a:t>terakhir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dimodifikasi</a:t>
            </a:r>
            <a:r>
              <a:rPr lang="en-US" sz="2000" dirty="0" smtClean="0">
                <a:latin typeface="Comic Sans MS" pitchFamily="66" charset="0"/>
              </a:rPr>
              <a:t>.</a:t>
            </a:r>
          </a:p>
          <a:p>
            <a:pPr marL="255588" indent="-255588"/>
            <a:r>
              <a:rPr lang="en-US" sz="2000" b="1" i="1" dirty="0" err="1" smtClean="0">
                <a:latin typeface="Comic Sans MS" pitchFamily="66" charset="0"/>
              </a:rPr>
              <a:t>Nama</a:t>
            </a:r>
            <a:r>
              <a:rPr lang="en-US" sz="2000" b="1" i="1" dirty="0" smtClean="0">
                <a:latin typeface="Comic Sans MS" pitchFamily="66" charset="0"/>
              </a:rPr>
              <a:t> file </a:t>
            </a:r>
            <a:r>
              <a:rPr lang="en-US" sz="2000" i="1" dirty="0" smtClean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sz="2000" b="1" i="1" dirty="0" smtClean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menentukan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nama</a:t>
            </a:r>
            <a:r>
              <a:rPr lang="en-US" sz="2000" dirty="0" smtClean="0">
                <a:latin typeface="Comic Sans MS" pitchFamily="66" charset="0"/>
              </a:rPr>
              <a:t> file yang </a:t>
            </a:r>
            <a:r>
              <a:rPr lang="en-US" sz="2000" dirty="0" err="1" smtClean="0">
                <a:latin typeface="Comic Sans MS" pitchFamily="66" charset="0"/>
              </a:rPr>
              <a:t>dimaksud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t="14286"/>
          <a:stretch>
            <a:fillRect/>
          </a:stretch>
        </p:blipFill>
        <p:spPr bwMode="auto">
          <a:xfrm>
            <a:off x="1143000" y="5029200"/>
            <a:ext cx="643194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NAMA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Karakter</a:t>
            </a:r>
            <a:r>
              <a:rPr lang="en-US" sz="2400" b="1" dirty="0" smtClean="0">
                <a:latin typeface="Comic Sans MS" pitchFamily="66" charset="0"/>
              </a:rPr>
              <a:t> yang </a:t>
            </a:r>
            <a:r>
              <a:rPr lang="en-US" sz="2400" b="1" dirty="0" err="1" smtClean="0">
                <a:latin typeface="Comic Sans MS" pitchFamily="66" charset="0"/>
              </a:rPr>
              <a:t>diperbolehkan</a:t>
            </a:r>
            <a:r>
              <a:rPr lang="en-US" sz="2400" b="1" dirty="0" smtClean="0">
                <a:latin typeface="Comic Sans MS" pitchFamily="66" charset="0"/>
              </a:rPr>
              <a:t> (max 255):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alfanumerik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beberapa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karakter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spesial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yaitu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garis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bawah</a:t>
            </a:r>
            <a:r>
              <a:rPr lang="en-US" sz="2400" dirty="0" smtClean="0">
                <a:latin typeface="Comic Sans MS" pitchFamily="66" charset="0"/>
              </a:rPr>
              <a:t>,  </a:t>
            </a:r>
            <a:r>
              <a:rPr lang="en-US" sz="2400" dirty="0" err="1" smtClean="0">
                <a:latin typeface="Comic Sans MS" pitchFamily="66" charset="0"/>
              </a:rPr>
              <a:t>titik</a:t>
            </a:r>
            <a:r>
              <a:rPr lang="en-US" sz="2400" dirty="0" smtClean="0">
                <a:latin typeface="Comic Sans MS" pitchFamily="66" charset="0"/>
              </a:rPr>
              <a:t>,  </a:t>
            </a:r>
            <a:r>
              <a:rPr lang="en-US" sz="2400" dirty="0" err="1" smtClean="0">
                <a:latin typeface="Comic Sans MS" pitchFamily="66" charset="0"/>
              </a:rPr>
              <a:t>koma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Karakter</a:t>
            </a:r>
            <a:r>
              <a:rPr lang="en-US" sz="2400" b="1" dirty="0" smtClean="0">
                <a:latin typeface="Comic Sans MS" pitchFamily="66" charset="0"/>
              </a:rPr>
              <a:t> yang </a:t>
            </a:r>
            <a:r>
              <a:rPr lang="en-US" sz="2400" b="1" dirty="0" err="1" smtClean="0">
                <a:latin typeface="Comic Sans MS" pitchFamily="66" charset="0"/>
              </a:rPr>
              <a:t>tidak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diperbolehkan</a:t>
            </a:r>
            <a:r>
              <a:rPr lang="en-US" sz="2400" b="1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</a:t>
            </a:r>
            <a:r>
              <a:rPr lang="en-US" sz="2400" dirty="0" err="1" smtClean="0">
                <a:latin typeface="Comic Sans MS" pitchFamily="66" charset="0"/>
              </a:rPr>
              <a:t>spasi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karakter</a:t>
            </a:r>
            <a:r>
              <a:rPr lang="en-US" sz="2400" dirty="0" smtClean="0">
                <a:latin typeface="Comic Sans MS" pitchFamily="66" charset="0"/>
              </a:rPr>
              <a:t>  “&amp;”,  “;”,  “|”,  “?”,  “`”,  “””,  “’”,  “[“,  “]”,  “(“,  “)”,  “$”,  “&lt;”,  “&gt;”,  “{“,  “}”,  “^”,  “#”,  “\”, “/”. 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Linux </a:t>
            </a:r>
            <a:r>
              <a:rPr lang="en-US" sz="2400" dirty="0" err="1" smtClean="0">
                <a:latin typeface="Comic Sans MS" pitchFamily="66" charset="0"/>
              </a:rPr>
              <a:t>membedakan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huruf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kecil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huruf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besar</a:t>
            </a:r>
            <a:r>
              <a:rPr lang="en-US" sz="2400" dirty="0" smtClean="0">
                <a:latin typeface="Comic Sans MS" pitchFamily="66" charset="0"/>
              </a:rPr>
              <a:t> (case sensitive).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SIMBOLIC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Link  </a:t>
            </a:r>
            <a:r>
              <a:rPr lang="en-US" sz="1800" dirty="0" err="1" smtClean="0">
                <a:latin typeface="Comic Sans MS" pitchFamily="66" charset="0"/>
              </a:rPr>
              <a:t>adalah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sebuah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teknik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untuk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memberikan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lebih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dari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satu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nama</a:t>
            </a:r>
            <a:r>
              <a:rPr lang="en-US" sz="1800" dirty="0" smtClean="0">
                <a:latin typeface="Comic Sans MS" pitchFamily="66" charset="0"/>
              </a:rPr>
              <a:t>  file  </a:t>
            </a:r>
            <a:r>
              <a:rPr lang="en-US" sz="1800" dirty="0" err="1" smtClean="0">
                <a:latin typeface="Comic Sans MS" pitchFamily="66" charset="0"/>
              </a:rPr>
              <a:t>dengan</a:t>
            </a:r>
            <a:r>
              <a:rPr lang="en-US" sz="1800" dirty="0" smtClean="0">
                <a:latin typeface="Comic Sans MS" pitchFamily="66" charset="0"/>
              </a:rPr>
              <a:t> data yang </a:t>
            </a:r>
            <a:r>
              <a:rPr lang="en-US" sz="1800" dirty="0" err="1" smtClean="0">
                <a:latin typeface="Comic Sans MS" pitchFamily="66" charset="0"/>
              </a:rPr>
              <a:t>sama</a:t>
            </a:r>
            <a:r>
              <a:rPr lang="en-US" sz="1800" dirty="0" smtClean="0">
                <a:latin typeface="Comic Sans MS" pitchFamily="66" charset="0"/>
              </a:rPr>
              <a:t>.  </a:t>
            </a:r>
            <a:r>
              <a:rPr lang="en-US" sz="1800" dirty="0" err="1" smtClean="0">
                <a:latin typeface="Comic Sans MS" pitchFamily="66" charset="0"/>
              </a:rPr>
              <a:t>Bila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asli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dihapus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maka</a:t>
            </a:r>
            <a:r>
              <a:rPr lang="en-US" sz="1800" dirty="0" smtClean="0">
                <a:latin typeface="Comic Sans MS" pitchFamily="66" charset="0"/>
              </a:rPr>
              <a:t> data yang </a:t>
            </a:r>
            <a:r>
              <a:rPr lang="en-US" sz="1800" dirty="0" err="1" smtClean="0">
                <a:latin typeface="Comic Sans MS" pitchFamily="66" charset="0"/>
              </a:rPr>
              <a:t>baru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juga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terhapus</a:t>
            </a:r>
            <a:r>
              <a:rPr lang="en-US" sz="1800" dirty="0" smtClean="0">
                <a:latin typeface="Comic Sans MS" pitchFamily="66" charset="0"/>
              </a:rPr>
              <a:t> .  Format </a:t>
            </a:r>
            <a:r>
              <a:rPr lang="en-US" sz="1800" dirty="0" err="1" smtClean="0">
                <a:latin typeface="Comic Sans MS" pitchFamily="66" charset="0"/>
              </a:rPr>
              <a:t>dari</a:t>
            </a:r>
            <a:r>
              <a:rPr lang="en-US" sz="1800" dirty="0" smtClean="0">
                <a:latin typeface="Comic Sans MS" pitchFamily="66" charset="0"/>
              </a:rPr>
              <a:t> Link : 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	</a:t>
            </a:r>
            <a:r>
              <a:rPr lang="en-US" sz="1800" b="1" dirty="0" err="1" smtClean="0">
                <a:latin typeface="Comic Sans MS" pitchFamily="66" charset="0"/>
              </a:rPr>
              <a:t>ln</a:t>
            </a:r>
            <a:r>
              <a:rPr lang="en-US" sz="1800" b="1" dirty="0" smtClean="0">
                <a:latin typeface="Comic Sans MS" pitchFamily="66" charset="0"/>
              </a:rPr>
              <a:t> </a:t>
            </a:r>
            <a:r>
              <a:rPr lang="en-US" sz="1800" b="1" dirty="0" err="1" smtClean="0">
                <a:latin typeface="Comic Sans MS" pitchFamily="66" charset="0"/>
              </a:rPr>
              <a:t>fileAsli</a:t>
            </a:r>
            <a:r>
              <a:rPr lang="en-US" sz="1800" b="1" dirty="0" smtClean="0">
                <a:latin typeface="Comic Sans MS" pitchFamily="66" charset="0"/>
              </a:rPr>
              <a:t> </a:t>
            </a:r>
            <a:r>
              <a:rPr lang="en-US" sz="1800" b="1" dirty="0" err="1" smtClean="0">
                <a:latin typeface="Comic Sans MS" pitchFamily="66" charset="0"/>
              </a:rPr>
              <a:t>fileDuplikat</a:t>
            </a:r>
            <a:endParaRPr lang="en-US" sz="18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</a:p>
          <a:p>
            <a:r>
              <a:rPr lang="en-US" sz="1800" dirty="0" err="1" smtClean="0">
                <a:latin typeface="Comic Sans MS" pitchFamily="66" charset="0"/>
              </a:rPr>
              <a:t>FileDuplikat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disebut</a:t>
            </a:r>
            <a:r>
              <a:rPr lang="en-US" sz="1800" dirty="0" smtClean="0">
                <a:latin typeface="Comic Sans MS" pitchFamily="66" charset="0"/>
              </a:rPr>
              <a:t>  hard link  </a:t>
            </a:r>
            <a:r>
              <a:rPr lang="en-US" sz="1800" dirty="0" err="1" smtClean="0">
                <a:latin typeface="Comic Sans MS" pitchFamily="66" charset="0"/>
              </a:rPr>
              <a:t>dimana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kedua</a:t>
            </a:r>
            <a:r>
              <a:rPr lang="en-US" sz="1800" dirty="0" smtClean="0">
                <a:latin typeface="Comic Sans MS" pitchFamily="66" charset="0"/>
              </a:rPr>
              <a:t>  file  </a:t>
            </a:r>
            <a:r>
              <a:rPr lang="en-US" sz="1800" dirty="0" err="1" smtClean="0">
                <a:latin typeface="Comic Sans MS" pitchFamily="66" charset="0"/>
              </a:rPr>
              <a:t>akan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muncul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identik</a:t>
            </a:r>
            <a:r>
              <a:rPr lang="en-US" sz="1800" dirty="0" smtClean="0">
                <a:latin typeface="Comic Sans MS" pitchFamily="66" charset="0"/>
              </a:rPr>
              <a:t>  (link count = 2). </a:t>
            </a:r>
            <a:r>
              <a:rPr lang="en-US" sz="1800" dirty="0" err="1" smtClean="0">
                <a:latin typeface="Comic Sans MS" pitchFamily="66" charset="0"/>
              </a:rPr>
              <a:t>Bila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fileAsli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atau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FileDuplikat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diubah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perubahan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terjadi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pada</a:t>
            </a:r>
            <a:r>
              <a:rPr lang="en-US" sz="1800" dirty="0" smtClean="0">
                <a:latin typeface="Comic Sans MS" pitchFamily="66" charset="0"/>
              </a:rPr>
              <a:t> file  </a:t>
            </a:r>
            <a:r>
              <a:rPr lang="en-US" sz="1800" dirty="0" err="1" smtClean="0">
                <a:latin typeface="Comic Sans MS" pitchFamily="66" charset="0"/>
              </a:rPr>
              <a:t>lainnya</a:t>
            </a:r>
            <a:r>
              <a:rPr lang="en-US" sz="18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 marL="365125" indent="-304800" algn="just"/>
            <a:r>
              <a:rPr lang="en-US" sz="1800" dirty="0" smtClean="0">
                <a:latin typeface="Comic Sans MS" pitchFamily="66" charset="0"/>
              </a:rPr>
              <a:t>Symbolic Link </a:t>
            </a:r>
            <a:r>
              <a:rPr lang="en-US" sz="1800" dirty="0" err="1" smtClean="0">
                <a:latin typeface="Comic Sans MS" pitchFamily="66" charset="0"/>
              </a:rPr>
              <a:t>diperlukan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bila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tersebut</a:t>
            </a:r>
            <a:r>
              <a:rPr lang="en-US" sz="1800" dirty="0" smtClean="0">
                <a:latin typeface="Comic Sans MS" pitchFamily="66" charset="0"/>
              </a:rPr>
              <a:t>  </a:t>
            </a:r>
            <a:r>
              <a:rPr lang="en-US" sz="1800" dirty="0" err="1" smtClean="0">
                <a:latin typeface="Comic Sans MS" pitchFamily="66" charset="0"/>
              </a:rPr>
              <a:t>di</a:t>
            </a:r>
            <a:r>
              <a:rPr lang="en-US" sz="1800" dirty="0" smtClean="0">
                <a:latin typeface="Comic Sans MS" pitchFamily="66" charset="0"/>
              </a:rPr>
              <a:t> “link” </a:t>
            </a:r>
            <a:r>
              <a:rPr lang="en-US" sz="1800" dirty="0" err="1" smtClean="0">
                <a:latin typeface="Comic Sans MS" pitchFamily="66" charset="0"/>
              </a:rPr>
              <a:t>dengan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direktori</a:t>
            </a:r>
            <a:r>
              <a:rPr lang="en-US" sz="1800" dirty="0" smtClean="0">
                <a:latin typeface="Comic Sans MS" pitchFamily="66" charset="0"/>
              </a:rPr>
              <a:t> /file yang </a:t>
            </a:r>
            <a:r>
              <a:rPr lang="en-US" sz="1800" dirty="0" err="1" smtClean="0">
                <a:latin typeface="Comic Sans MS" pitchFamily="66" charset="0"/>
              </a:rPr>
              <a:t>berada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pada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partisi</a:t>
            </a:r>
            <a:r>
              <a:rPr lang="en-US" sz="1800" dirty="0" smtClean="0">
                <a:latin typeface="Comic Sans MS" pitchFamily="66" charset="0"/>
              </a:rPr>
              <a:t> yang </a:t>
            </a:r>
            <a:r>
              <a:rPr lang="en-US" sz="1800" dirty="0" err="1" smtClean="0">
                <a:latin typeface="Comic Sans MS" pitchFamily="66" charset="0"/>
              </a:rPr>
              <a:t>berbeda</a:t>
            </a:r>
            <a:r>
              <a:rPr lang="en-US" sz="1800" dirty="0" smtClean="0">
                <a:latin typeface="Comic Sans MS" pitchFamily="66" charset="0"/>
              </a:rPr>
              <a:t>.  </a:t>
            </a:r>
            <a:r>
              <a:rPr lang="en-US" sz="1800" dirty="0" err="1" smtClean="0">
                <a:latin typeface="Comic Sans MS" pitchFamily="66" charset="0"/>
              </a:rPr>
              <a:t>Tipe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menjadi</a:t>
            </a:r>
            <a:r>
              <a:rPr lang="en-US" sz="1800" dirty="0" smtClean="0">
                <a:latin typeface="Comic Sans MS" pitchFamily="66" charset="0"/>
              </a:rPr>
              <a:t> l (link) </a:t>
            </a:r>
            <a:r>
              <a:rPr lang="en-US" sz="1800" dirty="0" err="1" smtClean="0">
                <a:latin typeface="Comic Sans MS" pitchFamily="66" charset="0"/>
              </a:rPr>
              <a:t>dan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tersebut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menunjuk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ke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tempat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asal</a:t>
            </a:r>
            <a:r>
              <a:rPr lang="en-US" sz="1800" dirty="0" smtClean="0">
                <a:latin typeface="Comic Sans MS" pitchFamily="66" charset="0"/>
              </a:rPr>
              <a:t>.  Format : </a:t>
            </a:r>
          </a:p>
          <a:p>
            <a:pPr marL="365125" indent="-20638" algn="just">
              <a:buNone/>
            </a:pPr>
            <a:endParaRPr lang="en-US" sz="1800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1800" b="1" dirty="0" err="1" smtClean="0">
                <a:latin typeface="Comic Sans MS" pitchFamily="66" charset="0"/>
              </a:rPr>
              <a:t>ln</a:t>
            </a:r>
            <a:r>
              <a:rPr lang="en-US" sz="1800" b="1" dirty="0" smtClean="0">
                <a:latin typeface="Comic Sans MS" pitchFamily="66" charset="0"/>
              </a:rPr>
              <a:t> –s /FULLPATH/</a:t>
            </a:r>
            <a:r>
              <a:rPr lang="en-US" sz="1800" b="1" dirty="0" err="1" smtClean="0">
                <a:latin typeface="Comic Sans MS" pitchFamily="66" charset="0"/>
              </a:rPr>
              <a:t>fileAsli</a:t>
            </a:r>
            <a:r>
              <a:rPr lang="en-US" sz="1800" b="1" dirty="0" smtClean="0">
                <a:latin typeface="Comic Sans MS" pitchFamily="66" charset="0"/>
              </a:rPr>
              <a:t> /FULLPATH/</a:t>
            </a:r>
            <a:r>
              <a:rPr lang="en-US" sz="1800" b="1" dirty="0" err="1" smtClean="0">
                <a:latin typeface="Comic Sans MS" pitchFamily="66" charset="0"/>
              </a:rPr>
              <a:t>fileDuplikat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MELIHAT ISI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melihat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jenis</a:t>
            </a:r>
            <a:r>
              <a:rPr lang="en-US" dirty="0" smtClean="0">
                <a:latin typeface="Comic Sans MS" pitchFamily="66" charset="0"/>
              </a:rPr>
              <a:t> file </a:t>
            </a:r>
            <a:r>
              <a:rPr lang="en-US" dirty="0" err="1" smtClean="0">
                <a:latin typeface="Comic Sans MS" pitchFamily="66" charset="0"/>
              </a:rPr>
              <a:t>menggunakan</a:t>
            </a:r>
            <a:r>
              <a:rPr lang="en-US" dirty="0" smtClean="0">
                <a:latin typeface="Comic Sans MS" pitchFamily="66" charset="0"/>
              </a:rPr>
              <a:t> format 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  <a:r>
              <a:rPr lang="en-US" b="1" dirty="0" smtClean="0">
                <a:latin typeface="Comic Sans MS" pitchFamily="66" charset="0"/>
              </a:rPr>
              <a:t>file filename(s) </a:t>
            </a:r>
          </a:p>
          <a:p>
            <a:pPr>
              <a:buNone/>
            </a:pPr>
            <a:endParaRPr lang="en-US" b="1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Isi</a:t>
            </a:r>
            <a:r>
              <a:rPr lang="en-US" dirty="0" smtClean="0">
                <a:latin typeface="Comic Sans MS" pitchFamily="66" charset="0"/>
              </a:rPr>
              <a:t> file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dilaporkan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deskripsi</a:t>
            </a:r>
            <a:r>
              <a:rPr lang="en-US" dirty="0" smtClean="0">
                <a:latin typeface="Comic Sans MS" pitchFamily="66" charset="0"/>
              </a:rPr>
              <a:t> level </a:t>
            </a:r>
            <a:r>
              <a:rPr lang="en-US" dirty="0" err="1" smtClean="0">
                <a:latin typeface="Comic Sans MS" pitchFamily="66" charset="0"/>
              </a:rPr>
              <a:t>tinggin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seperti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berikut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$ file 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myprog.c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letter.txt webpage.html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	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myprog.c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:       C program text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	letter.txt:      ASCII text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	webpage.html:   HTML document text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MENCARI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v-SE" sz="1800" dirty="0" smtClean="0">
                <a:latin typeface="Comic Sans MS" pitchFamily="66" charset="0"/>
              </a:rPr>
              <a:t>Jika ingin melihat bagaimana pohon direktori dapat digunakan perintah:</a:t>
            </a:r>
          </a:p>
          <a:p>
            <a:r>
              <a:rPr lang="en-US" sz="1800" b="1" dirty="0" smtClean="0">
                <a:latin typeface="Comic Sans MS" pitchFamily="66" charset="0"/>
              </a:rPr>
              <a:t>find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u="sng" dirty="0" smtClean="0">
                <a:latin typeface="Comic Sans MS" pitchFamily="66" charset="0"/>
              </a:rPr>
              <a:t>Format</a:t>
            </a:r>
            <a:r>
              <a:rPr lang="en-US" sz="1800" dirty="0" smtClean="0">
                <a:latin typeface="Comic Sans MS" pitchFamily="66" charset="0"/>
              </a:rPr>
              <a:t> : find directory –name </a:t>
            </a:r>
            <a:r>
              <a:rPr lang="en-US" sz="1800" dirty="0" err="1" smtClean="0">
                <a:latin typeface="Comic Sans MS" pitchFamily="66" charset="0"/>
              </a:rPr>
              <a:t>targetfile</a:t>
            </a:r>
            <a:r>
              <a:rPr lang="en-US" sz="1800" dirty="0" smtClean="0">
                <a:latin typeface="Comic Sans MS" pitchFamily="66" charset="0"/>
              </a:rPr>
              <a:t> –print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Perintah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diatas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melihat</a:t>
            </a:r>
            <a:r>
              <a:rPr lang="en-US" sz="1800" dirty="0" smtClean="0">
                <a:latin typeface="Comic Sans MS" pitchFamily="66" charset="0"/>
              </a:rPr>
              <a:t> file yang </a:t>
            </a:r>
            <a:r>
              <a:rPr lang="en-US" sz="1800" dirty="0" err="1" smtClean="0">
                <a:latin typeface="Comic Sans MS" pitchFamily="66" charset="0"/>
              </a:rPr>
              <a:t>bernama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targetfile</a:t>
            </a:r>
            <a:r>
              <a:rPr lang="en-US" sz="1800" dirty="0" smtClean="0">
                <a:latin typeface="Comic Sans MS" pitchFamily="66" charset="0"/>
              </a:rPr>
              <a:t> (</a:t>
            </a:r>
            <a:r>
              <a:rPr lang="en-US" sz="1800" dirty="0" err="1" smtClean="0">
                <a:latin typeface="Comic Sans MS" pitchFamily="66" charset="0"/>
              </a:rPr>
              <a:t>bisa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berupa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karakter</a:t>
            </a:r>
            <a:r>
              <a:rPr lang="en-US" sz="1800" dirty="0" smtClean="0">
                <a:latin typeface="Comic Sans MS" pitchFamily="66" charset="0"/>
              </a:rPr>
              <a:t> wildcard)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Contoh</a:t>
            </a:r>
            <a:r>
              <a:rPr lang="en-US" sz="1800" dirty="0" smtClean="0">
                <a:latin typeface="Comic Sans MS" pitchFamily="66" charset="0"/>
              </a:rPr>
              <a:t>: 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$ find /home –name “*.txt” –print &gt; myerror.txt </a:t>
            </a:r>
          </a:p>
          <a:p>
            <a:pPr>
              <a:buNone/>
            </a:pPr>
            <a:endParaRPr lang="en-US" sz="800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r>
              <a:rPr lang="en-US" sz="1800" b="1" dirty="0" smtClean="0">
                <a:latin typeface="Comic Sans MS" pitchFamily="66" charset="0"/>
              </a:rPr>
              <a:t>which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u="sng" dirty="0" smtClean="0">
                <a:latin typeface="Comic Sans MS" pitchFamily="66" charset="0"/>
              </a:rPr>
              <a:t>Format</a:t>
            </a:r>
            <a:r>
              <a:rPr lang="en-US" sz="1800" dirty="0" smtClean="0">
                <a:latin typeface="Comic Sans MS" pitchFamily="66" charset="0"/>
              </a:rPr>
              <a:t> : which command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Untuk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mengetahui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letak</a:t>
            </a:r>
            <a:r>
              <a:rPr lang="en-US" sz="1800" dirty="0" smtClean="0">
                <a:latin typeface="Comic Sans MS" pitchFamily="66" charset="0"/>
              </a:rPr>
              <a:t> system utility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Contoh</a:t>
            </a:r>
            <a:r>
              <a:rPr lang="en-US" sz="1800" dirty="0" smtClean="0">
                <a:latin typeface="Comic Sans MS" pitchFamily="66" charset="0"/>
              </a:rPr>
              <a:t>: 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$ which </a:t>
            </a:r>
            <a:r>
              <a:rPr lang="en-US" sz="1800" dirty="0" err="1" smtClean="0">
                <a:solidFill>
                  <a:srgbClr val="C00000"/>
                </a:solidFill>
                <a:latin typeface="Comic Sans MS" pitchFamily="66" charset="0"/>
              </a:rPr>
              <a:t>ls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en-US" sz="800" dirty="0" smtClean="0">
              <a:latin typeface="Comic Sans MS" pitchFamily="66" charset="0"/>
            </a:endParaRPr>
          </a:p>
          <a:p>
            <a:r>
              <a:rPr lang="en-US" sz="1800" b="1" dirty="0" smtClean="0">
                <a:latin typeface="Comic Sans MS" pitchFamily="66" charset="0"/>
              </a:rPr>
              <a:t>locate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u="sng" dirty="0" smtClean="0">
                <a:latin typeface="Comic Sans MS" pitchFamily="66" charset="0"/>
              </a:rPr>
              <a:t>Format</a:t>
            </a:r>
            <a:r>
              <a:rPr lang="en-US" sz="1800" dirty="0" smtClean="0">
                <a:latin typeface="Comic Sans MS" pitchFamily="66" charset="0"/>
              </a:rPr>
              <a:t> : locate string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Perintah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diatas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akan</a:t>
            </a:r>
            <a:r>
              <a:rPr lang="en-US" sz="1800" dirty="0" smtClean="0">
                <a:latin typeface="Comic Sans MS" pitchFamily="66" charset="0"/>
              </a:rPr>
              <a:t>  me </a:t>
            </a:r>
            <a:r>
              <a:rPr lang="en-US" sz="1800" dirty="0" err="1" smtClean="0">
                <a:latin typeface="Comic Sans MS" pitchFamily="66" charset="0"/>
              </a:rPr>
              <a:t>ncari</a:t>
            </a:r>
            <a:r>
              <a:rPr lang="en-US" sz="1800" dirty="0" smtClean="0">
                <a:latin typeface="Comic Sans MS" pitchFamily="66" charset="0"/>
              </a:rPr>
              <a:t> file </a:t>
            </a:r>
            <a:r>
              <a:rPr lang="en-US" sz="1800" dirty="0" err="1" smtClean="0">
                <a:latin typeface="Comic Sans MS" pitchFamily="66" charset="0"/>
              </a:rPr>
              <a:t>pada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semua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directori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dengan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lebih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cepat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ditampilkan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dengan</a:t>
            </a:r>
            <a:r>
              <a:rPr lang="en-US" sz="1800" dirty="0" smtClean="0">
                <a:latin typeface="Comic Sans MS" pitchFamily="66" charset="0"/>
              </a:rPr>
              <a:t>  path yang </a:t>
            </a:r>
            <a:r>
              <a:rPr lang="en-US" sz="1800" dirty="0" err="1" smtClean="0">
                <a:latin typeface="Comic Sans MS" pitchFamily="66" charset="0"/>
              </a:rPr>
              <a:t>penuh</a:t>
            </a:r>
            <a:r>
              <a:rPr lang="en-US" sz="1800" dirty="0" smtClean="0">
                <a:latin typeface="Comic Sans MS" pitchFamily="66" charset="0"/>
              </a:rPr>
              <a:t>. 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	</a:t>
            </a:r>
            <a:r>
              <a:rPr lang="en-US" sz="1800" dirty="0" err="1" smtClean="0">
                <a:latin typeface="Comic Sans MS" pitchFamily="66" charset="0"/>
              </a:rPr>
              <a:t>Contoh</a:t>
            </a:r>
            <a:r>
              <a:rPr lang="en-US" sz="1800" dirty="0" smtClean="0">
                <a:latin typeface="Comic Sans MS" pitchFamily="66" charset="0"/>
              </a:rPr>
              <a:t>:</a:t>
            </a:r>
            <a:r>
              <a:rPr lang="en-US" sz="1800" dirty="0" smtClean="0">
                <a:solidFill>
                  <a:srgbClr val="C00000"/>
                </a:solidFill>
                <a:latin typeface="Comic Sans MS" pitchFamily="66" charset="0"/>
              </a:rPr>
              <a:t> $ locate “*.txt” </a:t>
            </a:r>
            <a:endParaRPr lang="en-US" sz="1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 MENCARI TEXT PADA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mencari</a:t>
            </a:r>
            <a:r>
              <a:rPr lang="en-US" dirty="0" smtClean="0">
                <a:latin typeface="Comic Sans MS" pitchFamily="66" charset="0"/>
              </a:rPr>
              <a:t>   text  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  file  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perintah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grep</a:t>
            </a:r>
            <a:r>
              <a:rPr lang="en-US" dirty="0" smtClean="0">
                <a:latin typeface="Comic Sans MS" pitchFamily="66" charset="0"/>
              </a:rPr>
              <a:t>   (General  Regular Expression Print)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format </a:t>
            </a:r>
            <a:r>
              <a:rPr lang="en-US" dirty="0" err="1" smtClean="0">
                <a:latin typeface="Comic Sans MS" pitchFamily="66" charset="0"/>
              </a:rPr>
              <a:t>perintah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b="1" dirty="0" err="1" smtClean="0">
                <a:latin typeface="Comic Sans MS" pitchFamily="66" charset="0"/>
              </a:rPr>
              <a:t>grep</a:t>
            </a:r>
            <a:r>
              <a:rPr lang="en-US" b="1" dirty="0" smtClean="0">
                <a:latin typeface="Comic Sans MS" pitchFamily="66" charset="0"/>
              </a:rPr>
              <a:t> option pattern files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Grep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mencari</a:t>
            </a:r>
            <a:r>
              <a:rPr lang="en-US" dirty="0" smtClean="0">
                <a:latin typeface="Comic Sans MS" pitchFamily="66" charset="0"/>
              </a:rPr>
              <a:t>   file   yang   </a:t>
            </a:r>
            <a:r>
              <a:rPr lang="en-US" dirty="0" err="1" smtClean="0">
                <a:latin typeface="Comic Sans MS" pitchFamily="66" charset="0"/>
              </a:rPr>
              <a:t>bernama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sesuai</a:t>
            </a:r>
            <a:r>
              <a:rPr lang="en-US" dirty="0" smtClean="0">
                <a:latin typeface="Comic Sans MS" pitchFamily="66" charset="0"/>
              </a:rPr>
              <a:t>   pattern   yang   </a:t>
            </a:r>
            <a:r>
              <a:rPr lang="en-US" dirty="0" err="1" smtClean="0">
                <a:latin typeface="Comic Sans MS" pitchFamily="66" charset="0"/>
              </a:rPr>
              <a:t>diberikan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  </a:t>
            </a:r>
            <a:r>
              <a:rPr lang="en-US" dirty="0" err="1" smtClean="0">
                <a:latin typeface="Comic Sans MS" pitchFamily="66" charset="0"/>
              </a:rPr>
              <a:t>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menampilkan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sesuai</a:t>
            </a:r>
            <a:r>
              <a:rPr lang="en-US" dirty="0" smtClean="0">
                <a:latin typeface="Comic Sans MS" pitchFamily="66" charset="0"/>
              </a:rPr>
              <a:t>. 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grep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-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"boo" /etc/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passwd</a:t>
            </a:r>
            <a:endParaRPr lang="en-US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grep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-r "192.168.1.5" /etc/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$ </a:t>
            </a:r>
            <a:r>
              <a:rPr lang="en-US" dirty="0" err="1" smtClean="0">
                <a:solidFill>
                  <a:srgbClr val="C00000"/>
                </a:solidFill>
                <a:latin typeface="Comic Sans MS" pitchFamily="66" charset="0"/>
              </a:rPr>
              <a:t>grep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-w "boo" /path/to/file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ORGANISASI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634" y="1295400"/>
            <a:ext cx="73225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29200" y="1600200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root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DIREKTORI STANDAR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1" y="1295400"/>
            <a:ext cx="8320788" cy="5378970"/>
            <a:chOff x="381001" y="1295400"/>
            <a:chExt cx="8320788" cy="537897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990" y="5792259"/>
              <a:ext cx="8305799" cy="882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001" y="1295400"/>
              <a:ext cx="8305799" cy="454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Box 8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9830" y="1507437"/>
            <a:ext cx="8468431" cy="4207563"/>
            <a:chOff x="259830" y="990599"/>
            <a:chExt cx="8468431" cy="42075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90599"/>
              <a:ext cx="8423461" cy="45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830" y="1371599"/>
              <a:ext cx="8411980" cy="382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457200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Direktori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Standar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810" y="1513463"/>
            <a:ext cx="8438451" cy="3820537"/>
            <a:chOff x="289810" y="990599"/>
            <a:chExt cx="8438451" cy="38205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90599"/>
              <a:ext cx="8423461" cy="453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9810" y="1371600"/>
              <a:ext cx="8396990" cy="3439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457200" y="457200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Direktori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Standar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/etc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marL="20638" indent="-20638" algn="just">
              <a:buNone/>
            </a:pPr>
            <a:r>
              <a:rPr lang="en-US" sz="2000" dirty="0" err="1" smtClean="0">
                <a:latin typeface="Comic Sans MS" pitchFamily="66" charset="0"/>
              </a:rPr>
              <a:t>Berisi</a:t>
            </a:r>
            <a:r>
              <a:rPr lang="en-US" sz="2000" dirty="0" smtClean="0">
                <a:latin typeface="Comic Sans MS" pitchFamily="66" charset="0"/>
              </a:rPr>
              <a:t>  file  yang  </a:t>
            </a:r>
            <a:r>
              <a:rPr lang="en-US" sz="2000" dirty="0" err="1" smtClean="0">
                <a:latin typeface="Comic Sans MS" pitchFamily="66" charset="0"/>
              </a:rPr>
              <a:t>berhubungan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administrasi</a:t>
            </a:r>
            <a:r>
              <a:rPr lang="en-US" sz="2000" dirty="0" smtClean="0">
                <a:latin typeface="Comic Sans MS" pitchFamily="66" charset="0"/>
              </a:rPr>
              <a:t>  system,  maintenance  script, </a:t>
            </a:r>
            <a:r>
              <a:rPr lang="en-US" sz="2000" dirty="0" err="1" smtClean="0">
                <a:latin typeface="Comic Sans MS" pitchFamily="66" charset="0"/>
              </a:rPr>
              <a:t>konfigurasi</a:t>
            </a:r>
            <a:r>
              <a:rPr lang="en-US" sz="2000" dirty="0" smtClean="0">
                <a:latin typeface="Comic Sans MS" pitchFamily="66" charset="0"/>
              </a:rPr>
              <a:t>, security </a:t>
            </a:r>
            <a:r>
              <a:rPr lang="en-US" sz="2000" dirty="0" err="1" smtClean="0">
                <a:latin typeface="Comic Sans MS" pitchFamily="66" charset="0"/>
              </a:rPr>
              <a:t>dll</a:t>
            </a:r>
            <a:r>
              <a:rPr lang="en-US" sz="2000" dirty="0" smtClean="0">
                <a:latin typeface="Comic Sans MS" pitchFamily="66" charset="0"/>
              </a:rPr>
              <a:t>.  </a:t>
            </a:r>
            <a:r>
              <a:rPr lang="en-US" sz="2000" dirty="0" err="1" smtClean="0">
                <a:latin typeface="Comic Sans MS" pitchFamily="66" charset="0"/>
              </a:rPr>
              <a:t>Hanya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superuser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boleh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memodifikasi</a:t>
            </a:r>
            <a:r>
              <a:rPr lang="en-US" sz="2000" dirty="0" smtClean="0">
                <a:latin typeface="Comic Sans MS" pitchFamily="66" charset="0"/>
              </a:rPr>
              <a:t> file yang </a:t>
            </a:r>
            <a:r>
              <a:rPr lang="en-US" sz="2000" dirty="0" err="1" smtClean="0">
                <a:latin typeface="Comic Sans MS" pitchFamily="66" charset="0"/>
              </a:rPr>
              <a:t>berada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ini</a:t>
            </a:r>
            <a:r>
              <a:rPr lang="en-US" sz="2000" dirty="0" smtClean="0">
                <a:latin typeface="Comic Sans MS" pitchFamily="66" charset="0"/>
              </a:rPr>
              <a:t>.  </a:t>
            </a:r>
            <a:r>
              <a:rPr lang="en-US" sz="2000" dirty="0" err="1" smtClean="0">
                <a:latin typeface="Comic Sans MS" pitchFamily="66" charset="0"/>
              </a:rPr>
              <a:t>Subdirektori</a:t>
            </a:r>
            <a:r>
              <a:rPr lang="en-US" sz="2000" dirty="0" smtClean="0">
                <a:latin typeface="Comic Sans MS" pitchFamily="66" charset="0"/>
              </a:rPr>
              <a:t> yang </a:t>
            </a:r>
            <a:r>
              <a:rPr lang="en-US" sz="2000" dirty="0" err="1" smtClean="0">
                <a:latin typeface="Comic Sans MS" pitchFamily="66" charset="0"/>
              </a:rPr>
              <a:t>sering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diakses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pada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direktori</a:t>
            </a:r>
            <a:r>
              <a:rPr lang="en-US" sz="2000" dirty="0" smtClean="0">
                <a:latin typeface="Comic Sans MS" pitchFamily="66" charset="0"/>
              </a:rPr>
              <a:t> /etc </a:t>
            </a:r>
            <a:r>
              <a:rPr lang="en-US" sz="2000" dirty="0" err="1" smtClean="0">
                <a:latin typeface="Comic Sans MS" pitchFamily="66" charset="0"/>
              </a:rPr>
              <a:t>antara</a:t>
            </a:r>
            <a:r>
              <a:rPr lang="en-US" sz="2000" dirty="0" smtClean="0">
                <a:latin typeface="Comic Sans MS" pitchFamily="66" charset="0"/>
              </a:rPr>
              <a:t> lain : </a:t>
            </a:r>
          </a:p>
          <a:p>
            <a:pPr marL="20638" indent="-20638" algn="just">
              <a:buNone/>
            </a:pPr>
            <a:endParaRPr lang="en-US" sz="2000" dirty="0" smtClean="0">
              <a:latin typeface="Comic Sans MS" pitchFamily="66" charset="0"/>
            </a:endParaRPr>
          </a:p>
          <a:p>
            <a:r>
              <a:rPr lang="en-US" sz="2000" b="1" i="1" dirty="0" err="1" smtClean="0">
                <a:latin typeface="Comic Sans MS" pitchFamily="66" charset="0"/>
              </a:rPr>
              <a:t>httpd</a:t>
            </a:r>
            <a:r>
              <a:rPr lang="en-US" sz="2000" dirty="0" smtClean="0">
                <a:latin typeface="Comic Sans MS" pitchFamily="66" charset="0"/>
              </a:rPr>
              <a:t>, apache web server. </a:t>
            </a:r>
          </a:p>
          <a:p>
            <a:r>
              <a:rPr lang="en-US" sz="2000" b="1" i="1" dirty="0" err="1" smtClean="0">
                <a:latin typeface="Comic Sans MS" pitchFamily="66" charset="0"/>
              </a:rPr>
              <a:t>ppp</a:t>
            </a:r>
            <a:r>
              <a:rPr lang="en-US" sz="2000" dirty="0" smtClean="0">
                <a:latin typeface="Comic Sans MS" pitchFamily="66" charset="0"/>
              </a:rPr>
              <a:t>, point to point protocol </a:t>
            </a:r>
            <a:r>
              <a:rPr lang="en-US" sz="2000" dirty="0" err="1" smtClean="0">
                <a:latin typeface="Comic Sans MS" pitchFamily="66" charset="0"/>
              </a:rPr>
              <a:t>untuk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koneksi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ke</a:t>
            </a:r>
            <a:r>
              <a:rPr lang="en-US" sz="2000" dirty="0" smtClean="0">
                <a:latin typeface="Comic Sans MS" pitchFamily="66" charset="0"/>
              </a:rPr>
              <a:t> Internet. </a:t>
            </a:r>
          </a:p>
          <a:p>
            <a:r>
              <a:rPr lang="en-US" sz="2000" b="1" i="1" dirty="0" err="1" smtClean="0">
                <a:latin typeface="Comic Sans MS" pitchFamily="66" charset="0"/>
              </a:rPr>
              <a:t>rc.d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atau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b="1" i="1" dirty="0" err="1" smtClean="0">
                <a:latin typeface="Comic Sans MS" pitchFamily="66" charset="0"/>
              </a:rPr>
              <a:t>init.d</a:t>
            </a:r>
            <a:r>
              <a:rPr lang="en-US" sz="2000" dirty="0" smtClean="0">
                <a:latin typeface="Comic Sans MS" pitchFamily="66" charset="0"/>
              </a:rPr>
              <a:t>,  </a:t>
            </a:r>
            <a:r>
              <a:rPr lang="en-US" sz="2000" dirty="0" err="1" smtClean="0">
                <a:latin typeface="Comic Sans MS" pitchFamily="66" charset="0"/>
              </a:rPr>
              <a:t>inisialisasi</a:t>
            </a:r>
            <a:r>
              <a:rPr lang="en-US" sz="2000" dirty="0" smtClean="0">
                <a:latin typeface="Comic Sans MS" pitchFamily="66" charset="0"/>
              </a:rPr>
              <a:t>  (startup) 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terminasi</a:t>
            </a:r>
            <a:r>
              <a:rPr lang="en-US" sz="2000" dirty="0" smtClean="0">
                <a:latin typeface="Comic Sans MS" pitchFamily="66" charset="0"/>
              </a:rPr>
              <a:t>  (shutdown) 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di</a:t>
            </a:r>
            <a:r>
              <a:rPr lang="en-US" sz="2000" dirty="0" smtClean="0">
                <a:latin typeface="Comic Sans MS" pitchFamily="66" charset="0"/>
              </a:rPr>
              <a:t>  Linux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konsep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runlevel</a:t>
            </a:r>
            <a:r>
              <a:rPr lang="en-US" sz="2000" dirty="0" smtClean="0">
                <a:latin typeface="Comic Sans MS" pitchFamily="66" charset="0"/>
              </a:rPr>
              <a:t>. </a:t>
            </a:r>
          </a:p>
          <a:p>
            <a:r>
              <a:rPr lang="en-US" sz="2000" b="1" i="1" dirty="0" err="1" smtClean="0">
                <a:latin typeface="Comic Sans MS" pitchFamily="66" charset="0"/>
              </a:rPr>
              <a:t>cron.d</a:t>
            </a:r>
            <a:r>
              <a:rPr lang="en-US" sz="2000" dirty="0" smtClean="0">
                <a:latin typeface="Comic Sans MS" pitchFamily="66" charset="0"/>
              </a:rPr>
              <a:t>,   </a:t>
            </a:r>
            <a:r>
              <a:rPr lang="en-US" sz="2000" dirty="0" err="1" smtClean="0">
                <a:latin typeface="Comic Sans MS" pitchFamily="66" charset="0"/>
              </a:rPr>
              <a:t>rincian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err="1" smtClean="0">
                <a:latin typeface="Comic Sans MS" pitchFamily="66" charset="0"/>
              </a:rPr>
              <a:t>proses</a:t>
            </a:r>
            <a:r>
              <a:rPr lang="en-US" sz="2000" dirty="0" smtClean="0">
                <a:latin typeface="Comic Sans MS" pitchFamily="66" charset="0"/>
              </a:rPr>
              <a:t>   yang   </a:t>
            </a:r>
            <a:r>
              <a:rPr lang="en-US" sz="2000" dirty="0" err="1" smtClean="0">
                <a:latin typeface="Comic Sans MS" pitchFamily="66" charset="0"/>
              </a:rPr>
              <a:t>dieksekusi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err="1" smtClean="0">
                <a:latin typeface="Comic Sans MS" pitchFamily="66" charset="0"/>
              </a:rPr>
              <a:t>dengan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err="1" smtClean="0">
                <a:latin typeface="Comic Sans MS" pitchFamily="66" charset="0"/>
              </a:rPr>
              <a:t>menggunakan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en-US" sz="2000" dirty="0" err="1" smtClean="0">
                <a:latin typeface="Comic Sans MS" pitchFamily="66" charset="0"/>
              </a:rPr>
              <a:t>jadwal</a:t>
            </a:r>
            <a:r>
              <a:rPr lang="en-US" sz="2000" dirty="0" smtClean="0">
                <a:latin typeface="Comic Sans MS" pitchFamily="66" charset="0"/>
              </a:rPr>
              <a:t>(time dependent process)</a:t>
            </a:r>
          </a:p>
          <a:p>
            <a:r>
              <a:rPr lang="en-US" sz="2000" b="1" i="1" dirty="0" smtClean="0">
                <a:latin typeface="Comic Sans MS" pitchFamily="66" charset="0"/>
              </a:rPr>
              <a:t>FILES</a:t>
            </a:r>
            <a:r>
              <a:rPr lang="en-US" sz="2000" dirty="0" smtClean="0">
                <a:latin typeface="Comic Sans MS" pitchFamily="66" charset="0"/>
              </a:rPr>
              <a:t>,  file  security  </a:t>
            </a:r>
            <a:r>
              <a:rPr lang="en-US" sz="2000" dirty="0" err="1" smtClean="0">
                <a:latin typeface="Comic Sans MS" pitchFamily="66" charset="0"/>
              </a:rPr>
              <a:t>dan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konfigurasi</a:t>
            </a:r>
            <a:r>
              <a:rPr lang="en-US" sz="2000" dirty="0" smtClean="0">
                <a:latin typeface="Comic Sans MS" pitchFamily="66" charset="0"/>
              </a:rPr>
              <a:t>  </a:t>
            </a:r>
            <a:r>
              <a:rPr lang="en-US" sz="2000" dirty="0" err="1" smtClean="0">
                <a:latin typeface="Comic Sans MS" pitchFamily="66" charset="0"/>
              </a:rPr>
              <a:t>meliputi</a:t>
            </a:r>
            <a:r>
              <a:rPr lang="en-US" sz="2000" dirty="0" smtClean="0">
                <a:latin typeface="Comic Sans MS" pitchFamily="66" charset="0"/>
              </a:rPr>
              <a:t>  :  </a:t>
            </a:r>
            <a:r>
              <a:rPr lang="en-US" sz="2000" dirty="0" err="1" smtClean="0">
                <a:latin typeface="Comic Sans MS" pitchFamily="66" charset="0"/>
              </a:rPr>
              <a:t>passwd</a:t>
            </a:r>
            <a:r>
              <a:rPr lang="en-US" sz="2000" dirty="0" smtClean="0">
                <a:latin typeface="Comic Sans MS" pitchFamily="66" charset="0"/>
              </a:rPr>
              <a:t>, hosts, shadow, </a:t>
            </a:r>
            <a:r>
              <a:rPr lang="en-US" sz="2000" dirty="0" err="1" smtClean="0">
                <a:latin typeface="Comic Sans MS" pitchFamily="66" charset="0"/>
              </a:rPr>
              <a:t>ftpaccess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inetd.conf</a:t>
            </a:r>
            <a:r>
              <a:rPr lang="en-US" sz="2000" dirty="0" smtClean="0">
                <a:latin typeface="Comic Sans MS" pitchFamily="66" charset="0"/>
              </a:rPr>
              <a:t>,  </a:t>
            </a:r>
            <a:r>
              <a:rPr lang="en-US" sz="2000" dirty="0" err="1" smtClean="0">
                <a:latin typeface="Comic Sans MS" pitchFamily="66" charset="0"/>
              </a:rPr>
              <a:t>lilo.conf</a:t>
            </a:r>
            <a:r>
              <a:rPr lang="en-US" sz="2000" dirty="0" smtClean="0">
                <a:latin typeface="Comic Sans MS" pitchFamily="66" charset="0"/>
              </a:rPr>
              <a:t>,  </a:t>
            </a:r>
            <a:r>
              <a:rPr lang="en-US" sz="2000" dirty="0" err="1" smtClean="0">
                <a:latin typeface="Comic Sans MS" pitchFamily="66" charset="0"/>
              </a:rPr>
              <a:t>motd</a:t>
            </a:r>
            <a:r>
              <a:rPr lang="en-US" sz="2000" dirty="0" smtClean="0">
                <a:latin typeface="Comic Sans MS" pitchFamily="66" charset="0"/>
              </a:rPr>
              <a:t>,  </a:t>
            </a:r>
            <a:r>
              <a:rPr lang="en-US" sz="2000" dirty="0" err="1" smtClean="0">
                <a:latin typeface="Comic Sans MS" pitchFamily="66" charset="0"/>
              </a:rPr>
              <a:t>printcap</a:t>
            </a:r>
            <a:r>
              <a:rPr lang="en-US" sz="2000" dirty="0" smtClean="0">
                <a:latin typeface="Comic Sans MS" pitchFamily="66" charset="0"/>
              </a:rPr>
              <a:t>,  profile,  </a:t>
            </a:r>
            <a:r>
              <a:rPr lang="en-US" sz="2000" dirty="0" err="1" smtClean="0">
                <a:latin typeface="Comic Sans MS" pitchFamily="66" charset="0"/>
              </a:rPr>
              <a:t>resolv.conf</a:t>
            </a:r>
            <a:r>
              <a:rPr lang="en-US" sz="2000" dirty="0" smtClean="0">
                <a:latin typeface="Comic Sans MS" pitchFamily="66" charset="0"/>
              </a:rPr>
              <a:t>,  sendmail.cf,  </a:t>
            </a:r>
            <a:r>
              <a:rPr lang="en-US" sz="2000" dirty="0" err="1" smtClean="0">
                <a:latin typeface="Comic Sans MS" pitchFamily="66" charset="0"/>
              </a:rPr>
              <a:t>syslog.conf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dhcp.conf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smb.conf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dirty="0" err="1" smtClean="0">
                <a:latin typeface="Comic Sans MS" pitchFamily="66" charset="0"/>
              </a:rPr>
              <a:t>fstab</a:t>
            </a:r>
            <a:r>
              <a:rPr lang="en-US" sz="2000" dirty="0" smtClean="0">
                <a:latin typeface="Comic Sans MS" pitchFamily="66" charset="0"/>
              </a:rPr>
              <a:t> 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/dev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Comic Sans MS" pitchFamily="66" charset="0"/>
              </a:rPr>
              <a:t>Konsep</a:t>
            </a:r>
            <a:r>
              <a:rPr lang="en-US" sz="2400" dirty="0" smtClean="0">
                <a:latin typeface="Comic Sans MS" pitchFamily="66" charset="0"/>
              </a:rPr>
              <a:t> Unix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Linux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memperlakukan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peralatan</a:t>
            </a:r>
            <a:r>
              <a:rPr lang="en-US" sz="2400" dirty="0" smtClean="0">
                <a:latin typeface="Comic Sans MS" pitchFamily="66" charset="0"/>
              </a:rPr>
              <a:t> hardware </a:t>
            </a:r>
            <a:r>
              <a:rPr lang="en-US" sz="2400" dirty="0" err="1" smtClean="0">
                <a:latin typeface="Comic Sans MS" pitchFamily="66" charset="0"/>
              </a:rPr>
              <a:t>sama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seperti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penanganan</a:t>
            </a:r>
            <a:r>
              <a:rPr lang="en-US" sz="2400" dirty="0" smtClean="0">
                <a:latin typeface="Comic Sans MS" pitchFamily="66" charset="0"/>
              </a:rPr>
              <a:t> file.  </a:t>
            </a:r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alat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mempunyai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</a:t>
            </a:r>
            <a:r>
              <a:rPr lang="en-US" sz="2400" dirty="0" smtClean="0">
                <a:latin typeface="Comic Sans MS" pitchFamily="66" charset="0"/>
              </a:rPr>
              <a:t> file yang </a:t>
            </a:r>
            <a:r>
              <a:rPr lang="en-US" sz="2400" dirty="0" err="1" smtClean="0">
                <a:latin typeface="Comic Sans MS" pitchFamily="66" charset="0"/>
              </a:rPr>
              <a:t>disimpan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/dev.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20811"/>
          <a:stretch>
            <a:fillRect/>
          </a:stretch>
        </p:blipFill>
        <p:spPr bwMode="auto">
          <a:xfrm>
            <a:off x="533400" y="3200400"/>
            <a:ext cx="803365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1371600"/>
            <a:ext cx="7467600" cy="3581400"/>
            <a:chOff x="1051810" y="2209800"/>
            <a:chExt cx="6872990" cy="304176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810" y="2635770"/>
              <a:ext cx="6858000" cy="261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/>
            <a:srcRect b="86425"/>
            <a:stretch>
              <a:fillRect/>
            </a:stretch>
          </p:blipFill>
          <p:spPr bwMode="auto">
            <a:xfrm>
              <a:off x="1066800" y="2209800"/>
              <a:ext cx="6858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extBox 7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Direktori</a:t>
            </a:r>
            <a:r>
              <a:rPr lang="en-US" dirty="0" smtClean="0"/>
              <a:t> /proc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 /proc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 yang  </a:t>
            </a:r>
            <a:r>
              <a:rPr lang="en-US" sz="2400" dirty="0" err="1" smtClean="0">
                <a:latin typeface="Comic Sans MS" pitchFamily="66" charset="0"/>
              </a:rPr>
              <a:t>dibuat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diatas</a:t>
            </a:r>
            <a:r>
              <a:rPr lang="en-US" sz="2400" dirty="0" smtClean="0">
                <a:latin typeface="Comic Sans MS" pitchFamily="66" charset="0"/>
              </a:rPr>
              <a:t>  RAM  (Random  Access Memory) </a:t>
            </a:r>
            <a:r>
              <a:rPr lang="en-US" sz="2400" dirty="0" err="1" smtClean="0">
                <a:latin typeface="Comic Sans MS" pitchFamily="66" charset="0"/>
              </a:rPr>
              <a:t>dengan</a:t>
            </a:r>
            <a:r>
              <a:rPr lang="en-US" sz="2400" dirty="0" smtClean="0">
                <a:latin typeface="Comic Sans MS" pitchFamily="66" charset="0"/>
              </a:rPr>
              <a:t> system file yang </a:t>
            </a:r>
            <a:r>
              <a:rPr lang="en-US" sz="2400" dirty="0" err="1" smtClean="0">
                <a:latin typeface="Comic Sans MS" pitchFamily="66" charset="0"/>
              </a:rPr>
              <a:t>diatur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oleh</a:t>
            </a:r>
            <a:r>
              <a:rPr lang="en-US" sz="2400" dirty="0" smtClean="0">
                <a:latin typeface="Comic Sans MS" pitchFamily="66" charset="0"/>
              </a:rPr>
              <a:t> kernel.  /proc </a:t>
            </a:r>
            <a:r>
              <a:rPr lang="en-US" sz="2400" dirty="0" err="1" smtClean="0">
                <a:latin typeface="Comic Sans MS" pitchFamily="66" charset="0"/>
              </a:rPr>
              <a:t>berisi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nomor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proses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system 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nama</a:t>
            </a:r>
            <a:r>
              <a:rPr lang="en-US" sz="2400" dirty="0" smtClean="0">
                <a:latin typeface="Comic Sans MS" pitchFamily="66" charset="0"/>
              </a:rPr>
              <a:t>  driver  yang  </a:t>
            </a:r>
            <a:r>
              <a:rPr lang="en-US" sz="2400" dirty="0" err="1" smtClean="0">
                <a:latin typeface="Comic Sans MS" pitchFamily="66" charset="0"/>
              </a:rPr>
              <a:t>aktif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di</a:t>
            </a:r>
            <a:r>
              <a:rPr lang="en-US" sz="2400" dirty="0" smtClean="0">
                <a:latin typeface="Comic Sans MS" pitchFamily="66" charset="0"/>
              </a:rPr>
              <a:t>  system.    </a:t>
            </a:r>
            <a:r>
              <a:rPr lang="en-US" sz="2400" dirty="0" err="1" smtClean="0">
                <a:latin typeface="Comic Sans MS" pitchFamily="66" charset="0"/>
              </a:rPr>
              <a:t>Semua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berukuran</a:t>
            </a:r>
            <a:r>
              <a:rPr lang="en-US" sz="2400" dirty="0" smtClean="0">
                <a:latin typeface="Comic Sans MS" pitchFamily="66" charset="0"/>
              </a:rPr>
              <a:t>  0  (</a:t>
            </a:r>
            <a:r>
              <a:rPr lang="en-US" sz="2400" dirty="0" err="1" smtClean="0">
                <a:latin typeface="Comic Sans MS" pitchFamily="66" charset="0"/>
              </a:rPr>
              <a:t>kosong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en-US" sz="2400" dirty="0" err="1" smtClean="0">
                <a:latin typeface="Comic Sans MS" pitchFamily="66" charset="0"/>
              </a:rPr>
              <a:t>kecuali</a:t>
            </a:r>
            <a:r>
              <a:rPr lang="en-US" sz="2400" dirty="0" smtClean="0">
                <a:latin typeface="Comic Sans MS" pitchFamily="66" charset="0"/>
              </a:rPr>
              <a:t>   file   </a:t>
            </a:r>
            <a:r>
              <a:rPr lang="en-US" sz="2400" dirty="0" err="1" smtClean="0">
                <a:latin typeface="Comic Sans MS" pitchFamily="66" charset="0"/>
              </a:rPr>
              <a:t>kcore</a:t>
            </a:r>
            <a:r>
              <a:rPr lang="en-US" sz="2400" dirty="0" smtClean="0">
                <a:latin typeface="Comic Sans MS" pitchFamily="66" charset="0"/>
              </a:rPr>
              <a:t> 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  self.      </a:t>
            </a:r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nomor</a:t>
            </a:r>
            <a:r>
              <a:rPr lang="en-US" sz="2400" dirty="0" smtClean="0">
                <a:latin typeface="Comic Sans MS" pitchFamily="66" charset="0"/>
              </a:rPr>
              <a:t>   yang   </a:t>
            </a:r>
            <a:r>
              <a:rPr lang="en-US" sz="2400" dirty="0" err="1" smtClean="0">
                <a:latin typeface="Comic Sans MS" pitchFamily="66" charset="0"/>
              </a:rPr>
              <a:t>ada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  </a:t>
            </a:r>
            <a:r>
              <a:rPr lang="en-US" sz="2400" dirty="0" err="1" smtClean="0">
                <a:latin typeface="Comic Sans MS" pitchFamily="66" charset="0"/>
              </a:rPr>
              <a:t>tsb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merepresentasikan</a:t>
            </a:r>
            <a:r>
              <a:rPr lang="en-US" sz="2400" dirty="0" smtClean="0">
                <a:latin typeface="Comic Sans MS" pitchFamily="66" charset="0"/>
              </a:rPr>
              <a:t> PID (Process ID).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© </a:t>
            </a:r>
            <a:r>
              <a:rPr lang="en-US" sz="1400" b="1" i="1" dirty="0" err="1" smtClean="0"/>
              <a:t>B.Very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Christioko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S.Kom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504</TotalTime>
  <Words>515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Operasi File  dan Struktur Direktori</vt:lpstr>
      <vt:lpstr>ORGANISASI FILE</vt:lpstr>
      <vt:lpstr>DIREKTORI STANDAR</vt:lpstr>
      <vt:lpstr>Slide 4</vt:lpstr>
      <vt:lpstr>Slide 5</vt:lpstr>
      <vt:lpstr>Direktori /etc</vt:lpstr>
      <vt:lpstr>Direktori /dev</vt:lpstr>
      <vt:lpstr>Slide 8</vt:lpstr>
      <vt:lpstr>Direktori /proc</vt:lpstr>
      <vt:lpstr>TIPE FILE</vt:lpstr>
      <vt:lpstr>Tabel Tipe file</vt:lpstr>
      <vt:lpstr>PROPERTI FILE </vt:lpstr>
      <vt:lpstr>NAMA FILE</vt:lpstr>
      <vt:lpstr>SIMBOLIC LINK</vt:lpstr>
      <vt:lpstr>MELIHAT ISI FILE</vt:lpstr>
      <vt:lpstr>MENCARI FILE </vt:lpstr>
      <vt:lpstr> MENCARI TEXT PADA FILE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File dan Struktur Direktory</dc:title>
  <dc:creator>very</dc:creator>
  <cp:lastModifiedBy>very</cp:lastModifiedBy>
  <cp:revision>98</cp:revision>
  <dcterms:created xsi:type="dcterms:W3CDTF">2010-10-11T07:45:25Z</dcterms:created>
  <dcterms:modified xsi:type="dcterms:W3CDTF">2011-04-05T07:20:19Z</dcterms:modified>
</cp:coreProperties>
</file>