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Manajemen</a:t>
            </a:r>
            <a:r>
              <a:rPr lang="en-US" dirty="0" smtClean="0"/>
              <a:t> User &amp; Group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smtClean="0"/>
              <a:t>FILE </a:t>
            </a:r>
            <a:r>
              <a:rPr lang="en-US" b="1" dirty="0" smtClean="0"/>
              <a:t>/etc/</a:t>
            </a:r>
            <a:r>
              <a:rPr lang="en-US" b="1" dirty="0" err="1" smtClean="0"/>
              <a:t>passwd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26736"/>
          </a:xfrm>
        </p:spPr>
        <p:txBody>
          <a:bodyPr>
            <a:normAutofit fontScale="70000" lnSpcReduction="20000"/>
          </a:bodyPr>
          <a:lstStyle/>
          <a:p>
            <a:pPr marL="20638" indent="-20638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mic Sans MS" pitchFamily="66" charset="0"/>
              </a:rPr>
              <a:t>File </a:t>
            </a:r>
            <a:r>
              <a:rPr lang="en-US" i="1" dirty="0" smtClean="0">
                <a:latin typeface="Comic Sans MS" pitchFamily="66" charset="0"/>
              </a:rPr>
              <a:t>/etc/</a:t>
            </a:r>
            <a:r>
              <a:rPr lang="en-US" i="1" dirty="0" err="1" smtClean="0">
                <a:latin typeface="Comic Sans MS" pitchFamily="66" charset="0"/>
              </a:rPr>
              <a:t>passwd</a:t>
            </a:r>
            <a:r>
              <a:rPr lang="en-US" i="1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adalah</a:t>
            </a:r>
            <a:r>
              <a:rPr lang="en-US" dirty="0" smtClean="0">
                <a:latin typeface="Comic Sans MS" pitchFamily="66" charset="0"/>
              </a:rPr>
              <a:t> file yang </a:t>
            </a:r>
            <a:r>
              <a:rPr lang="en-US" dirty="0" err="1" smtClean="0">
                <a:latin typeface="Comic Sans MS" pitchFamily="66" charset="0"/>
              </a:rPr>
              <a:t>berisi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daftar</a:t>
            </a:r>
            <a:r>
              <a:rPr lang="en-US" dirty="0" smtClean="0">
                <a:latin typeface="Comic Sans MS" pitchFamily="66" charset="0"/>
              </a:rPr>
              <a:t> user yang </a:t>
            </a:r>
            <a:r>
              <a:rPr lang="en-US" dirty="0" err="1" smtClean="0">
                <a:latin typeface="Comic Sans MS" pitchFamily="66" charset="0"/>
              </a:rPr>
              <a:t>dipisahkan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dengan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nb-NO" dirty="0" smtClean="0">
                <a:latin typeface="Comic Sans MS" pitchFamily="66" charset="0"/>
              </a:rPr>
              <a:t>baris. Setiap baris berisi informasi mengenai 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nn-NO" i="1" dirty="0" smtClean="0">
                <a:latin typeface="Comic Sans MS" pitchFamily="66" charset="0"/>
              </a:rPr>
              <a:t>Username — nama user yang diketik saat login sistem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i="1" dirty="0" smtClean="0">
                <a:latin typeface="Comic Sans MS" pitchFamily="66" charset="0"/>
              </a:rPr>
              <a:t>Password — </a:t>
            </a:r>
            <a:r>
              <a:rPr lang="en-US" i="1" dirty="0" err="1" smtClean="0">
                <a:latin typeface="Comic Sans MS" pitchFamily="66" charset="0"/>
              </a:rPr>
              <a:t>berisi</a:t>
            </a:r>
            <a:r>
              <a:rPr lang="en-US" i="1" dirty="0" smtClean="0">
                <a:latin typeface="Comic Sans MS" pitchFamily="66" charset="0"/>
              </a:rPr>
              <a:t> </a:t>
            </a:r>
            <a:r>
              <a:rPr lang="en-US" i="1" dirty="0" err="1" smtClean="0">
                <a:latin typeface="Comic Sans MS" pitchFamily="66" charset="0"/>
              </a:rPr>
              <a:t>pasword</a:t>
            </a:r>
            <a:r>
              <a:rPr lang="en-US" i="1" dirty="0" smtClean="0">
                <a:latin typeface="Comic Sans MS" pitchFamily="66" charset="0"/>
              </a:rPr>
              <a:t> yang </a:t>
            </a:r>
            <a:r>
              <a:rPr lang="en-US" i="1" dirty="0" err="1" smtClean="0">
                <a:latin typeface="Comic Sans MS" pitchFamily="66" charset="0"/>
              </a:rPr>
              <a:t>di-enkripsi</a:t>
            </a:r>
            <a:r>
              <a:rPr lang="en-US" i="1" dirty="0" smtClean="0">
                <a:latin typeface="Comic Sans MS" pitchFamily="66" charset="0"/>
              </a:rPr>
              <a:t> (</a:t>
            </a:r>
            <a:r>
              <a:rPr lang="en-US" i="1" dirty="0" err="1" smtClean="0">
                <a:latin typeface="Comic Sans MS" pitchFamily="66" charset="0"/>
              </a:rPr>
              <a:t>atau</a:t>
            </a:r>
            <a:r>
              <a:rPr lang="en-US" i="1" dirty="0" smtClean="0">
                <a:latin typeface="Comic Sans MS" pitchFamily="66" charset="0"/>
              </a:rPr>
              <a:t> x </a:t>
            </a:r>
            <a:r>
              <a:rPr lang="en-US" i="1" dirty="0" err="1" smtClean="0">
                <a:latin typeface="Comic Sans MS" pitchFamily="66" charset="0"/>
              </a:rPr>
              <a:t>bila</a:t>
            </a:r>
            <a:r>
              <a:rPr lang="en-US" i="1" dirty="0" smtClean="0">
                <a:latin typeface="Comic Sans MS" pitchFamily="66" charset="0"/>
              </a:rPr>
              <a:t> shadow password </a:t>
            </a:r>
            <a:r>
              <a:rPr lang="en-US" dirty="0" err="1" smtClean="0">
                <a:latin typeface="Comic Sans MS" pitchFamily="66" charset="0"/>
              </a:rPr>
              <a:t>digunakan</a:t>
            </a:r>
            <a:r>
              <a:rPr lang="en-US" dirty="0" smtClean="0">
                <a:latin typeface="Comic Sans MS" pitchFamily="66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i="1" dirty="0" smtClean="0">
                <a:latin typeface="Comic Sans MS" pitchFamily="66" charset="0"/>
              </a:rPr>
              <a:t>User ID (UID) — </a:t>
            </a:r>
            <a:r>
              <a:rPr lang="en-US" i="1" dirty="0" err="1" smtClean="0">
                <a:latin typeface="Comic Sans MS" pitchFamily="66" charset="0"/>
              </a:rPr>
              <a:t>bilangan</a:t>
            </a:r>
            <a:r>
              <a:rPr lang="en-US" i="1" dirty="0" smtClean="0">
                <a:latin typeface="Comic Sans MS" pitchFamily="66" charset="0"/>
              </a:rPr>
              <a:t> </a:t>
            </a:r>
            <a:r>
              <a:rPr lang="en-US" i="1" dirty="0" err="1" smtClean="0">
                <a:latin typeface="Comic Sans MS" pitchFamily="66" charset="0"/>
              </a:rPr>
              <a:t>numerik</a:t>
            </a:r>
            <a:r>
              <a:rPr lang="en-US" i="1" dirty="0" smtClean="0">
                <a:latin typeface="Comic Sans MS" pitchFamily="66" charset="0"/>
              </a:rPr>
              <a:t> yang </a:t>
            </a:r>
            <a:r>
              <a:rPr lang="en-US" i="1" dirty="0" err="1" smtClean="0">
                <a:latin typeface="Comic Sans MS" pitchFamily="66" charset="0"/>
              </a:rPr>
              <a:t>ekuivalen</a:t>
            </a:r>
            <a:r>
              <a:rPr lang="en-US" i="1" dirty="0" smtClean="0">
                <a:latin typeface="Comic Sans MS" pitchFamily="66" charset="0"/>
              </a:rPr>
              <a:t> </a:t>
            </a:r>
            <a:r>
              <a:rPr lang="en-US" i="1" dirty="0" err="1" smtClean="0">
                <a:latin typeface="Comic Sans MS" pitchFamily="66" charset="0"/>
              </a:rPr>
              <a:t>dengan</a:t>
            </a:r>
            <a:r>
              <a:rPr lang="en-US" i="1" dirty="0" smtClean="0">
                <a:latin typeface="Comic Sans MS" pitchFamily="66" charset="0"/>
              </a:rPr>
              <a:t> username yang </a:t>
            </a:r>
            <a:r>
              <a:rPr lang="en-US" dirty="0" err="1" smtClean="0">
                <a:latin typeface="Comic Sans MS" pitchFamily="66" charset="0"/>
              </a:rPr>
              <a:t>menjadi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acuan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sistem</a:t>
            </a:r>
            <a:r>
              <a:rPr lang="en-US" dirty="0" smtClean="0">
                <a:latin typeface="Comic Sans MS" pitchFamily="66" charset="0"/>
              </a:rPr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i="1" dirty="0" smtClean="0">
                <a:latin typeface="Comic Sans MS" pitchFamily="66" charset="0"/>
              </a:rPr>
              <a:t>Group ID (GID) — </a:t>
            </a:r>
            <a:r>
              <a:rPr lang="en-US" i="1" dirty="0" err="1" smtClean="0">
                <a:latin typeface="Comic Sans MS" pitchFamily="66" charset="0"/>
              </a:rPr>
              <a:t>bilangan</a:t>
            </a:r>
            <a:r>
              <a:rPr lang="en-US" i="1" dirty="0" smtClean="0">
                <a:latin typeface="Comic Sans MS" pitchFamily="66" charset="0"/>
              </a:rPr>
              <a:t> </a:t>
            </a:r>
            <a:r>
              <a:rPr lang="en-US" i="1" dirty="0" err="1" smtClean="0">
                <a:latin typeface="Comic Sans MS" pitchFamily="66" charset="0"/>
              </a:rPr>
              <a:t>numerik</a:t>
            </a:r>
            <a:r>
              <a:rPr lang="en-US" i="1" dirty="0" smtClean="0">
                <a:latin typeface="Comic Sans MS" pitchFamily="66" charset="0"/>
              </a:rPr>
              <a:t> yang </a:t>
            </a:r>
            <a:r>
              <a:rPr lang="en-US" i="1" dirty="0" err="1" smtClean="0">
                <a:latin typeface="Comic Sans MS" pitchFamily="66" charset="0"/>
              </a:rPr>
              <a:t>ekuivalen</a:t>
            </a:r>
            <a:r>
              <a:rPr lang="en-US" i="1" dirty="0" smtClean="0">
                <a:latin typeface="Comic Sans MS" pitchFamily="66" charset="0"/>
              </a:rPr>
              <a:t> </a:t>
            </a:r>
            <a:r>
              <a:rPr lang="en-US" i="1" dirty="0" err="1" smtClean="0">
                <a:latin typeface="Comic Sans MS" pitchFamily="66" charset="0"/>
              </a:rPr>
              <a:t>dengan</a:t>
            </a:r>
            <a:r>
              <a:rPr lang="en-US" i="1" dirty="0" smtClean="0">
                <a:latin typeface="Comic Sans MS" pitchFamily="66" charset="0"/>
              </a:rPr>
              <a:t> </a:t>
            </a:r>
            <a:r>
              <a:rPr lang="en-US" i="1" dirty="0" err="1" smtClean="0">
                <a:latin typeface="Comic Sans MS" pitchFamily="66" charset="0"/>
              </a:rPr>
              <a:t>nama</a:t>
            </a:r>
            <a:r>
              <a:rPr lang="en-US" i="1" dirty="0" smtClean="0">
                <a:latin typeface="Comic Sans MS" pitchFamily="66" charset="0"/>
              </a:rPr>
              <a:t> group primer </a:t>
            </a:r>
            <a:r>
              <a:rPr lang="en-US" dirty="0" smtClean="0">
                <a:latin typeface="Comic Sans MS" pitchFamily="66" charset="0"/>
              </a:rPr>
              <a:t>yang </a:t>
            </a:r>
            <a:r>
              <a:rPr lang="en-US" dirty="0" err="1" smtClean="0">
                <a:latin typeface="Comic Sans MS" pitchFamily="66" charset="0"/>
              </a:rPr>
              <a:t>menjadi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acuan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sistem</a:t>
            </a:r>
            <a:r>
              <a:rPr lang="en-US" dirty="0" smtClean="0">
                <a:latin typeface="Comic Sans MS" pitchFamily="66" charset="0"/>
              </a:rPr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i="1" dirty="0" smtClean="0">
                <a:latin typeface="Comic Sans MS" pitchFamily="66" charset="0"/>
              </a:rPr>
              <a:t>GECOS — </a:t>
            </a:r>
            <a:r>
              <a:rPr lang="en-US" i="1" dirty="0" err="1" smtClean="0">
                <a:latin typeface="Comic Sans MS" pitchFamily="66" charset="0"/>
              </a:rPr>
              <a:t>nama</a:t>
            </a:r>
            <a:r>
              <a:rPr lang="en-US" i="1" dirty="0" smtClean="0">
                <a:latin typeface="Comic Sans MS" pitchFamily="66" charset="0"/>
              </a:rPr>
              <a:t> </a:t>
            </a:r>
            <a:r>
              <a:rPr lang="en-US" i="1" dirty="0" err="1" smtClean="0">
                <a:latin typeface="Comic Sans MS" pitchFamily="66" charset="0"/>
              </a:rPr>
              <a:t>histori</a:t>
            </a:r>
            <a:r>
              <a:rPr lang="en-US" i="1" dirty="0" smtClean="0">
                <a:latin typeface="Comic Sans MS" pitchFamily="66" charset="0"/>
              </a:rPr>
              <a:t>, </a:t>
            </a:r>
            <a:r>
              <a:rPr lang="en-US" i="1" dirty="0" err="1" smtClean="0">
                <a:latin typeface="Comic Sans MS" pitchFamily="66" charset="0"/>
              </a:rPr>
              <a:t>kolom</a:t>
            </a:r>
            <a:r>
              <a:rPr lang="en-US" i="1" dirty="0" smtClean="0">
                <a:latin typeface="Comic Sans MS" pitchFamily="66" charset="0"/>
              </a:rPr>
              <a:t> GECOS[1] </a:t>
            </a:r>
            <a:r>
              <a:rPr lang="en-US" i="1" dirty="0" err="1" smtClean="0">
                <a:latin typeface="Comic Sans MS" pitchFamily="66" charset="0"/>
              </a:rPr>
              <a:t>bersifat</a:t>
            </a:r>
            <a:r>
              <a:rPr lang="en-US" i="1" dirty="0" smtClean="0">
                <a:latin typeface="Comic Sans MS" pitchFamily="66" charset="0"/>
              </a:rPr>
              <a:t> </a:t>
            </a:r>
            <a:r>
              <a:rPr lang="en-US" i="1" dirty="0" err="1" smtClean="0">
                <a:latin typeface="Comic Sans MS" pitchFamily="66" charset="0"/>
              </a:rPr>
              <a:t>opsional</a:t>
            </a:r>
            <a:r>
              <a:rPr lang="en-US" i="1" dirty="0" smtClean="0">
                <a:latin typeface="Comic Sans MS" pitchFamily="66" charset="0"/>
              </a:rPr>
              <a:t> </a:t>
            </a:r>
            <a:r>
              <a:rPr lang="en-US" i="1" dirty="0" err="1" smtClean="0">
                <a:latin typeface="Comic Sans MS" pitchFamily="66" charset="0"/>
              </a:rPr>
              <a:t>dan</a:t>
            </a:r>
            <a:r>
              <a:rPr lang="en-US" i="1" dirty="0" smtClean="0">
                <a:latin typeface="Comic Sans MS" pitchFamily="66" charset="0"/>
              </a:rPr>
              <a:t> </a:t>
            </a:r>
            <a:r>
              <a:rPr lang="en-US" i="1" dirty="0" err="1" smtClean="0">
                <a:latin typeface="Comic Sans MS" pitchFamily="66" charset="0"/>
              </a:rPr>
              <a:t>digunakan</a:t>
            </a:r>
            <a:r>
              <a:rPr lang="en-US" i="1" dirty="0" smtClean="0">
                <a:latin typeface="Comic Sans MS" pitchFamily="66" charset="0"/>
              </a:rPr>
              <a:t> </a:t>
            </a:r>
            <a:r>
              <a:rPr lang="en-US" i="1" dirty="0" err="1" smtClean="0">
                <a:latin typeface="Comic Sans MS" pitchFamily="66" charset="0"/>
              </a:rPr>
              <a:t>untuk</a:t>
            </a:r>
            <a:r>
              <a:rPr lang="en-US" i="1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menyimpan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informasi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tambahan</a:t>
            </a:r>
            <a:r>
              <a:rPr lang="en-US" dirty="0" smtClean="0">
                <a:latin typeface="Comic Sans MS" pitchFamily="66" charset="0"/>
              </a:rPr>
              <a:t> (</a:t>
            </a:r>
            <a:r>
              <a:rPr lang="en-US" dirty="0" err="1" smtClean="0">
                <a:latin typeface="Comic Sans MS" pitchFamily="66" charset="0"/>
              </a:rPr>
              <a:t>seperti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nama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lengkap</a:t>
            </a:r>
            <a:r>
              <a:rPr lang="en-US" dirty="0" smtClean="0">
                <a:latin typeface="Comic Sans MS" pitchFamily="66" charset="0"/>
              </a:rPr>
              <a:t> user).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i="1" dirty="0" smtClean="0">
                <a:latin typeface="Comic Sans MS" pitchFamily="66" charset="0"/>
              </a:rPr>
              <a:t>Home directory — path </a:t>
            </a:r>
            <a:r>
              <a:rPr lang="en-US" i="1" dirty="0" err="1" smtClean="0">
                <a:latin typeface="Comic Sans MS" pitchFamily="66" charset="0"/>
              </a:rPr>
              <a:t>absolut</a:t>
            </a:r>
            <a:r>
              <a:rPr lang="en-US" i="1" dirty="0" smtClean="0">
                <a:latin typeface="Comic Sans MS" pitchFamily="66" charset="0"/>
              </a:rPr>
              <a:t> </a:t>
            </a:r>
            <a:r>
              <a:rPr lang="en-US" i="1" dirty="0" err="1" smtClean="0">
                <a:latin typeface="Comic Sans MS" pitchFamily="66" charset="0"/>
              </a:rPr>
              <a:t>untuk</a:t>
            </a:r>
            <a:r>
              <a:rPr lang="en-US" i="1" dirty="0" smtClean="0">
                <a:latin typeface="Comic Sans MS" pitchFamily="66" charset="0"/>
              </a:rPr>
              <a:t> home directory </a:t>
            </a:r>
            <a:r>
              <a:rPr lang="en-US" i="1" dirty="0" err="1" smtClean="0">
                <a:latin typeface="Comic Sans MS" pitchFamily="66" charset="0"/>
              </a:rPr>
              <a:t>dari</a:t>
            </a:r>
            <a:r>
              <a:rPr lang="en-US" i="1" dirty="0" smtClean="0">
                <a:latin typeface="Comic Sans MS" pitchFamily="66" charset="0"/>
              </a:rPr>
              <a:t> user.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i="1" dirty="0" smtClean="0">
                <a:latin typeface="Comic Sans MS" pitchFamily="66" charset="0"/>
              </a:rPr>
              <a:t>Shell — program yang </a:t>
            </a:r>
            <a:r>
              <a:rPr lang="en-US" i="1" dirty="0" err="1" smtClean="0">
                <a:latin typeface="Comic Sans MS" pitchFamily="66" charset="0"/>
              </a:rPr>
              <a:t>otomatis</a:t>
            </a:r>
            <a:r>
              <a:rPr lang="en-US" i="1" dirty="0" smtClean="0">
                <a:latin typeface="Comic Sans MS" pitchFamily="66" charset="0"/>
              </a:rPr>
              <a:t> </a:t>
            </a:r>
            <a:r>
              <a:rPr lang="en-US" i="1" dirty="0" err="1" smtClean="0">
                <a:latin typeface="Comic Sans MS" pitchFamily="66" charset="0"/>
              </a:rPr>
              <a:t>dijalankan</a:t>
            </a:r>
            <a:r>
              <a:rPr lang="en-US" i="1" dirty="0" smtClean="0">
                <a:latin typeface="Comic Sans MS" pitchFamily="66" charset="0"/>
              </a:rPr>
              <a:t> </a:t>
            </a:r>
            <a:r>
              <a:rPr lang="en-US" i="1" dirty="0" err="1" smtClean="0">
                <a:latin typeface="Comic Sans MS" pitchFamily="66" charset="0"/>
              </a:rPr>
              <a:t>bila</a:t>
            </a:r>
            <a:r>
              <a:rPr lang="en-US" i="1" dirty="0" smtClean="0">
                <a:latin typeface="Comic Sans MS" pitchFamily="66" charset="0"/>
              </a:rPr>
              <a:t> user login. </a:t>
            </a:r>
            <a:r>
              <a:rPr lang="en-US" i="1" dirty="0" err="1" smtClean="0">
                <a:latin typeface="Comic Sans MS" pitchFamily="66" charset="0"/>
              </a:rPr>
              <a:t>Berupa</a:t>
            </a:r>
            <a:r>
              <a:rPr lang="en-US" i="1" dirty="0" smtClean="0">
                <a:latin typeface="Comic Sans MS" pitchFamily="66" charset="0"/>
              </a:rPr>
              <a:t> command </a:t>
            </a:r>
            <a:r>
              <a:rPr lang="en-US" dirty="0" err="1" smtClean="0">
                <a:latin typeface="Comic Sans MS" pitchFamily="66" charset="0"/>
              </a:rPr>
              <a:t>intepreter</a:t>
            </a:r>
            <a:r>
              <a:rPr lang="en-US" dirty="0" smtClean="0">
                <a:latin typeface="Comic Sans MS" pitchFamily="66" charset="0"/>
              </a:rPr>
              <a:t> (</a:t>
            </a:r>
            <a:r>
              <a:rPr lang="en-US" dirty="0" err="1" smtClean="0">
                <a:latin typeface="Comic Sans MS" pitchFamily="66" charset="0"/>
              </a:rPr>
              <a:t>biasanya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disebut</a:t>
            </a:r>
            <a:r>
              <a:rPr lang="en-US" dirty="0" smtClean="0">
                <a:latin typeface="Comic Sans MS" pitchFamily="66" charset="0"/>
              </a:rPr>
              <a:t> shell)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60136"/>
          </a:xfrm>
        </p:spPr>
        <p:txBody>
          <a:bodyPr/>
          <a:lstStyle/>
          <a:p>
            <a:r>
              <a:rPr lang="en-US" dirty="0" err="1" smtClean="0">
                <a:latin typeface="Comic Sans MS" pitchFamily="66" charset="0"/>
              </a:rPr>
              <a:t>Contoh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isi</a:t>
            </a:r>
            <a:r>
              <a:rPr lang="en-US" dirty="0" smtClean="0">
                <a:latin typeface="Comic Sans MS" pitchFamily="66" charset="0"/>
              </a:rPr>
              <a:t> file /etc/</a:t>
            </a:r>
            <a:r>
              <a:rPr lang="en-US" dirty="0" err="1" smtClean="0">
                <a:latin typeface="Comic Sans MS" pitchFamily="66" charset="0"/>
              </a:rPr>
              <a:t>passwd</a:t>
            </a:r>
            <a:r>
              <a:rPr lang="en-US" dirty="0" smtClean="0">
                <a:latin typeface="Comic Sans MS" pitchFamily="66" charset="0"/>
              </a:rPr>
              <a:t> :</a:t>
            </a:r>
          </a:p>
          <a:p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	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root:x:0:0:root:/root:/bin/bash</a:t>
            </a: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r>
              <a:rPr lang="en-US" dirty="0" err="1" smtClean="0">
                <a:latin typeface="Comic Sans MS" pitchFamily="66" charset="0"/>
              </a:rPr>
              <a:t>Baris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diatas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menunjukkan</a:t>
            </a:r>
            <a:r>
              <a:rPr lang="en-US" dirty="0" smtClean="0">
                <a:latin typeface="Comic Sans MS" pitchFamily="66" charset="0"/>
              </a:rPr>
              <a:t> root user </a:t>
            </a:r>
            <a:r>
              <a:rPr lang="en-US" dirty="0" err="1" smtClean="0">
                <a:latin typeface="Comic Sans MS" pitchFamily="66" charset="0"/>
              </a:rPr>
              <a:t>mempunyai</a:t>
            </a:r>
            <a:r>
              <a:rPr lang="en-US" dirty="0" smtClean="0">
                <a:latin typeface="Comic Sans MS" pitchFamily="66" charset="0"/>
              </a:rPr>
              <a:t> shadow password, UID </a:t>
            </a:r>
            <a:r>
              <a:rPr lang="en-US" dirty="0" err="1" smtClean="0">
                <a:latin typeface="Comic Sans MS" pitchFamily="66" charset="0"/>
              </a:rPr>
              <a:t>dan</a:t>
            </a:r>
            <a:r>
              <a:rPr lang="en-US" dirty="0" smtClean="0">
                <a:latin typeface="Comic Sans MS" pitchFamily="66" charset="0"/>
              </a:rPr>
              <a:t> GID </a:t>
            </a:r>
            <a:r>
              <a:rPr lang="en-US" dirty="0" err="1" smtClean="0">
                <a:latin typeface="Comic Sans MS" pitchFamily="66" charset="0"/>
              </a:rPr>
              <a:t>nya</a:t>
            </a:r>
            <a:r>
              <a:rPr lang="en-US" dirty="0" smtClean="0">
                <a:latin typeface="Comic Sans MS" pitchFamily="66" charset="0"/>
              </a:rPr>
              <a:t> 0.</a:t>
            </a: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User root </a:t>
            </a:r>
            <a:r>
              <a:rPr lang="en-US" dirty="0" err="1" smtClean="0">
                <a:latin typeface="Comic Sans MS" pitchFamily="66" charset="0"/>
              </a:rPr>
              <a:t>mempunyai</a:t>
            </a:r>
            <a:r>
              <a:rPr lang="en-US" dirty="0" smtClean="0">
                <a:latin typeface="Comic Sans MS" pitchFamily="66" charset="0"/>
              </a:rPr>
              <a:t> home directory /root/ </a:t>
            </a:r>
            <a:r>
              <a:rPr lang="en-US" dirty="0" err="1" smtClean="0">
                <a:latin typeface="Comic Sans MS" pitchFamily="66" charset="0"/>
              </a:rPr>
              <a:t>dan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menggunakan</a:t>
            </a:r>
            <a:r>
              <a:rPr lang="en-US" dirty="0" smtClean="0">
                <a:latin typeface="Comic Sans MS" pitchFamily="66" charset="0"/>
              </a:rPr>
              <a:t> shell /bin/bash.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smtClean="0"/>
              <a:t>FILE </a:t>
            </a:r>
            <a:r>
              <a:rPr lang="en-US" b="1" dirty="0" smtClean="0"/>
              <a:t>/etc/group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50536"/>
          </a:xfrm>
        </p:spPr>
        <p:txBody>
          <a:bodyPr>
            <a:normAutofit fontScale="85000" lnSpcReduction="10000"/>
          </a:bodyPr>
          <a:lstStyle/>
          <a:p>
            <a:pPr marL="20638" indent="-20638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mic Sans MS" pitchFamily="66" charset="0"/>
              </a:rPr>
              <a:t>File /etc/group </a:t>
            </a:r>
            <a:r>
              <a:rPr lang="en-US" dirty="0" err="1" smtClean="0">
                <a:latin typeface="Comic Sans MS" pitchFamily="66" charset="0"/>
              </a:rPr>
              <a:t>adalah</a:t>
            </a:r>
            <a:r>
              <a:rPr lang="en-US" dirty="0" smtClean="0">
                <a:latin typeface="Comic Sans MS" pitchFamily="66" charset="0"/>
              </a:rPr>
              <a:t> file yang </a:t>
            </a:r>
            <a:r>
              <a:rPr lang="en-US" dirty="0" err="1" smtClean="0">
                <a:latin typeface="Comic Sans MS" pitchFamily="66" charset="0"/>
              </a:rPr>
              <a:t>berisi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daftar</a:t>
            </a:r>
            <a:r>
              <a:rPr lang="en-US" dirty="0" smtClean="0">
                <a:latin typeface="Comic Sans MS" pitchFamily="66" charset="0"/>
              </a:rPr>
              <a:t> group yang </a:t>
            </a:r>
            <a:r>
              <a:rPr lang="en-US" dirty="0" err="1" smtClean="0">
                <a:latin typeface="Comic Sans MS" pitchFamily="66" charset="0"/>
              </a:rPr>
              <a:t>dipisahkan</a:t>
            </a:r>
            <a:r>
              <a:rPr lang="en-US" dirty="0" smtClean="0">
                <a:latin typeface="Comic Sans MS" pitchFamily="66" charset="0"/>
              </a:rPr>
              <a:t> per </a:t>
            </a:r>
            <a:r>
              <a:rPr lang="en-US" dirty="0" err="1" smtClean="0">
                <a:latin typeface="Comic Sans MS" pitchFamily="66" charset="0"/>
              </a:rPr>
              <a:t>baris</a:t>
            </a:r>
            <a:r>
              <a:rPr lang="en-US" dirty="0" smtClean="0">
                <a:latin typeface="Comic Sans MS" pitchFamily="66" charset="0"/>
              </a:rPr>
              <a:t>. </a:t>
            </a:r>
            <a:r>
              <a:rPr lang="en-US" dirty="0" err="1" smtClean="0">
                <a:latin typeface="Comic Sans MS" pitchFamily="66" charset="0"/>
              </a:rPr>
              <a:t>Setiap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baris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terdiri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dari</a:t>
            </a:r>
            <a:r>
              <a:rPr lang="en-US" dirty="0" smtClean="0">
                <a:latin typeface="Comic Sans MS" pitchFamily="66" charset="0"/>
              </a:rPr>
              <a:t> 4 </a:t>
            </a:r>
            <a:r>
              <a:rPr lang="en-US" dirty="0" err="1" smtClean="0">
                <a:latin typeface="Comic Sans MS" pitchFamily="66" charset="0"/>
              </a:rPr>
              <a:t>kolom</a:t>
            </a:r>
            <a:r>
              <a:rPr lang="en-US" dirty="0" smtClean="0">
                <a:latin typeface="Comic Sans MS" pitchFamily="66" charset="0"/>
              </a:rPr>
              <a:t>, yang </a:t>
            </a:r>
            <a:r>
              <a:rPr lang="en-US" dirty="0" err="1" smtClean="0">
                <a:latin typeface="Comic Sans MS" pitchFamily="66" charset="0"/>
              </a:rPr>
              <a:t>berisi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informasi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mengenai</a:t>
            </a:r>
            <a:r>
              <a:rPr lang="en-US" dirty="0" smtClean="0">
                <a:latin typeface="Comic Sans MS" pitchFamily="66" charset="0"/>
              </a:rPr>
              <a:t> 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i="1" dirty="0" smtClean="0">
                <a:latin typeface="Comic Sans MS" pitchFamily="66" charset="0"/>
              </a:rPr>
              <a:t>Group name </a:t>
            </a:r>
            <a:r>
              <a:rPr lang="en-US" i="1" dirty="0" smtClean="0">
                <a:latin typeface="Comic Sans MS" pitchFamily="66" charset="0"/>
              </a:rPr>
              <a:t>— </a:t>
            </a:r>
            <a:r>
              <a:rPr lang="en-US" i="1" dirty="0" err="1" smtClean="0">
                <a:latin typeface="Comic Sans MS" pitchFamily="66" charset="0"/>
              </a:rPr>
              <a:t>nama</a:t>
            </a:r>
            <a:r>
              <a:rPr lang="en-US" i="1" dirty="0" smtClean="0">
                <a:latin typeface="Comic Sans MS" pitchFamily="66" charset="0"/>
              </a:rPr>
              <a:t> group.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nn-NO" b="1" i="1" dirty="0" smtClean="0">
                <a:latin typeface="Comic Sans MS" pitchFamily="66" charset="0"/>
              </a:rPr>
              <a:t>Group password </a:t>
            </a:r>
            <a:r>
              <a:rPr lang="nn-NO" i="1" dirty="0" smtClean="0">
                <a:latin typeface="Comic Sans MS" pitchFamily="66" charset="0"/>
              </a:rPr>
              <a:t>— Bila di-set, mengijinkan user yang bukan bagian dari group </a:t>
            </a:r>
            <a:r>
              <a:rPr lang="en-US" dirty="0" err="1" smtClean="0">
                <a:latin typeface="Comic Sans MS" pitchFamily="66" charset="0"/>
              </a:rPr>
              <a:t>bergabung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ke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dalam</a:t>
            </a:r>
            <a:r>
              <a:rPr lang="en-US" dirty="0" smtClean="0">
                <a:latin typeface="Comic Sans MS" pitchFamily="66" charset="0"/>
              </a:rPr>
              <a:t> group </a:t>
            </a:r>
            <a:r>
              <a:rPr lang="en-US" dirty="0" err="1" smtClean="0">
                <a:latin typeface="Comic Sans MS" pitchFamily="66" charset="0"/>
              </a:rPr>
              <a:t>dengan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menggunakan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printah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newgrp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dan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mengetikkan</a:t>
            </a:r>
            <a:r>
              <a:rPr lang="en-US" dirty="0" smtClean="0">
                <a:latin typeface="Comic Sans MS" pitchFamily="66" charset="0"/>
              </a:rPr>
              <a:t> password. </a:t>
            </a:r>
            <a:r>
              <a:rPr lang="en-US" dirty="0" err="1" smtClean="0">
                <a:latin typeface="Comic Sans MS" pitchFamily="66" charset="0"/>
              </a:rPr>
              <a:t>Jika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lebih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kecil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dari</a:t>
            </a:r>
            <a:r>
              <a:rPr lang="en-US" dirty="0" smtClean="0">
                <a:latin typeface="Comic Sans MS" pitchFamily="66" charset="0"/>
              </a:rPr>
              <a:t> x, </a:t>
            </a:r>
            <a:r>
              <a:rPr lang="en-US" dirty="0" err="1" smtClean="0">
                <a:latin typeface="Comic Sans MS" pitchFamily="66" charset="0"/>
              </a:rPr>
              <a:t>maka</a:t>
            </a:r>
            <a:r>
              <a:rPr lang="en-US" dirty="0" smtClean="0">
                <a:latin typeface="Comic Sans MS" pitchFamily="66" charset="0"/>
              </a:rPr>
              <a:t> shadow group password </a:t>
            </a:r>
            <a:r>
              <a:rPr lang="en-US" dirty="0" err="1" smtClean="0">
                <a:latin typeface="Comic Sans MS" pitchFamily="66" charset="0"/>
              </a:rPr>
              <a:t>digunakan</a:t>
            </a:r>
            <a:r>
              <a:rPr lang="en-US" dirty="0" smtClean="0">
                <a:latin typeface="Comic Sans MS" pitchFamily="66" charset="0"/>
              </a:rPr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i="1" dirty="0" smtClean="0">
                <a:latin typeface="Comic Sans MS" pitchFamily="66" charset="0"/>
              </a:rPr>
              <a:t>Group ID (GID) </a:t>
            </a:r>
            <a:r>
              <a:rPr lang="en-US" i="1" dirty="0" smtClean="0">
                <a:latin typeface="Comic Sans MS" pitchFamily="66" charset="0"/>
              </a:rPr>
              <a:t>— </a:t>
            </a:r>
            <a:r>
              <a:rPr lang="en-US" i="1" dirty="0" err="1" smtClean="0">
                <a:latin typeface="Comic Sans MS" pitchFamily="66" charset="0"/>
              </a:rPr>
              <a:t>Bilangan</a:t>
            </a:r>
            <a:r>
              <a:rPr lang="en-US" i="1" dirty="0" smtClean="0">
                <a:latin typeface="Comic Sans MS" pitchFamily="66" charset="0"/>
              </a:rPr>
              <a:t> </a:t>
            </a:r>
            <a:r>
              <a:rPr lang="en-US" i="1" dirty="0" err="1" smtClean="0">
                <a:latin typeface="Comic Sans MS" pitchFamily="66" charset="0"/>
              </a:rPr>
              <a:t>numerik</a:t>
            </a:r>
            <a:r>
              <a:rPr lang="en-US" i="1" dirty="0" smtClean="0">
                <a:latin typeface="Comic Sans MS" pitchFamily="66" charset="0"/>
              </a:rPr>
              <a:t> yang </a:t>
            </a:r>
            <a:r>
              <a:rPr lang="en-US" i="1" dirty="0" err="1" smtClean="0">
                <a:latin typeface="Comic Sans MS" pitchFamily="66" charset="0"/>
              </a:rPr>
              <a:t>ekuivalen</a:t>
            </a:r>
            <a:r>
              <a:rPr lang="en-US" i="1" dirty="0" smtClean="0">
                <a:latin typeface="Comic Sans MS" pitchFamily="66" charset="0"/>
              </a:rPr>
              <a:t> </a:t>
            </a:r>
            <a:r>
              <a:rPr lang="en-US" i="1" dirty="0" err="1" smtClean="0">
                <a:latin typeface="Comic Sans MS" pitchFamily="66" charset="0"/>
              </a:rPr>
              <a:t>dengan</a:t>
            </a:r>
            <a:r>
              <a:rPr lang="en-US" i="1" dirty="0" smtClean="0">
                <a:latin typeface="Comic Sans MS" pitchFamily="66" charset="0"/>
              </a:rPr>
              <a:t> group name.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i="1" dirty="0" smtClean="0">
                <a:latin typeface="Comic Sans MS" pitchFamily="66" charset="0"/>
              </a:rPr>
              <a:t>Member list </a:t>
            </a:r>
            <a:r>
              <a:rPr lang="en-US" i="1" dirty="0" smtClean="0">
                <a:latin typeface="Comic Sans MS" pitchFamily="66" charset="0"/>
              </a:rPr>
              <a:t>— </a:t>
            </a:r>
            <a:r>
              <a:rPr lang="en-US" i="1" dirty="0" err="1" smtClean="0">
                <a:latin typeface="Comic Sans MS" pitchFamily="66" charset="0"/>
              </a:rPr>
              <a:t>daftar</a:t>
            </a:r>
            <a:r>
              <a:rPr lang="en-US" i="1" dirty="0" smtClean="0">
                <a:latin typeface="Comic Sans MS" pitchFamily="66" charset="0"/>
              </a:rPr>
              <a:t> user yang </a:t>
            </a:r>
            <a:r>
              <a:rPr lang="en-US" i="1" dirty="0" err="1" smtClean="0">
                <a:latin typeface="Comic Sans MS" pitchFamily="66" charset="0"/>
              </a:rPr>
              <a:t>menjadi</a:t>
            </a:r>
            <a:r>
              <a:rPr lang="en-US" i="1" dirty="0" smtClean="0">
                <a:latin typeface="Comic Sans MS" pitchFamily="66" charset="0"/>
              </a:rPr>
              <a:t> </a:t>
            </a:r>
            <a:r>
              <a:rPr lang="en-US" i="1" dirty="0" err="1" smtClean="0">
                <a:latin typeface="Comic Sans MS" pitchFamily="66" charset="0"/>
              </a:rPr>
              <a:t>milik</a:t>
            </a:r>
            <a:r>
              <a:rPr lang="en-US" i="1" dirty="0" smtClean="0">
                <a:latin typeface="Comic Sans MS" pitchFamily="66" charset="0"/>
              </a:rPr>
              <a:t> group.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31536"/>
          </a:xfrm>
        </p:spPr>
        <p:txBody>
          <a:bodyPr/>
          <a:lstStyle/>
          <a:p>
            <a:r>
              <a:rPr lang="fr-FR" dirty="0" err="1" smtClean="0">
                <a:latin typeface="Comic Sans MS" pitchFamily="66" charset="0"/>
              </a:rPr>
              <a:t>Contoh</a:t>
            </a:r>
            <a:r>
              <a:rPr lang="fr-FR" dirty="0" smtClean="0">
                <a:latin typeface="Comic Sans MS" pitchFamily="66" charset="0"/>
              </a:rPr>
              <a:t> </a:t>
            </a:r>
            <a:r>
              <a:rPr lang="fr-FR" dirty="0" err="1" smtClean="0">
                <a:latin typeface="Comic Sans MS" pitchFamily="66" charset="0"/>
              </a:rPr>
              <a:t>baris</a:t>
            </a:r>
            <a:r>
              <a:rPr lang="fr-FR" dirty="0" smtClean="0">
                <a:latin typeface="Comic Sans MS" pitchFamily="66" charset="0"/>
              </a:rPr>
              <a:t> </a:t>
            </a:r>
            <a:r>
              <a:rPr lang="fr-FR" dirty="0" err="1" smtClean="0">
                <a:latin typeface="Comic Sans MS" pitchFamily="66" charset="0"/>
              </a:rPr>
              <a:t>pada</a:t>
            </a:r>
            <a:r>
              <a:rPr lang="fr-FR" dirty="0" smtClean="0">
                <a:latin typeface="Comic Sans MS" pitchFamily="66" charset="0"/>
              </a:rPr>
              <a:t> file /</a:t>
            </a:r>
            <a:r>
              <a:rPr lang="fr-FR" dirty="0" err="1" smtClean="0">
                <a:latin typeface="Comic Sans MS" pitchFamily="66" charset="0"/>
              </a:rPr>
              <a:t>etc</a:t>
            </a:r>
            <a:r>
              <a:rPr lang="fr-FR" dirty="0" smtClean="0">
                <a:latin typeface="Comic Sans MS" pitchFamily="66" charset="0"/>
              </a:rPr>
              <a:t>/group:</a:t>
            </a:r>
          </a:p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		</a:t>
            </a:r>
          </a:p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	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general:x:502:juan,shelley,bob</a:t>
            </a: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r>
              <a:rPr lang="en-US" dirty="0" err="1" smtClean="0">
                <a:latin typeface="Comic Sans MS" pitchFamily="66" charset="0"/>
              </a:rPr>
              <a:t>Baris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diatas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menunjukkan</a:t>
            </a:r>
            <a:r>
              <a:rPr lang="en-US" dirty="0" smtClean="0">
                <a:latin typeface="Comic Sans MS" pitchFamily="66" charset="0"/>
              </a:rPr>
              <a:t>, group general </a:t>
            </a:r>
            <a:r>
              <a:rPr lang="en-US" dirty="0" err="1" smtClean="0">
                <a:latin typeface="Comic Sans MS" pitchFamily="66" charset="0"/>
              </a:rPr>
              <a:t>menggunakan</a:t>
            </a:r>
            <a:r>
              <a:rPr lang="en-US" dirty="0" smtClean="0">
                <a:latin typeface="Comic Sans MS" pitchFamily="66" charset="0"/>
              </a:rPr>
              <a:t> password shadow, </a:t>
            </a:r>
            <a:r>
              <a:rPr lang="en-US" dirty="0" err="1" smtClean="0">
                <a:latin typeface="Comic Sans MS" pitchFamily="66" charset="0"/>
              </a:rPr>
              <a:t>mempunyai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nl-NL" dirty="0" smtClean="0">
                <a:latin typeface="Comic Sans MS" pitchFamily="66" charset="0"/>
              </a:rPr>
              <a:t>GID 502 dan anggota juan, shelley dan bob.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041136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latin typeface="Comic Sans MS" pitchFamily="66" charset="0"/>
              </a:rPr>
              <a:t>Tabel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berikut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berisi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beberapa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perintah</a:t>
            </a:r>
            <a:r>
              <a:rPr lang="en-US" sz="2000" dirty="0" smtClean="0">
                <a:latin typeface="Comic Sans MS" pitchFamily="66" charset="0"/>
              </a:rPr>
              <a:t> yang </a:t>
            </a:r>
            <a:r>
              <a:rPr lang="en-US" sz="2000" dirty="0" err="1" smtClean="0">
                <a:latin typeface="Comic Sans MS" pitchFamily="66" charset="0"/>
              </a:rPr>
              <a:t>umum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untuk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membuat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dan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mengatur</a:t>
            </a:r>
            <a:r>
              <a:rPr lang="en-US" sz="2000" dirty="0" smtClean="0">
                <a:latin typeface="Comic Sans MS" pitchFamily="66" charset="0"/>
              </a:rPr>
              <a:t> user command :</a:t>
            </a:r>
            <a:endParaRPr lang="en-US" sz="2000" dirty="0">
              <a:latin typeface="Comic Sans MS" pitchFamily="66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371600"/>
            <a:ext cx="8305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041136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latin typeface="Comic Sans MS" pitchFamily="66" charset="0"/>
              </a:rPr>
              <a:t>Tabel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berikut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berisi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beberapa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perintah</a:t>
            </a:r>
            <a:r>
              <a:rPr lang="en-US" sz="2000" dirty="0" smtClean="0">
                <a:latin typeface="Comic Sans MS" pitchFamily="66" charset="0"/>
              </a:rPr>
              <a:t> yang </a:t>
            </a:r>
            <a:r>
              <a:rPr lang="en-US" sz="2000" dirty="0" err="1" smtClean="0">
                <a:latin typeface="Comic Sans MS" pitchFamily="66" charset="0"/>
              </a:rPr>
              <a:t>umum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untuk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membuat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dan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mengatur</a:t>
            </a:r>
            <a:r>
              <a:rPr lang="en-US" sz="2000" dirty="0" smtClean="0">
                <a:latin typeface="Comic Sans MS" pitchFamily="66" charset="0"/>
              </a:rPr>
              <a:t> user command :</a:t>
            </a:r>
            <a:endParaRPr lang="en-US" sz="2000" dirty="0">
              <a:latin typeface="Comic Sans MS" pitchFamily="66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b="91176"/>
          <a:stretch>
            <a:fillRect/>
          </a:stretch>
        </p:blipFill>
        <p:spPr bwMode="auto">
          <a:xfrm>
            <a:off x="533400" y="1371600"/>
            <a:ext cx="830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2150" y="1798820"/>
            <a:ext cx="833437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60136"/>
          </a:xfrm>
        </p:spPr>
        <p:txBody>
          <a:bodyPr/>
          <a:lstStyle/>
          <a:p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mengatur</a:t>
            </a:r>
            <a:r>
              <a:rPr lang="en-US" dirty="0" smtClean="0"/>
              <a:t> group :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4813" y="2205038"/>
            <a:ext cx="833437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 t="2676" b="70569"/>
          <a:stretch>
            <a:fillRect/>
          </a:stretch>
        </p:blipFill>
        <p:spPr bwMode="auto">
          <a:xfrm>
            <a:off x="395990" y="4572000"/>
            <a:ext cx="8353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60136"/>
          </a:xfrm>
        </p:spPr>
        <p:txBody>
          <a:bodyPr/>
          <a:lstStyle/>
          <a:p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mengatur</a:t>
            </a:r>
            <a:r>
              <a:rPr lang="en-US" dirty="0" smtClean="0"/>
              <a:t> group :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4813" y="2205038"/>
            <a:ext cx="833437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 t="30002"/>
          <a:stretch>
            <a:fillRect/>
          </a:stretch>
        </p:blipFill>
        <p:spPr bwMode="auto">
          <a:xfrm>
            <a:off x="395990" y="2669655"/>
            <a:ext cx="8353425" cy="1993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21</TotalTime>
  <Words>296</Words>
  <Application>Microsoft Office PowerPoint</Application>
  <PresentationFormat>On-screen Show (4:3)</PresentationFormat>
  <Paragraphs>32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Urban</vt:lpstr>
      <vt:lpstr>Manajemen User &amp; Group</vt:lpstr>
      <vt:lpstr>FILE /etc/passwd</vt:lpstr>
      <vt:lpstr>Slide 3</vt:lpstr>
      <vt:lpstr>FILE /etc/group</vt:lpstr>
      <vt:lpstr>Slide 5</vt:lpstr>
      <vt:lpstr>Slide 6</vt:lpstr>
      <vt:lpstr>Slide 7</vt:lpstr>
      <vt:lpstr>Slide 8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Manajemen User &amp; Group</dc:title>
  <dc:creator>very</dc:creator>
  <cp:lastModifiedBy>very</cp:lastModifiedBy>
  <cp:revision>15</cp:revision>
  <dcterms:created xsi:type="dcterms:W3CDTF">2006-08-16T00:00:00Z</dcterms:created>
  <dcterms:modified xsi:type="dcterms:W3CDTF">2010-11-02T04:20:18Z</dcterms:modified>
</cp:coreProperties>
</file>