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16F0D3-9B46-4A0E-8DC8-2788C3E3E632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A97DEE2-F43B-4D88-9C7D-6187CF3B2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7DEE2-F43B-4D88-9C7D-6187CF3B2E0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main_name/directori_informasi" TargetMode="External"/><Relationship Id="rId5" Type="http://schemas.openxmlformats.org/officeDocument/2006/relationships/hyperlink" Target="ftp://ftp.informatika.org/" TargetMode="External"/><Relationship Id="rId4" Type="http://schemas.openxmlformats.org/officeDocument/2006/relationships/hyperlink" Target="mailto:bverych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googl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id.wikipedia.org/wiki/World_Wide_We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ternet_Relay_Chat" TargetMode="External"/><Relationship Id="rId5" Type="http://schemas.openxmlformats.org/officeDocument/2006/relationships/hyperlink" Target="http://en.wikipedia.org/wiki/Simple_Mail_Transfer_Protocol" TargetMode="External"/><Relationship Id="rId4" Type="http://schemas.openxmlformats.org/officeDocument/2006/relationships/hyperlink" Target="http://en.wikipedia.org/wiki/Hypertext_Transfer_Protoco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_Transfer_Protoco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eln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Pengertian</a:t>
            </a:r>
            <a:r>
              <a:rPr lang="en-US" dirty="0" smtClean="0"/>
              <a:t> Internet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Sejarah</a:t>
            </a:r>
            <a:r>
              <a:rPr lang="en-US" dirty="0" smtClean="0"/>
              <a:t> Internet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Aplikasi</a:t>
            </a:r>
            <a:r>
              <a:rPr lang="en-US" dirty="0" smtClean="0"/>
              <a:t> Internet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Website &amp;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Comic Sans MS" pitchFamily="66" charset="0"/>
              </a:rPr>
              <a:t>Web (WWW)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Kumpulan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dokumen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file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internet yang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saling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terhubung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memungkinkan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user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mencari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mengambil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menggunakan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informasi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tsb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b="1" dirty="0" smtClean="0">
                <a:latin typeface="Comic Sans MS" pitchFamily="66" charset="0"/>
              </a:rPr>
              <a:t>Web site / homepage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Bersifat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statis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(static page).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Information based (user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mengambil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informasi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b="1" dirty="0" smtClean="0">
                <a:latin typeface="Comic Sans MS" pitchFamily="66" charset="0"/>
              </a:rPr>
              <a:t>Web application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Bersifat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dinamis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dinamic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page)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Task based (user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melakukan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sesuatu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b="1" dirty="0" err="1" smtClean="0">
                <a:latin typeface="Comic Sans MS" pitchFamily="66" charset="0"/>
              </a:rPr>
              <a:t>Tipe</a:t>
            </a:r>
            <a:r>
              <a:rPr lang="en-US" b="1" dirty="0" smtClean="0">
                <a:latin typeface="Comic Sans MS" pitchFamily="66" charset="0"/>
              </a:rPr>
              <a:t> web site / web application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Personal/corporate website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E-commerce, e-learning, e-government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News/information/community portal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Corporate portal,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dll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Definisi-definisi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Web Server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Web server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software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Berjalan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server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Menjadikan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dokumen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web yang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tersimpan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server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diakses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pengguna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internet.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Cara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Kerja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lvl="1"/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191000"/>
            <a:ext cx="708896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Software web server </a:t>
            </a:r>
            <a:r>
              <a:rPr lang="en-US" dirty="0" err="1" smtClean="0">
                <a:latin typeface="Comic Sans MS" pitchFamily="66" charset="0"/>
              </a:rPr>
              <a:t>populer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ini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r>
              <a:rPr lang="en-US" dirty="0" smtClean="0">
                <a:latin typeface="Comic Sans MS" pitchFamily="66" charset="0"/>
              </a:rPr>
              <a:t>Apache, </a:t>
            </a:r>
            <a:r>
              <a:rPr lang="en-US" dirty="0" err="1" smtClean="0">
                <a:latin typeface="Comic Sans MS" pitchFamily="66" charset="0"/>
              </a:rPr>
              <a:t>berjalan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Multi platform ( windows, </a:t>
            </a:r>
            <a:r>
              <a:rPr lang="en-US" dirty="0" err="1" smtClean="0">
                <a:latin typeface="Comic Sans MS" pitchFamily="66" charset="0"/>
              </a:rPr>
              <a:t>linux</a:t>
            </a:r>
            <a:r>
              <a:rPr lang="en-US" dirty="0" smtClean="0">
                <a:latin typeface="Comic Sans MS" pitchFamily="66" charset="0"/>
              </a:rPr>
              <a:t>).</a:t>
            </a:r>
          </a:p>
          <a:p>
            <a:r>
              <a:rPr lang="en-US" dirty="0" smtClean="0">
                <a:latin typeface="Comic Sans MS" pitchFamily="66" charset="0"/>
              </a:rPr>
              <a:t>MS Internet Information Server (IIS), </a:t>
            </a:r>
            <a:r>
              <a:rPr lang="en-US" dirty="0" err="1" smtClean="0">
                <a:latin typeface="Comic Sans MS" pitchFamily="66" charset="0"/>
              </a:rPr>
              <a:t>berjalan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Windows</a:t>
            </a:r>
          </a:p>
          <a:p>
            <a:r>
              <a:rPr lang="en-US" dirty="0" smtClean="0">
                <a:latin typeface="Comic Sans MS" pitchFamily="66" charset="0"/>
              </a:rPr>
              <a:t>Tomcat (Java), </a:t>
            </a:r>
            <a:r>
              <a:rPr lang="en-US" dirty="0" err="1" smtClean="0">
                <a:latin typeface="Comic Sans MS" pitchFamily="66" charset="0"/>
              </a:rPr>
              <a:t>berjalan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multi platform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Definisi-definisi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724400" cy="49743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Web Client (Web Browser)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Web client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software.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Berjalan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komputer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user.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alat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menjelajah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web.</a:t>
            </a: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menampilkan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web.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Cara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Kerja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5875" y="1981200"/>
            <a:ext cx="4118125" cy="416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latin typeface="Comic Sans MS" pitchFamily="66" charset="0"/>
              </a:rPr>
              <a:t>URL (Uniform Resource Locator)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URL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pengalamatan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internet.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Standar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format URL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diatur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RFC 1738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Alamat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diawali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tipe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servis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protokol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URL: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hlinkClick r:id="rId3"/>
              </a:rPr>
              <a:t>http://www.google.com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hlinkClick r:id="rId4"/>
              </a:rPr>
              <a:t>mailto:bverych@gmail.com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hlinkClick r:id="rId5"/>
              </a:rPr>
              <a:t>ftp://ftp.informatika.org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Susunan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alamat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web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sbb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hlinkClick r:id="rId6"/>
              </a:rPr>
              <a:t>http://domain_name/directori_informasi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http://www.itb.ac.id/campus-life/index.html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Definisi-definisi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b="1" dirty="0" err="1" smtClean="0">
                <a:latin typeface="Comic Sans MS" pitchFamily="66" charset="0"/>
              </a:rPr>
              <a:t>HyperText</a:t>
            </a:r>
            <a:r>
              <a:rPr lang="en-US" b="1" dirty="0" smtClean="0">
                <a:latin typeface="Comic Sans MS" pitchFamily="66" charset="0"/>
              </a:rPr>
              <a:t> Transfer Protocol (HTTP)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HTTP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protokol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komunikasi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web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standar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HTTP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terdapat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RFC 2616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hlinkClick r:id="rId3"/>
              </a:rPr>
              <a:t>http://www.yahoo.com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hlinkClick r:id="rId4"/>
              </a:rPr>
              <a:t>http://www.google.com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hlinkClick r:id="rId5"/>
              </a:rPr>
              <a:t>http://www.youtube.com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2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Definisi-definisi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dalam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Web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Definisi-definisi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26736"/>
          </a:xfrm>
        </p:spPr>
        <p:txBody>
          <a:bodyPr/>
          <a:lstStyle/>
          <a:p>
            <a:r>
              <a:rPr lang="en-US" b="1" dirty="0" err="1" smtClean="0">
                <a:latin typeface="Comic Sans MS" pitchFamily="66" charset="0"/>
              </a:rPr>
              <a:t>HyperText</a:t>
            </a:r>
            <a:r>
              <a:rPr lang="en-US" b="1" dirty="0" smtClean="0">
                <a:latin typeface="Comic Sans MS" pitchFamily="66" charset="0"/>
              </a:rPr>
              <a:t> Markup Language (HTML)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Bahasa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standar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web.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Output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399" y="2971800"/>
            <a:ext cx="63829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5638800"/>
            <a:ext cx="651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Definisi-definisi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r>
              <a:rPr lang="en-US" b="1" dirty="0" smtClean="0">
                <a:latin typeface="Comic Sans MS" pitchFamily="66" charset="0"/>
              </a:rPr>
              <a:t>Cascading Style Sheet (CSS)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Mekanisme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sederhana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menambahkan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style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web.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web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CSS: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Output: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1" y="3200400"/>
            <a:ext cx="5791200" cy="22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1" y="5867400"/>
            <a:ext cx="6096000" cy="4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</a:rPr>
              <a:t>CGI, Server program execution (Perl, C)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Web server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mengeksekusi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file program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menghasilkan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output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bentuk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HTML</a:t>
            </a:r>
          </a:p>
          <a:p>
            <a:pPr lvl="1" algn="just">
              <a:lnSpc>
                <a:spcPct val="120000"/>
              </a:lnSpc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</a:rPr>
              <a:t>Server side scripting (PHP, ASP)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Web server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memparsing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menjalankan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script yang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menempel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web.</a:t>
            </a:r>
          </a:p>
          <a:p>
            <a:pPr lvl="1" algn="just">
              <a:lnSpc>
                <a:spcPct val="120000"/>
              </a:lnSpc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</a:rPr>
              <a:t>Client side scripting (</a:t>
            </a:r>
            <a:r>
              <a:rPr lang="en-US" b="1" dirty="0" err="1" smtClean="0">
                <a:latin typeface="Comic Sans MS" pitchFamily="66" charset="0"/>
              </a:rPr>
              <a:t>Javascript</a:t>
            </a:r>
            <a:r>
              <a:rPr lang="en-US" b="1" dirty="0" smtClean="0">
                <a:latin typeface="Comic Sans MS" pitchFamily="66" charset="0"/>
              </a:rPr>
              <a:t>, Jscript, VBScript)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Web browser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memparsing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menjalankan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script yang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menempel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halaman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web yang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diterima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mengupdate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informasi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tanpa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melakukan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request HTTP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Web server.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Top-Level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.com → commercial</a:t>
            </a:r>
          </a:p>
          <a:p>
            <a:r>
              <a:rPr lang="en-US" dirty="0" smtClean="0">
                <a:latin typeface="Comic Sans MS" pitchFamily="66" charset="0"/>
              </a:rPr>
              <a:t>.</a:t>
            </a:r>
            <a:r>
              <a:rPr lang="en-US" dirty="0" err="1" smtClean="0">
                <a:latin typeface="Comic Sans MS" pitchFamily="66" charset="0"/>
              </a:rPr>
              <a:t>edu</a:t>
            </a:r>
            <a:r>
              <a:rPr lang="en-US" dirty="0" smtClean="0">
                <a:latin typeface="Comic Sans MS" pitchFamily="66" charset="0"/>
              </a:rPr>
              <a:t> → educational</a:t>
            </a:r>
          </a:p>
          <a:p>
            <a:r>
              <a:rPr lang="en-US" dirty="0" smtClean="0">
                <a:latin typeface="Comic Sans MS" pitchFamily="66" charset="0"/>
              </a:rPr>
              <a:t>.</a:t>
            </a:r>
            <a:r>
              <a:rPr lang="en-US" dirty="0" err="1" smtClean="0">
                <a:latin typeface="Comic Sans MS" pitchFamily="66" charset="0"/>
              </a:rPr>
              <a:t>gov</a:t>
            </a:r>
            <a:r>
              <a:rPr lang="en-US" dirty="0" smtClean="0">
                <a:latin typeface="Comic Sans MS" pitchFamily="66" charset="0"/>
              </a:rPr>
              <a:t> → government</a:t>
            </a:r>
          </a:p>
          <a:p>
            <a:r>
              <a:rPr lang="en-US" dirty="0" smtClean="0">
                <a:latin typeface="Comic Sans MS" pitchFamily="66" charset="0"/>
              </a:rPr>
              <a:t>.mil → military</a:t>
            </a:r>
          </a:p>
          <a:p>
            <a:r>
              <a:rPr lang="en-US" dirty="0" err="1" smtClean="0">
                <a:latin typeface="Comic Sans MS" pitchFamily="66" charset="0"/>
              </a:rPr>
              <a:t>.net</a:t>
            </a:r>
            <a:r>
              <a:rPr lang="en-US" dirty="0" smtClean="0">
                <a:latin typeface="Comic Sans MS" pitchFamily="66" charset="0"/>
              </a:rPr>
              <a:t> → networking</a:t>
            </a:r>
          </a:p>
          <a:p>
            <a:r>
              <a:rPr lang="en-US" dirty="0" smtClean="0">
                <a:latin typeface="Comic Sans MS" pitchFamily="66" charset="0"/>
              </a:rPr>
              <a:t>.org → nonprofit organization</a:t>
            </a:r>
          </a:p>
          <a:p>
            <a:r>
              <a:rPr lang="en-US" dirty="0" smtClean="0">
                <a:latin typeface="Comic Sans MS" pitchFamily="66" charset="0"/>
              </a:rPr>
              <a:t>.biz → </a:t>
            </a:r>
            <a:r>
              <a:rPr lang="en-US" dirty="0" err="1" smtClean="0">
                <a:latin typeface="Comic Sans MS" pitchFamily="66" charset="0"/>
              </a:rPr>
              <a:t>bussines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.info → multi purposes</a:t>
            </a:r>
          </a:p>
          <a:p>
            <a:r>
              <a:rPr lang="en-US" dirty="0" smtClean="0">
                <a:latin typeface="Comic Sans MS" pitchFamily="66" charset="0"/>
              </a:rPr>
              <a:t>.</a:t>
            </a:r>
            <a:r>
              <a:rPr lang="en-US" dirty="0" err="1" smtClean="0">
                <a:latin typeface="Comic Sans MS" pitchFamily="66" charset="0"/>
              </a:rPr>
              <a:t>mobi</a:t>
            </a:r>
            <a:r>
              <a:rPr lang="en-US" dirty="0" smtClean="0">
                <a:latin typeface="Comic Sans MS" pitchFamily="66" charset="0"/>
              </a:rPr>
              <a:t> → mobile</a:t>
            </a:r>
          </a:p>
          <a:p>
            <a:r>
              <a:rPr lang="en-US" dirty="0" smtClean="0">
                <a:latin typeface="Comic Sans MS" pitchFamily="66" charset="0"/>
              </a:rPr>
              <a:t>.</a:t>
            </a:r>
            <a:r>
              <a:rPr lang="en-US" dirty="0" err="1" smtClean="0">
                <a:latin typeface="Comic Sans MS" pitchFamily="66" charset="0"/>
              </a:rPr>
              <a:t>co.id</a:t>
            </a:r>
            <a:r>
              <a:rPr lang="en-US" dirty="0" smtClean="0">
                <a:latin typeface="Comic Sans MS" pitchFamily="66" charset="0"/>
              </a:rPr>
              <a:t> -&gt; </a:t>
            </a:r>
            <a:r>
              <a:rPr lang="en-US" dirty="0" err="1" smtClean="0">
                <a:latin typeface="Comic Sans MS" pitchFamily="66" charset="0"/>
              </a:rPr>
              <a:t>perusahaan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indonesia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.</a:t>
            </a:r>
            <a:r>
              <a:rPr lang="en-US" dirty="0" err="1" smtClean="0">
                <a:latin typeface="Comic Sans MS" pitchFamily="66" charset="0"/>
              </a:rPr>
              <a:t>web.id</a:t>
            </a:r>
            <a:r>
              <a:rPr lang="en-US" dirty="0" smtClean="0">
                <a:latin typeface="Comic Sans MS" pitchFamily="66" charset="0"/>
              </a:rPr>
              <a:t> -&gt; website </a:t>
            </a:r>
            <a:r>
              <a:rPr lang="en-US" dirty="0" err="1" smtClean="0">
                <a:latin typeface="Comic Sans MS" pitchFamily="66" charset="0"/>
              </a:rPr>
              <a:t>indonesia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.</a:t>
            </a:r>
            <a:r>
              <a:rPr lang="en-US" dirty="0" err="1" smtClean="0">
                <a:latin typeface="Comic Sans MS" pitchFamily="66" charset="0"/>
              </a:rPr>
              <a:t>ac.id</a:t>
            </a:r>
            <a:r>
              <a:rPr lang="en-US" dirty="0" smtClean="0">
                <a:latin typeface="Comic Sans MS" pitchFamily="66" charset="0"/>
              </a:rPr>
              <a:t>-&gt; </a:t>
            </a:r>
            <a:r>
              <a:rPr lang="en-US" dirty="0" err="1" smtClean="0">
                <a:latin typeface="Comic Sans MS" pitchFamily="66" charset="0"/>
              </a:rPr>
              <a:t>pendidikan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indonesia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dll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</a:rPr>
              <a:t>Visualisasi dari beberapa route pada jaringan Internet.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Sub-Level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sia.usm.ac.id</a:t>
            </a:r>
          </a:p>
          <a:p>
            <a:r>
              <a:rPr lang="en-US" sz="4000" dirty="0" smtClean="0">
                <a:latin typeface="Comic Sans MS" pitchFamily="66" charset="0"/>
              </a:rPr>
              <a:t>ftik.usm.ac.id</a:t>
            </a:r>
          </a:p>
          <a:p>
            <a:r>
              <a:rPr lang="en-US" sz="4000" dirty="0" smtClean="0">
                <a:latin typeface="Comic Sans MS" pitchFamily="66" charset="0"/>
              </a:rPr>
              <a:t>mail.yahoo.com</a:t>
            </a:r>
          </a:p>
          <a:p>
            <a:r>
              <a:rPr lang="en-US" sz="4000" dirty="0" smtClean="0">
                <a:latin typeface="Comic Sans MS" pitchFamily="66" charset="0"/>
              </a:rPr>
              <a:t>mail.google.com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Menjadikan</a:t>
            </a:r>
            <a:r>
              <a:rPr lang="en-US" dirty="0" smtClean="0"/>
              <a:t> Web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alamat</a:t>
            </a:r>
            <a:r>
              <a:rPr lang="en-US" dirty="0" smtClean="0">
                <a:latin typeface="Comic Sans MS" pitchFamily="66" charset="0"/>
              </a:rPr>
              <a:t> web / URL / </a:t>
            </a:r>
            <a:r>
              <a:rPr lang="en-US" dirty="0" err="1" smtClean="0">
                <a:latin typeface="Comic Sans MS" pitchFamily="66" charset="0"/>
              </a:rPr>
              <a:t>nama</a:t>
            </a:r>
            <a:r>
              <a:rPr lang="en-US" dirty="0" smtClean="0">
                <a:latin typeface="Comic Sans MS" pitchFamily="66" charset="0"/>
              </a:rPr>
              <a:t> domain.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Beli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nama</a:t>
            </a:r>
            <a:r>
              <a:rPr lang="en-US" dirty="0" smtClean="0">
                <a:latin typeface="Comic Sans MS" pitchFamily="66" charset="0"/>
              </a:rPr>
              <a:t> domain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jasa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jual</a:t>
            </a:r>
            <a:r>
              <a:rPr lang="en-US" dirty="0" smtClean="0">
                <a:latin typeface="Comic Sans MS" pitchFamily="66" charset="0"/>
              </a:rPr>
              <a:t> domain.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Biaya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dikenakan</a:t>
            </a:r>
            <a:r>
              <a:rPr lang="en-US" dirty="0" smtClean="0">
                <a:latin typeface="Comic Sans MS" pitchFamily="66" charset="0"/>
              </a:rPr>
              <a:t> per </a:t>
            </a:r>
            <a:r>
              <a:rPr lang="en-US" dirty="0" err="1" smtClean="0">
                <a:latin typeface="Comic Sans MS" pitchFamily="66" charset="0"/>
              </a:rPr>
              <a:t>tahun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Melakukan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perpanjangan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nama</a:t>
            </a:r>
            <a:r>
              <a:rPr lang="en-US" dirty="0" smtClean="0">
                <a:latin typeface="Comic Sans MS" pitchFamily="66" charset="0"/>
              </a:rPr>
              <a:t> domain </a:t>
            </a:r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tahun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dirty="0" err="1" smtClean="0">
                <a:latin typeface="Comic Sans MS" pitchFamily="66" charset="0"/>
              </a:rPr>
              <a:t>Menyewa</a:t>
            </a:r>
            <a:r>
              <a:rPr lang="en-US" dirty="0" smtClean="0">
                <a:latin typeface="Comic Sans MS" pitchFamily="66" charset="0"/>
              </a:rPr>
              <a:t> space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internet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web hosting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Sewa</a:t>
            </a:r>
            <a:r>
              <a:rPr lang="en-US" dirty="0" smtClean="0">
                <a:latin typeface="Comic Sans MS" pitchFamily="66" charset="0"/>
              </a:rPr>
              <a:t> space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jasa</a:t>
            </a:r>
            <a:r>
              <a:rPr lang="en-US" dirty="0" smtClean="0">
                <a:latin typeface="Comic Sans MS" pitchFamily="66" charset="0"/>
              </a:rPr>
              <a:t> web hosting.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Biaya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dikenakan</a:t>
            </a:r>
            <a:r>
              <a:rPr lang="en-US" dirty="0" smtClean="0">
                <a:latin typeface="Comic Sans MS" pitchFamily="66" charset="0"/>
              </a:rPr>
              <a:t> per </a:t>
            </a:r>
            <a:r>
              <a:rPr lang="en-US" dirty="0" err="1" smtClean="0">
                <a:latin typeface="Comic Sans MS" pitchFamily="66" charset="0"/>
              </a:rPr>
              <a:t>bulan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lvl="1"/>
            <a:r>
              <a:rPr lang="en-US" dirty="0" err="1" smtClean="0">
                <a:latin typeface="Comic Sans MS" pitchFamily="66" charset="0"/>
              </a:rPr>
              <a:t>Melakukan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perpanjangan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hosting </a:t>
            </a:r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bulan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lvl="1"/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5272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6211669"/>
            <a:ext cx="4572000" cy="646331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Representasi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grafis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dari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jaringan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  <a:hlinkClick r:id="rId4" tooltip="World Wide Web"/>
              </a:rPr>
              <a:t>WWW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(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hanya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0.0001%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saja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Internet </a:t>
            </a:r>
            <a:r>
              <a:rPr lang="en-US" dirty="0" err="1" smtClean="0">
                <a:latin typeface="Comic Sans MS" pitchFamily="66" charset="0"/>
              </a:rPr>
              <a:t>sendiri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berasal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kata</a:t>
            </a:r>
            <a:r>
              <a:rPr lang="en-US" dirty="0" smtClean="0">
                <a:latin typeface="Comic Sans MS" pitchFamily="66" charset="0"/>
              </a:rPr>
              <a:t> International Networking, yang </a:t>
            </a:r>
            <a:r>
              <a:rPr lang="en-US" dirty="0" err="1" smtClean="0">
                <a:latin typeface="Comic Sans MS" pitchFamily="66" charset="0"/>
              </a:rPr>
              <a:t>maksudnya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dua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atau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lebih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saling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berhubungan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kemudian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membentuk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jaringan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hingga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meliputi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jutaan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dunia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err="1" smtClean="0">
                <a:latin typeface="Comic Sans MS" pitchFamily="66" charset="0"/>
              </a:rPr>
              <a:t>internasional</a:t>
            </a:r>
            <a:r>
              <a:rPr lang="en-US" dirty="0" smtClean="0">
                <a:latin typeface="Comic Sans MS" pitchFamily="66" charset="0"/>
              </a:rPr>
              <a:t>), yang </a:t>
            </a:r>
            <a:r>
              <a:rPr lang="en-US" dirty="0" err="1" smtClean="0">
                <a:latin typeface="Comic Sans MS" pitchFamily="66" charset="0"/>
              </a:rPr>
              <a:t>saling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berinteraksi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juga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saling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bertukar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informasi</a:t>
            </a:r>
            <a:r>
              <a:rPr lang="en-US" dirty="0" smtClean="0">
                <a:latin typeface="Comic Sans MS" pitchFamily="66" charset="0"/>
              </a:rPr>
              <a:t>.	</a:t>
            </a: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89857"/>
            <a:ext cx="4495800" cy="629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181600" y="6211669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http://depts.alverno.edu/cil/mod1/webtutorial/internetstart.html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752600"/>
            <a:ext cx="4267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Internet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</a:rPr>
              <a:t>www (</a:t>
            </a:r>
            <a:r>
              <a:rPr lang="en-US" b="1" dirty="0" smtClean="0">
                <a:latin typeface="Comic Sans MS" pitchFamily="66" charset="0"/>
                <a:hlinkClick r:id="rId3" tooltip="World Wide Web"/>
              </a:rPr>
              <a:t>World Wide Web</a:t>
            </a:r>
            <a:r>
              <a:rPr lang="en-US" b="1" dirty="0" smtClean="0"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Layanan</a:t>
            </a:r>
            <a:r>
              <a:rPr lang="en-US" dirty="0" smtClean="0">
                <a:latin typeface="Comic Sans MS" pitchFamily="66" charset="0"/>
              </a:rPr>
              <a:t> WWW </a:t>
            </a:r>
            <a:r>
              <a:rPr lang="en-US" dirty="0" err="1" smtClean="0">
                <a:latin typeface="Comic Sans MS" pitchFamily="66" charset="0"/>
              </a:rPr>
              <a:t>merupakan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layanan</a:t>
            </a:r>
            <a:r>
              <a:rPr lang="en-US" dirty="0" smtClean="0">
                <a:latin typeface="Comic Sans MS" pitchFamily="66" charset="0"/>
              </a:rPr>
              <a:t> internet yang paling </a:t>
            </a:r>
            <a:r>
              <a:rPr lang="en-US" dirty="0" err="1" smtClean="0">
                <a:latin typeface="Comic Sans MS" pitchFamily="66" charset="0"/>
              </a:rPr>
              <a:t>dikenal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layanan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bisa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menikmati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berbagai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situs</a:t>
            </a:r>
            <a:r>
              <a:rPr lang="en-US" dirty="0" smtClean="0">
                <a:latin typeface="Comic Sans MS" pitchFamily="66" charset="0"/>
              </a:rPr>
              <a:t> web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dunia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Layanan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disediakan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oleh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protokol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dinamakan</a:t>
            </a:r>
            <a:r>
              <a:rPr lang="en-US" dirty="0" smtClean="0">
                <a:latin typeface="Comic Sans MS" pitchFamily="66" charset="0"/>
              </a:rPr>
              <a:t> HTTP (</a:t>
            </a:r>
            <a:r>
              <a:rPr lang="en-US" i="1" dirty="0" err="1" smtClean="0">
                <a:latin typeface="Comic Sans MS" pitchFamily="66" charset="0"/>
                <a:hlinkClick r:id="rId4" tooltip="Hypertext Transfer Protocol"/>
              </a:rPr>
              <a:t>HyperText</a:t>
            </a:r>
            <a:r>
              <a:rPr lang="en-US" i="1" dirty="0" smtClean="0">
                <a:latin typeface="Comic Sans MS" pitchFamily="66" charset="0"/>
                <a:hlinkClick r:id="rId4" tooltip="Hypertext Transfer Protocol"/>
              </a:rPr>
              <a:t> Transfer Protocol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</a:rPr>
              <a:t>Email (</a:t>
            </a:r>
            <a:r>
              <a:rPr lang="en-US" b="1" dirty="0" err="1" smtClean="0">
                <a:latin typeface="Comic Sans MS" pitchFamily="66" charset="0"/>
              </a:rPr>
              <a:t>electronik</a:t>
            </a:r>
            <a:r>
              <a:rPr lang="en-US" b="1" dirty="0" smtClean="0">
                <a:latin typeface="Comic Sans MS" pitchFamily="66" charset="0"/>
              </a:rPr>
              <a:t> mail)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Layanan</a:t>
            </a:r>
            <a:r>
              <a:rPr lang="en-US" dirty="0" smtClean="0">
                <a:latin typeface="Comic Sans MS" pitchFamily="66" charset="0"/>
              </a:rPr>
              <a:t> email </a:t>
            </a:r>
            <a:r>
              <a:rPr lang="en-US" dirty="0" err="1" smtClean="0">
                <a:latin typeface="Comic Sans MS" pitchFamily="66" charset="0"/>
              </a:rPr>
              <a:t>merupakan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layanan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memungkinan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mengirimkan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surat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elektronik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melalui</a:t>
            </a:r>
            <a:r>
              <a:rPr lang="en-US" dirty="0" smtClean="0">
                <a:latin typeface="Comic Sans MS" pitchFamily="66" charset="0"/>
              </a:rPr>
              <a:t> internet. </a:t>
            </a:r>
            <a:r>
              <a:rPr lang="en-US" dirty="0" err="1" smtClean="0">
                <a:latin typeface="Comic Sans MS" pitchFamily="66" charset="0"/>
              </a:rPr>
              <a:t>Layanan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ditangani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oleh</a:t>
            </a:r>
            <a:r>
              <a:rPr lang="en-US" dirty="0" smtClean="0">
                <a:latin typeface="Comic Sans MS" pitchFamily="66" charset="0"/>
              </a:rPr>
              <a:t> SMTP (</a:t>
            </a:r>
            <a:r>
              <a:rPr lang="en-US" i="1" dirty="0" smtClean="0">
                <a:latin typeface="Comic Sans MS" pitchFamily="66" charset="0"/>
                <a:hlinkClick r:id="rId5" tooltip="Simple Mail Transfer Protocol"/>
              </a:rPr>
              <a:t>Simple Mail Transfer Protocol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  <a:hlinkClick r:id="rId6" tooltip="Internet Relay Chat"/>
              </a:rPr>
              <a:t>IRC</a:t>
            </a:r>
            <a:r>
              <a:rPr lang="en-US" b="1" dirty="0" smtClean="0">
                <a:latin typeface="Comic Sans MS" pitchFamily="66" charset="0"/>
              </a:rPr>
              <a:t> (Internet Relay Chat)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IRC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ketika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melakukan</a:t>
            </a:r>
            <a:r>
              <a:rPr lang="en-US" dirty="0" smtClean="0">
                <a:latin typeface="Comic Sans MS" pitchFamily="66" charset="0"/>
              </a:rPr>
              <a:t> chatting </a:t>
            </a:r>
            <a:r>
              <a:rPr lang="en-US" dirty="0" err="1" smtClean="0">
                <a:latin typeface="Comic Sans MS" pitchFamily="66" charset="0"/>
              </a:rPr>
              <a:t>lewat</a:t>
            </a:r>
            <a:r>
              <a:rPr lang="en-US" dirty="0" smtClean="0">
                <a:latin typeface="Comic Sans MS" pitchFamily="66" charset="0"/>
              </a:rPr>
              <a:t> Internet.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IRC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bisa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bercakap-cakap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teman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berada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tempat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jauh</a:t>
            </a: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Internet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</a:rPr>
              <a:t>FTP (</a:t>
            </a:r>
            <a:r>
              <a:rPr lang="en-US" b="1" dirty="0" smtClean="0">
                <a:latin typeface="Comic Sans MS" pitchFamily="66" charset="0"/>
                <a:hlinkClick r:id="rId3" tooltip="File Transfer Protocol"/>
              </a:rPr>
              <a:t>File Transfer Protocol</a:t>
            </a:r>
            <a:r>
              <a:rPr lang="en-US" b="1" dirty="0" smtClean="0"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Melalui</a:t>
            </a:r>
            <a:r>
              <a:rPr lang="en-US" dirty="0" smtClean="0">
                <a:latin typeface="Comic Sans MS" pitchFamily="66" charset="0"/>
              </a:rPr>
              <a:t> FTP,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bisa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mengirimkan</a:t>
            </a:r>
            <a:r>
              <a:rPr lang="en-US" dirty="0" smtClean="0">
                <a:latin typeface="Comic Sans MS" pitchFamily="66" charset="0"/>
              </a:rPr>
              <a:t> file-file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sangat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juh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lewat</a:t>
            </a:r>
            <a:r>
              <a:rPr lang="en-US" dirty="0" smtClean="0">
                <a:latin typeface="Comic Sans MS" pitchFamily="66" charset="0"/>
              </a:rPr>
              <a:t> Internet.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bisa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juga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mengambil</a:t>
            </a:r>
            <a:r>
              <a:rPr lang="en-US" dirty="0" smtClean="0">
                <a:latin typeface="Comic Sans MS" pitchFamily="66" charset="0"/>
              </a:rPr>
              <a:t> file-file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jauh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tersebut</a:t>
            </a: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  <a:hlinkClick r:id="rId4" tooltip="Telnet"/>
              </a:rPr>
              <a:t>TELNET</a:t>
            </a:r>
            <a:r>
              <a:rPr lang="en-US" b="1" dirty="0" smtClean="0">
                <a:latin typeface="Comic Sans MS" pitchFamily="66" charset="0"/>
              </a:rPr>
              <a:t> (Remote Login) 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Telnet </a:t>
            </a:r>
            <a:r>
              <a:rPr lang="en-US" dirty="0" err="1" smtClean="0">
                <a:latin typeface="Comic Sans MS" pitchFamily="66" charset="0"/>
              </a:rPr>
              <a:t>digunakan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sebagai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mekanisme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memasuki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 lain </a:t>
            </a:r>
            <a:r>
              <a:rPr lang="en-US" dirty="0" err="1" smtClean="0">
                <a:latin typeface="Comic Sans MS" pitchFamily="66" charset="0"/>
              </a:rPr>
              <a:t>sebagai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pengguna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Ketika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melakukan</a:t>
            </a:r>
            <a:r>
              <a:rPr lang="en-US" dirty="0" smtClean="0">
                <a:latin typeface="Comic Sans MS" pitchFamily="66" charset="0"/>
              </a:rPr>
              <a:t> telnet </a:t>
            </a:r>
            <a:r>
              <a:rPr lang="en-US" dirty="0" err="1" smtClean="0">
                <a:latin typeface="Comic Sans MS" pitchFamily="66" charset="0"/>
              </a:rPr>
              <a:t>ke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 lain.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sebenernya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memasuki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sistem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komputer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tersebut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sebagai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penggunaan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resmi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mic Sans MS" pitchFamily="66" charset="0"/>
              </a:rPr>
              <a:t>USERNET 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Usernet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merupakan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layanan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berupa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pengiriman</a:t>
            </a:r>
            <a:r>
              <a:rPr lang="en-US" dirty="0" smtClean="0">
                <a:latin typeface="Comic Sans MS" pitchFamily="66" charset="0"/>
              </a:rPr>
              <a:t> email </a:t>
            </a:r>
            <a:r>
              <a:rPr lang="en-US" dirty="0" err="1" smtClean="0">
                <a:latin typeface="Comic Sans MS" pitchFamily="66" charset="0"/>
              </a:rPr>
              <a:t>ke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suatu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grup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diskusi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memiliki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topik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diskusi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tertentu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90600"/>
            <a:ext cx="7143750" cy="522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319</TotalTime>
  <Words>722</Words>
  <Application>Microsoft Office PowerPoint</Application>
  <PresentationFormat>On-screen Show (4:3)</PresentationFormat>
  <Paragraphs>176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Pendahuluan</vt:lpstr>
      <vt:lpstr>Slide 2</vt:lpstr>
      <vt:lpstr>Slide 3</vt:lpstr>
      <vt:lpstr>Pengertian Internet?</vt:lpstr>
      <vt:lpstr>Slide 5</vt:lpstr>
      <vt:lpstr>Slide 6</vt:lpstr>
      <vt:lpstr>Aplikasi Internet (1)</vt:lpstr>
      <vt:lpstr>Aplikasi Internet (2)</vt:lpstr>
      <vt:lpstr>Slide 9</vt:lpstr>
      <vt:lpstr>Website &amp; Aplikasi Web</vt:lpstr>
      <vt:lpstr>Definisi-definisi dalam Web</vt:lpstr>
      <vt:lpstr>Web Server</vt:lpstr>
      <vt:lpstr>Definisi-definisi dalam Web</vt:lpstr>
      <vt:lpstr>Definisi-definisi dalam Web</vt:lpstr>
      <vt:lpstr>Slide 15</vt:lpstr>
      <vt:lpstr>Definisi-definisi dalam Web</vt:lpstr>
      <vt:lpstr>Definisi-definisi dalam Web</vt:lpstr>
      <vt:lpstr>Web Programming</vt:lpstr>
      <vt:lpstr>Top-Level Domain</vt:lpstr>
      <vt:lpstr>Sub-Level Domain</vt:lpstr>
      <vt:lpstr>Menjadikan Web  Online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</dc:title>
  <dc:creator>very</dc:creator>
  <cp:lastModifiedBy>very</cp:lastModifiedBy>
  <cp:revision>85</cp:revision>
  <dcterms:created xsi:type="dcterms:W3CDTF">2006-08-16T00:00:00Z</dcterms:created>
  <dcterms:modified xsi:type="dcterms:W3CDTF">2010-09-24T03:08:37Z</dcterms:modified>
</cp:coreProperties>
</file>