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7" r:id="rId5"/>
    <p:sldId id="268" r:id="rId6"/>
    <p:sldId id="271" r:id="rId7"/>
    <p:sldId id="260" r:id="rId8"/>
    <p:sldId id="261" r:id="rId9"/>
    <p:sldId id="262" r:id="rId10"/>
    <p:sldId id="263" r:id="rId11"/>
    <p:sldId id="264" r:id="rId12"/>
    <p:sldId id="265" r:id="rId13"/>
    <p:sldId id="269" r:id="rId14"/>
    <p:sldId id="270" r:id="rId15"/>
    <p:sldId id="272" r:id="rId16"/>
    <p:sldId id="274" r:id="rId17"/>
    <p:sldId id="266" r:id="rId18"/>
    <p:sldId id="275" r:id="rId19"/>
    <p:sldId id="276" r:id="rId20"/>
    <p:sldId id="277" r:id="rId21"/>
    <p:sldId id="278" r:id="rId22"/>
    <p:sldId id="279" r:id="rId23"/>
    <p:sldId id="280" r:id="rId24"/>
    <p:sldId id="273" r:id="rId25"/>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57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D1EBEC3D-CA8E-427D-B871-09E3F4BBCA1E}" type="datetimeFigureOut">
              <a:rPr lang="id-ID" smtClean="0"/>
              <a:pPr/>
              <a:t>30/09/2013</a:t>
            </a:fld>
            <a:endParaRPr lang="id-ID"/>
          </a:p>
        </p:txBody>
      </p:sp>
      <p:sp>
        <p:nvSpPr>
          <p:cNvPr id="17" name="Footer Placeholder 16"/>
          <p:cNvSpPr>
            <a:spLocks noGrp="1"/>
          </p:cNvSpPr>
          <p:nvPr>
            <p:ph type="ftr" sz="quarter" idx="11"/>
          </p:nvPr>
        </p:nvSpPr>
        <p:spPr>
          <a:xfrm>
            <a:off x="5410200" y="4205288"/>
            <a:ext cx="1295400" cy="457200"/>
          </a:xfrm>
        </p:spPr>
        <p:txBody>
          <a:bodyPr/>
          <a:lstStyle/>
          <a:p>
            <a:endParaRPr lang="id-ID"/>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E6C16A35-038D-43FB-B3BB-7A3F904FA787}" type="slidenum">
              <a:rPr lang="id-ID" smtClean="0"/>
              <a:pPr/>
              <a:t>‹#›</a:t>
            </a:fld>
            <a:endParaRPr lang="id-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1EBEC3D-CA8E-427D-B871-09E3F4BBCA1E}" type="datetimeFigureOut">
              <a:rPr lang="id-ID" smtClean="0"/>
              <a:pPr/>
              <a:t>30/09/2013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6C16A35-038D-43FB-B3BB-7A3F904FA787}"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1EBEC3D-CA8E-427D-B871-09E3F4BBCA1E}" type="datetimeFigureOut">
              <a:rPr lang="id-ID" smtClean="0"/>
              <a:pPr/>
              <a:t>30/09/2013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6C16A35-038D-43FB-B3BB-7A3F904FA787}"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1EBEC3D-CA8E-427D-B871-09E3F4BBCA1E}" type="datetimeFigureOut">
              <a:rPr lang="id-ID" smtClean="0"/>
              <a:pPr/>
              <a:t>30/09/2013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6C16A35-038D-43FB-B3BB-7A3F904FA787}"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1EBEC3D-CA8E-427D-B871-09E3F4BBCA1E}" type="datetimeFigureOut">
              <a:rPr lang="id-ID" smtClean="0"/>
              <a:pPr/>
              <a:t>30/09/2013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E6C16A35-038D-43FB-B3BB-7A3F904FA787}" type="slidenum">
              <a:rPr lang="id-ID" smtClean="0"/>
              <a:pPr/>
              <a:t>‹#›</a:t>
            </a:fld>
            <a:endParaRPr lang="id-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1EBEC3D-CA8E-427D-B871-09E3F4BBCA1E}" type="datetimeFigureOut">
              <a:rPr lang="id-ID" smtClean="0"/>
              <a:pPr/>
              <a:t>30/09/2013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E6C16A35-038D-43FB-B3BB-7A3F904FA787}"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D1EBEC3D-CA8E-427D-B871-09E3F4BBCA1E}" type="datetimeFigureOut">
              <a:rPr lang="id-ID" smtClean="0"/>
              <a:pPr/>
              <a:t>30/09/2013</a:t>
            </a:fld>
            <a:endParaRPr lang="id-ID"/>
          </a:p>
        </p:txBody>
      </p:sp>
      <p:sp>
        <p:nvSpPr>
          <p:cNvPr id="27" name="Slide Number Placeholder 26"/>
          <p:cNvSpPr>
            <a:spLocks noGrp="1"/>
          </p:cNvSpPr>
          <p:nvPr>
            <p:ph type="sldNum" sz="quarter" idx="11"/>
          </p:nvPr>
        </p:nvSpPr>
        <p:spPr/>
        <p:txBody>
          <a:bodyPr rtlCol="0"/>
          <a:lstStyle/>
          <a:p>
            <a:fld id="{E6C16A35-038D-43FB-B3BB-7A3F904FA787}" type="slidenum">
              <a:rPr lang="id-ID" smtClean="0"/>
              <a:pPr/>
              <a:t>‹#›</a:t>
            </a:fld>
            <a:endParaRPr lang="id-ID"/>
          </a:p>
        </p:txBody>
      </p:sp>
      <p:sp>
        <p:nvSpPr>
          <p:cNvPr id="28" name="Footer Placeholder 27"/>
          <p:cNvSpPr>
            <a:spLocks noGrp="1"/>
          </p:cNvSpPr>
          <p:nvPr>
            <p:ph type="ftr" sz="quarter" idx="12"/>
          </p:nvPr>
        </p:nvSpPr>
        <p:spPr/>
        <p:txBody>
          <a:bodyPr rtlCol="0"/>
          <a:lstStyle/>
          <a:p>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D1EBEC3D-CA8E-427D-B871-09E3F4BBCA1E}" type="datetimeFigureOut">
              <a:rPr lang="id-ID" smtClean="0"/>
              <a:pPr/>
              <a:t>30/09/2013</a:t>
            </a:fld>
            <a:endParaRPr lang="id-ID"/>
          </a:p>
        </p:txBody>
      </p:sp>
      <p:sp>
        <p:nvSpPr>
          <p:cNvPr id="4" name="Footer Placeholder 3"/>
          <p:cNvSpPr>
            <a:spLocks noGrp="1"/>
          </p:cNvSpPr>
          <p:nvPr>
            <p:ph type="ftr" sz="quarter" idx="11"/>
          </p:nvPr>
        </p:nvSpPr>
        <p:spPr>
          <a:xfrm>
            <a:off x="5257800" y="612648"/>
            <a:ext cx="1325880" cy="457200"/>
          </a:xfrm>
        </p:spPr>
        <p:txBody>
          <a:bodyPr/>
          <a:lstStyle/>
          <a:p>
            <a:endParaRPr lang="id-ID"/>
          </a:p>
        </p:txBody>
      </p:sp>
      <p:sp>
        <p:nvSpPr>
          <p:cNvPr id="5" name="Slide Number Placeholder 4"/>
          <p:cNvSpPr>
            <a:spLocks noGrp="1"/>
          </p:cNvSpPr>
          <p:nvPr>
            <p:ph type="sldNum" sz="quarter" idx="12"/>
          </p:nvPr>
        </p:nvSpPr>
        <p:spPr>
          <a:xfrm>
            <a:off x="8174736" y="2272"/>
            <a:ext cx="762000" cy="365760"/>
          </a:xfrm>
        </p:spPr>
        <p:txBody>
          <a:bodyPr/>
          <a:lstStyle/>
          <a:p>
            <a:fld id="{E6C16A35-038D-43FB-B3BB-7A3F904FA787}"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EBEC3D-CA8E-427D-B871-09E3F4BBCA1E}" type="datetimeFigureOut">
              <a:rPr lang="id-ID" smtClean="0"/>
              <a:pPr/>
              <a:t>30/09/2013</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E6C16A35-038D-43FB-B3BB-7A3F904FA787}"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1EBEC3D-CA8E-427D-B871-09E3F4BBCA1E}" type="datetimeFigureOut">
              <a:rPr lang="id-ID" smtClean="0"/>
              <a:pPr/>
              <a:t>30/09/2013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E6C16A35-038D-43FB-B3BB-7A3F904FA787}"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1EBEC3D-CA8E-427D-B871-09E3F4BBCA1E}" type="datetimeFigureOut">
              <a:rPr lang="id-ID" smtClean="0"/>
              <a:pPr/>
              <a:t>30/09/2013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E6C16A35-038D-43FB-B3BB-7A3F904FA787}" type="slidenum">
              <a:rPr lang="id-ID" smtClean="0"/>
              <a:pPr/>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D1EBEC3D-CA8E-427D-B871-09E3F4BBCA1E}" type="datetimeFigureOut">
              <a:rPr lang="id-ID" smtClean="0"/>
              <a:pPr/>
              <a:t>30/09/2013</a:t>
            </a:fld>
            <a:endParaRPr lang="id-ID"/>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id-ID"/>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E6C16A35-038D-43FB-B3BB-7A3F904FA787}" type="slidenum">
              <a:rPr lang="id-ID" smtClean="0"/>
              <a:pPr/>
              <a:t>‹#›</a:t>
            </a:fld>
            <a:endParaRPr lang="id-ID"/>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Struktur</a:t>
            </a:r>
            <a:r>
              <a:rPr lang="en-US" dirty="0" smtClean="0"/>
              <a:t> </a:t>
            </a:r>
            <a:r>
              <a:rPr lang="en-US" dirty="0" err="1" smtClean="0"/>
              <a:t>Dasar</a:t>
            </a:r>
            <a:r>
              <a:rPr lang="en-US" dirty="0" smtClean="0"/>
              <a:t> HTML</a:t>
            </a:r>
            <a:endParaRPr lang="id-ID" dirty="0"/>
          </a:p>
        </p:txBody>
      </p:sp>
      <p:sp>
        <p:nvSpPr>
          <p:cNvPr id="3" name="Subtitle 2"/>
          <p:cNvSpPr>
            <a:spLocks noGrp="1"/>
          </p:cNvSpPr>
          <p:nvPr>
            <p:ph type="subTitle" idx="1"/>
          </p:nvPr>
        </p:nvSpPr>
        <p:spPr/>
        <p:txBody>
          <a:bodyPr/>
          <a:lstStyle/>
          <a:p>
            <a:pPr>
              <a:buFont typeface="Arial" pitchFamily="34" charset="0"/>
              <a:buChar char="•"/>
            </a:pPr>
            <a:r>
              <a:rPr lang="en-US" dirty="0" err="1" smtClean="0"/>
              <a:t>Pendahuluan</a:t>
            </a:r>
            <a:endParaRPr lang="en-US" dirty="0" smtClean="0"/>
          </a:p>
          <a:p>
            <a:pPr>
              <a:buFont typeface="Arial" pitchFamily="34" charset="0"/>
              <a:buChar char="•"/>
            </a:pPr>
            <a:r>
              <a:rPr lang="en-US" dirty="0" err="1" smtClean="0"/>
              <a:t>Struktur</a:t>
            </a:r>
            <a:r>
              <a:rPr lang="en-US" dirty="0" smtClean="0"/>
              <a:t> HTML</a:t>
            </a:r>
          </a:p>
          <a:p>
            <a:pPr>
              <a:buFont typeface="Arial" pitchFamily="34" charset="0"/>
              <a:buChar char="•"/>
            </a:pPr>
            <a:r>
              <a:rPr lang="en-US" dirty="0" err="1" smtClean="0"/>
              <a:t>Elemen</a:t>
            </a:r>
            <a:r>
              <a:rPr lang="en-US" dirty="0" smtClean="0"/>
              <a:t> &amp; Tag HTML</a:t>
            </a:r>
          </a:p>
          <a:p>
            <a:endParaRPr lang="id-ID" dirty="0"/>
          </a:p>
        </p:txBody>
      </p:sp>
      <p:sp>
        <p:nvSpPr>
          <p:cNvPr id="4" name="TextBox 3"/>
          <p:cNvSpPr txBox="1"/>
          <p:nvPr/>
        </p:nvSpPr>
        <p:spPr>
          <a:xfrm>
            <a:off x="0" y="6550223"/>
            <a:ext cx="2799164" cy="307777"/>
          </a:xfrm>
          <a:prstGeom prst="rect">
            <a:avLst/>
          </a:prstGeom>
          <a:noFill/>
        </p:spPr>
        <p:txBody>
          <a:bodyPr wrap="none" rtlCol="0">
            <a:spAutoFit/>
          </a:bodyPr>
          <a:lstStyle/>
          <a:p>
            <a:r>
              <a:rPr lang="en-US" sz="1400" b="1" i="1" dirty="0" smtClean="0"/>
              <a:t>© </a:t>
            </a:r>
            <a:r>
              <a:rPr lang="en-US" sz="1400" b="1" i="1" dirty="0" err="1" smtClean="0"/>
              <a:t>B.Very</a:t>
            </a:r>
            <a:r>
              <a:rPr lang="en-US" sz="1400" b="1" i="1" dirty="0" smtClean="0"/>
              <a:t> </a:t>
            </a:r>
            <a:r>
              <a:rPr lang="en-US" sz="1400" b="1" i="1" dirty="0" err="1" smtClean="0"/>
              <a:t>Christioko</a:t>
            </a:r>
            <a:r>
              <a:rPr lang="en-US" sz="1400" b="1" i="1" dirty="0" smtClean="0"/>
              <a:t>, </a:t>
            </a:r>
            <a:r>
              <a:rPr lang="en-US" sz="1400" b="1" i="1" dirty="0" err="1" smtClean="0"/>
              <a:t>S.Kom</a:t>
            </a:r>
            <a:endParaRPr lang="en-US" sz="1400" b="1"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err="1" smtClean="0"/>
              <a:t>Dokumen</a:t>
            </a:r>
            <a:r>
              <a:rPr lang="en-US" dirty="0" smtClean="0"/>
              <a:t> HEADER</a:t>
            </a:r>
            <a:endParaRPr lang="en-US" dirty="0"/>
          </a:p>
        </p:txBody>
      </p:sp>
      <p:sp>
        <p:nvSpPr>
          <p:cNvPr id="3" name="Content Placeholder 2"/>
          <p:cNvSpPr>
            <a:spLocks noGrp="1"/>
          </p:cNvSpPr>
          <p:nvPr>
            <p:ph idx="1"/>
          </p:nvPr>
        </p:nvSpPr>
        <p:spPr>
          <a:xfrm>
            <a:off x="457200" y="1600200"/>
            <a:ext cx="8229600" cy="4974336"/>
          </a:xfrm>
        </p:spPr>
        <p:txBody>
          <a:bodyPr>
            <a:normAutofit lnSpcReduction="10000"/>
          </a:bodyPr>
          <a:lstStyle/>
          <a:p>
            <a:r>
              <a:rPr lang="en-US" b="1" dirty="0" smtClean="0">
                <a:latin typeface="Comic Sans MS" pitchFamily="66" charset="0"/>
              </a:rPr>
              <a:t>Style</a:t>
            </a:r>
          </a:p>
          <a:p>
            <a:pPr>
              <a:buNone/>
            </a:pPr>
            <a:r>
              <a:rPr lang="en-US" b="1" dirty="0" smtClean="0">
                <a:latin typeface="Comic Sans MS" pitchFamily="66" charset="0"/>
              </a:rPr>
              <a:t>	</a:t>
            </a:r>
            <a:r>
              <a:rPr lang="en-US" dirty="0" err="1" smtClean="0">
                <a:latin typeface="Comic Sans MS" pitchFamily="66" charset="0"/>
              </a:rPr>
              <a:t>Dipergunakan</a:t>
            </a:r>
            <a:r>
              <a:rPr lang="en-US" dirty="0" smtClean="0">
                <a:latin typeface="Comic Sans MS" pitchFamily="66" charset="0"/>
              </a:rPr>
              <a:t> </a:t>
            </a:r>
            <a:r>
              <a:rPr lang="en-US" dirty="0" err="1" smtClean="0">
                <a:latin typeface="Comic Sans MS" pitchFamily="66" charset="0"/>
              </a:rPr>
              <a:t>untuk</a:t>
            </a:r>
            <a:r>
              <a:rPr lang="en-US" dirty="0" smtClean="0">
                <a:latin typeface="Comic Sans MS" pitchFamily="66" charset="0"/>
              </a:rPr>
              <a:t> </a:t>
            </a:r>
            <a:r>
              <a:rPr lang="en-US" dirty="0" err="1" smtClean="0">
                <a:latin typeface="Comic Sans MS" pitchFamily="66" charset="0"/>
              </a:rPr>
              <a:t>mengatur</a:t>
            </a:r>
            <a:r>
              <a:rPr lang="en-US" dirty="0" smtClean="0">
                <a:latin typeface="Comic Sans MS" pitchFamily="66" charset="0"/>
              </a:rPr>
              <a:t> </a:t>
            </a:r>
            <a:r>
              <a:rPr lang="en-US" dirty="0" err="1" smtClean="0">
                <a:latin typeface="Comic Sans MS" pitchFamily="66" charset="0"/>
              </a:rPr>
              <a:t>bagaimana</a:t>
            </a:r>
            <a:r>
              <a:rPr lang="en-US" dirty="0" smtClean="0">
                <a:latin typeface="Comic Sans MS" pitchFamily="66" charset="0"/>
              </a:rPr>
              <a:t> </a:t>
            </a:r>
            <a:r>
              <a:rPr lang="en-US" dirty="0" err="1" smtClean="0">
                <a:latin typeface="Comic Sans MS" pitchFamily="66" charset="0"/>
              </a:rPr>
              <a:t>sebuah</a:t>
            </a:r>
            <a:r>
              <a:rPr lang="en-US" dirty="0" smtClean="0">
                <a:latin typeface="Comic Sans MS" pitchFamily="66" charset="0"/>
              </a:rPr>
              <a:t> </a:t>
            </a:r>
            <a:r>
              <a:rPr lang="en-US" dirty="0" err="1" smtClean="0">
                <a:latin typeface="Comic Sans MS" pitchFamily="66" charset="0"/>
              </a:rPr>
              <a:t>halaman</a:t>
            </a:r>
            <a:r>
              <a:rPr lang="en-US" dirty="0" smtClean="0">
                <a:latin typeface="Comic Sans MS" pitchFamily="66" charset="0"/>
              </a:rPr>
              <a:t> web </a:t>
            </a:r>
            <a:r>
              <a:rPr lang="en-US" dirty="0" err="1" smtClean="0">
                <a:latin typeface="Comic Sans MS" pitchFamily="66" charset="0"/>
              </a:rPr>
              <a:t>dengan</a:t>
            </a:r>
            <a:r>
              <a:rPr lang="en-US" dirty="0" smtClean="0">
                <a:latin typeface="Comic Sans MS" pitchFamily="66" charset="0"/>
              </a:rPr>
              <a:t> </a:t>
            </a:r>
            <a:r>
              <a:rPr lang="en-US" dirty="0" err="1" smtClean="0">
                <a:latin typeface="Comic Sans MS" pitchFamily="66" charset="0"/>
              </a:rPr>
              <a:t>berbagai</a:t>
            </a:r>
            <a:r>
              <a:rPr lang="en-US" dirty="0" smtClean="0">
                <a:latin typeface="Comic Sans MS" pitchFamily="66" charset="0"/>
              </a:rPr>
              <a:t> </a:t>
            </a:r>
            <a:r>
              <a:rPr lang="en-US" dirty="0" err="1" smtClean="0">
                <a:latin typeface="Comic Sans MS" pitchFamily="66" charset="0"/>
              </a:rPr>
              <a:t>komponennya</a:t>
            </a:r>
            <a:r>
              <a:rPr lang="en-US" dirty="0" smtClean="0">
                <a:latin typeface="Comic Sans MS" pitchFamily="66" charset="0"/>
              </a:rPr>
              <a:t> </a:t>
            </a:r>
            <a:r>
              <a:rPr lang="en-US" dirty="0" err="1" smtClean="0">
                <a:latin typeface="Comic Sans MS" pitchFamily="66" charset="0"/>
              </a:rPr>
              <a:t>hendak</a:t>
            </a:r>
            <a:r>
              <a:rPr lang="en-US" dirty="0" smtClean="0">
                <a:latin typeface="Comic Sans MS" pitchFamily="66" charset="0"/>
              </a:rPr>
              <a:t> </a:t>
            </a:r>
            <a:r>
              <a:rPr lang="en-US" dirty="0" err="1" smtClean="0">
                <a:latin typeface="Comic Sans MS" pitchFamily="66" charset="0"/>
              </a:rPr>
              <a:t>ditampilkan</a:t>
            </a:r>
            <a:r>
              <a:rPr lang="en-US" dirty="0" smtClean="0">
                <a:latin typeface="Comic Sans MS" pitchFamily="66" charset="0"/>
              </a:rPr>
              <a:t> </a:t>
            </a:r>
            <a:r>
              <a:rPr lang="en-US" dirty="0" err="1" smtClean="0">
                <a:latin typeface="Comic Sans MS" pitchFamily="66" charset="0"/>
              </a:rPr>
              <a:t>ke</a:t>
            </a:r>
            <a:r>
              <a:rPr lang="en-US" dirty="0" smtClean="0">
                <a:latin typeface="Comic Sans MS" pitchFamily="66" charset="0"/>
              </a:rPr>
              <a:t> </a:t>
            </a:r>
            <a:r>
              <a:rPr lang="en-US" dirty="0" err="1" smtClean="0">
                <a:latin typeface="Comic Sans MS" pitchFamily="66" charset="0"/>
              </a:rPr>
              <a:t>dalam</a:t>
            </a:r>
            <a:r>
              <a:rPr lang="en-US" dirty="0" smtClean="0">
                <a:latin typeface="Comic Sans MS" pitchFamily="66" charset="0"/>
              </a:rPr>
              <a:t> browser</a:t>
            </a:r>
          </a:p>
          <a:p>
            <a:pPr>
              <a:buNone/>
            </a:pPr>
            <a:r>
              <a:rPr lang="en-US" dirty="0" smtClean="0">
                <a:latin typeface="Comic Sans MS" pitchFamily="66" charset="0"/>
              </a:rPr>
              <a:t>	</a:t>
            </a:r>
            <a:r>
              <a:rPr lang="en-US" dirty="0" err="1" smtClean="0">
                <a:latin typeface="Comic Sans MS" pitchFamily="66" charset="0"/>
              </a:rPr>
              <a:t>cth</a:t>
            </a:r>
            <a:r>
              <a:rPr lang="en-US" dirty="0" smtClean="0">
                <a:latin typeface="Comic Sans MS" pitchFamily="66" charset="0"/>
              </a:rPr>
              <a:t> : &lt;style&gt;&lt;/style&gt;</a:t>
            </a:r>
          </a:p>
          <a:p>
            <a:r>
              <a:rPr lang="en-US" b="1" dirty="0" smtClean="0">
                <a:latin typeface="Comic Sans MS" pitchFamily="66" charset="0"/>
              </a:rPr>
              <a:t>Meta</a:t>
            </a:r>
          </a:p>
          <a:p>
            <a:pPr>
              <a:buNone/>
            </a:pPr>
            <a:r>
              <a:rPr lang="en-US" dirty="0" smtClean="0">
                <a:latin typeface="Comic Sans MS" pitchFamily="66" charset="0"/>
              </a:rPr>
              <a:t>	Meta tags, descriptions &amp; keywords </a:t>
            </a:r>
            <a:r>
              <a:rPr lang="en-US" dirty="0" err="1" smtClean="0">
                <a:latin typeface="Comic Sans MS" pitchFamily="66" charset="0"/>
              </a:rPr>
              <a:t>untuk</a:t>
            </a:r>
            <a:r>
              <a:rPr lang="en-US" dirty="0" smtClean="0">
                <a:latin typeface="Comic Sans MS" pitchFamily="66" charset="0"/>
              </a:rPr>
              <a:t> </a:t>
            </a:r>
            <a:r>
              <a:rPr lang="en-US" dirty="0" err="1" smtClean="0">
                <a:latin typeface="Comic Sans MS" pitchFamily="66" charset="0"/>
              </a:rPr>
              <a:t>mempermudah</a:t>
            </a:r>
            <a:r>
              <a:rPr lang="en-US" dirty="0" smtClean="0">
                <a:latin typeface="Comic Sans MS" pitchFamily="66" charset="0"/>
              </a:rPr>
              <a:t> search engine </a:t>
            </a:r>
            <a:r>
              <a:rPr lang="en-US" dirty="0" err="1" smtClean="0">
                <a:latin typeface="Comic Sans MS" pitchFamily="66" charset="0"/>
              </a:rPr>
              <a:t>dalam</a:t>
            </a:r>
            <a:r>
              <a:rPr lang="en-US" dirty="0" smtClean="0">
                <a:latin typeface="Comic Sans MS" pitchFamily="66" charset="0"/>
              </a:rPr>
              <a:t> </a:t>
            </a:r>
            <a:r>
              <a:rPr lang="en-US" dirty="0" err="1" smtClean="0">
                <a:latin typeface="Comic Sans MS" pitchFamily="66" charset="0"/>
              </a:rPr>
              <a:t>melakukan</a:t>
            </a:r>
            <a:r>
              <a:rPr lang="en-US" dirty="0" smtClean="0">
                <a:latin typeface="Comic Sans MS" pitchFamily="66" charset="0"/>
              </a:rPr>
              <a:t> indexing.</a:t>
            </a:r>
          </a:p>
          <a:p>
            <a:pPr>
              <a:buNone/>
            </a:pPr>
            <a:r>
              <a:rPr lang="en-US" dirty="0" smtClean="0">
                <a:latin typeface="Comic Sans MS" pitchFamily="66" charset="0"/>
              </a:rPr>
              <a:t>	</a:t>
            </a:r>
            <a:r>
              <a:rPr lang="en-US" dirty="0" err="1" smtClean="0">
                <a:latin typeface="Comic Sans MS" pitchFamily="66" charset="0"/>
              </a:rPr>
              <a:t>cth</a:t>
            </a:r>
            <a:r>
              <a:rPr lang="en-US" dirty="0" smtClean="0">
                <a:latin typeface="Comic Sans MS" pitchFamily="66" charset="0"/>
              </a:rPr>
              <a:t> : &lt;meta&gt;&lt;/meta&gt;</a:t>
            </a:r>
          </a:p>
        </p:txBody>
      </p:sp>
      <p:sp>
        <p:nvSpPr>
          <p:cNvPr id="4" name="TextBox 3"/>
          <p:cNvSpPr txBox="1"/>
          <p:nvPr/>
        </p:nvSpPr>
        <p:spPr>
          <a:xfrm>
            <a:off x="0" y="6550223"/>
            <a:ext cx="2799164" cy="307777"/>
          </a:xfrm>
          <a:prstGeom prst="rect">
            <a:avLst/>
          </a:prstGeom>
          <a:noFill/>
        </p:spPr>
        <p:txBody>
          <a:bodyPr wrap="none" rtlCol="0">
            <a:spAutoFit/>
          </a:bodyPr>
          <a:lstStyle/>
          <a:p>
            <a:r>
              <a:rPr lang="en-US" sz="1400" b="1" i="1" dirty="0" smtClean="0"/>
              <a:t>© </a:t>
            </a:r>
            <a:r>
              <a:rPr lang="en-US" sz="1400" b="1" i="1" dirty="0" err="1" smtClean="0"/>
              <a:t>B.Very</a:t>
            </a:r>
            <a:r>
              <a:rPr lang="en-US" sz="1400" b="1" i="1" dirty="0" smtClean="0"/>
              <a:t> </a:t>
            </a:r>
            <a:r>
              <a:rPr lang="en-US" sz="1400" b="1" i="1" dirty="0" err="1" smtClean="0"/>
              <a:t>Christioko</a:t>
            </a:r>
            <a:r>
              <a:rPr lang="en-US" sz="1400" b="1" i="1" dirty="0" smtClean="0"/>
              <a:t>, </a:t>
            </a:r>
            <a:r>
              <a:rPr lang="en-US" sz="1400" b="1" i="1" dirty="0" err="1" smtClean="0"/>
              <a:t>S.Kom</a:t>
            </a:r>
            <a:endParaRPr lang="en-US" sz="1400" b="1" i="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66800"/>
          </a:xfrm>
        </p:spPr>
        <p:txBody>
          <a:bodyPr/>
          <a:lstStyle/>
          <a:p>
            <a:r>
              <a:rPr lang="en-US" dirty="0" err="1" smtClean="0"/>
              <a:t>Contoh</a:t>
            </a:r>
            <a:r>
              <a:rPr lang="en-US" dirty="0" smtClean="0"/>
              <a:t> Document Header</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228600" y="1828800"/>
            <a:ext cx="8628063" cy="3752850"/>
          </a:xfrm>
          <a:prstGeom prst="rect">
            <a:avLst/>
          </a:prstGeom>
          <a:noFill/>
          <a:ln w="9525">
            <a:noFill/>
            <a:miter lim="800000"/>
            <a:headEnd/>
            <a:tailEnd/>
          </a:ln>
          <a:effectLst/>
        </p:spPr>
      </p:pic>
      <p:sp>
        <p:nvSpPr>
          <p:cNvPr id="5" name="TextBox 4"/>
          <p:cNvSpPr txBox="1"/>
          <p:nvPr/>
        </p:nvSpPr>
        <p:spPr>
          <a:xfrm>
            <a:off x="0" y="6550223"/>
            <a:ext cx="2799164" cy="307777"/>
          </a:xfrm>
          <a:prstGeom prst="rect">
            <a:avLst/>
          </a:prstGeom>
          <a:noFill/>
        </p:spPr>
        <p:txBody>
          <a:bodyPr wrap="none" rtlCol="0">
            <a:spAutoFit/>
          </a:bodyPr>
          <a:lstStyle/>
          <a:p>
            <a:r>
              <a:rPr lang="en-US" sz="1400" b="1" i="1" dirty="0" smtClean="0"/>
              <a:t>© </a:t>
            </a:r>
            <a:r>
              <a:rPr lang="en-US" sz="1400" b="1" i="1" dirty="0" err="1" smtClean="0"/>
              <a:t>B.Very</a:t>
            </a:r>
            <a:r>
              <a:rPr lang="en-US" sz="1400" b="1" i="1" dirty="0" smtClean="0"/>
              <a:t> </a:t>
            </a:r>
            <a:r>
              <a:rPr lang="en-US" sz="1400" b="1" i="1" dirty="0" err="1" smtClean="0"/>
              <a:t>Christioko</a:t>
            </a:r>
            <a:r>
              <a:rPr lang="en-US" sz="1400" b="1" i="1" dirty="0" smtClean="0"/>
              <a:t>, </a:t>
            </a:r>
            <a:r>
              <a:rPr lang="en-US" sz="1400" b="1" i="1" dirty="0" err="1" smtClean="0"/>
              <a:t>S.Kom</a:t>
            </a:r>
            <a:endParaRPr lang="en-US" sz="1400" b="1" i="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66800"/>
          </a:xfrm>
        </p:spPr>
        <p:txBody>
          <a:bodyPr/>
          <a:lstStyle/>
          <a:p>
            <a:r>
              <a:rPr lang="en-US" dirty="0" smtClean="0"/>
              <a:t>Document Body</a:t>
            </a:r>
            <a:endParaRPr lang="en-US" dirty="0"/>
          </a:p>
        </p:txBody>
      </p:sp>
      <p:sp>
        <p:nvSpPr>
          <p:cNvPr id="3" name="Content Placeholder 2"/>
          <p:cNvSpPr>
            <a:spLocks noGrp="1"/>
          </p:cNvSpPr>
          <p:nvPr>
            <p:ph idx="1"/>
          </p:nvPr>
        </p:nvSpPr>
        <p:spPr>
          <a:xfrm>
            <a:off x="457200" y="1524000"/>
            <a:ext cx="8229600" cy="5050536"/>
          </a:xfrm>
        </p:spPr>
        <p:txBody>
          <a:bodyPr>
            <a:normAutofit/>
          </a:bodyPr>
          <a:lstStyle/>
          <a:p>
            <a:r>
              <a:rPr lang="en-US" dirty="0" err="1" smtClean="0">
                <a:latin typeface="Comic Sans MS" pitchFamily="66" charset="0"/>
              </a:rPr>
              <a:t>Bagian</a:t>
            </a:r>
            <a:r>
              <a:rPr lang="en-US" dirty="0" smtClean="0">
                <a:latin typeface="Comic Sans MS" pitchFamily="66" charset="0"/>
              </a:rPr>
              <a:t> </a:t>
            </a:r>
            <a:r>
              <a:rPr lang="en-US" dirty="0" err="1" smtClean="0">
                <a:latin typeface="Comic Sans MS" pitchFamily="66" charset="0"/>
              </a:rPr>
              <a:t>dari</a:t>
            </a:r>
            <a:r>
              <a:rPr lang="en-US" dirty="0" smtClean="0">
                <a:latin typeface="Comic Sans MS" pitchFamily="66" charset="0"/>
              </a:rPr>
              <a:t> </a:t>
            </a:r>
            <a:r>
              <a:rPr lang="en-US" dirty="0" err="1" smtClean="0">
                <a:latin typeface="Comic Sans MS" pitchFamily="66" charset="0"/>
              </a:rPr>
              <a:t>dokumen</a:t>
            </a:r>
            <a:r>
              <a:rPr lang="en-US" dirty="0" smtClean="0">
                <a:latin typeface="Comic Sans MS" pitchFamily="66" charset="0"/>
              </a:rPr>
              <a:t> web yang </a:t>
            </a:r>
            <a:r>
              <a:rPr lang="en-US" dirty="0" err="1" smtClean="0">
                <a:latin typeface="Comic Sans MS" pitchFamily="66" charset="0"/>
              </a:rPr>
              <a:t>akan</a:t>
            </a:r>
            <a:r>
              <a:rPr lang="en-US" dirty="0" smtClean="0">
                <a:latin typeface="Comic Sans MS" pitchFamily="66" charset="0"/>
              </a:rPr>
              <a:t> </a:t>
            </a:r>
            <a:r>
              <a:rPr lang="en-US" dirty="0" err="1" smtClean="0">
                <a:latin typeface="Comic Sans MS" pitchFamily="66" charset="0"/>
              </a:rPr>
              <a:t>ditampilkan</a:t>
            </a:r>
            <a:r>
              <a:rPr lang="en-US" dirty="0" smtClean="0">
                <a:latin typeface="Comic Sans MS" pitchFamily="66" charset="0"/>
              </a:rPr>
              <a:t> </a:t>
            </a:r>
            <a:r>
              <a:rPr lang="en-US" dirty="0" err="1" smtClean="0">
                <a:latin typeface="Comic Sans MS" pitchFamily="66" charset="0"/>
              </a:rPr>
              <a:t>ke</a:t>
            </a:r>
            <a:r>
              <a:rPr lang="en-US" dirty="0" smtClean="0">
                <a:latin typeface="Comic Sans MS" pitchFamily="66" charset="0"/>
              </a:rPr>
              <a:t> user</a:t>
            </a:r>
          </a:p>
          <a:p>
            <a:pPr>
              <a:buNone/>
            </a:pPr>
            <a:r>
              <a:rPr lang="en-US" dirty="0" smtClean="0">
                <a:latin typeface="Comic Sans MS" pitchFamily="66" charset="0"/>
              </a:rPr>
              <a:t>	</a:t>
            </a:r>
            <a:r>
              <a:rPr lang="en-US" dirty="0" err="1" smtClean="0">
                <a:latin typeface="Comic Sans MS" pitchFamily="66" charset="0"/>
              </a:rPr>
              <a:t>cth</a:t>
            </a:r>
            <a:r>
              <a:rPr lang="en-US" dirty="0" smtClean="0">
                <a:latin typeface="Comic Sans MS" pitchFamily="66" charset="0"/>
              </a:rPr>
              <a:t> : &lt;body&gt;&lt;/body&gt;</a:t>
            </a:r>
          </a:p>
          <a:p>
            <a:pPr>
              <a:buNone/>
            </a:pPr>
            <a:r>
              <a:rPr lang="en-US" dirty="0" smtClean="0">
                <a:latin typeface="Comic Sans MS" pitchFamily="66" charset="0"/>
              </a:rPr>
              <a:t>	</a:t>
            </a:r>
            <a:r>
              <a:rPr lang="en-US" dirty="0" err="1" smtClean="0">
                <a:latin typeface="Comic Sans MS" pitchFamily="66" charset="0"/>
              </a:rPr>
              <a:t>Bagian</a:t>
            </a:r>
            <a:r>
              <a:rPr lang="en-US" dirty="0" smtClean="0">
                <a:latin typeface="Comic Sans MS" pitchFamily="66" charset="0"/>
              </a:rPr>
              <a:t> </a:t>
            </a:r>
            <a:r>
              <a:rPr lang="en-US" dirty="0" err="1" smtClean="0">
                <a:latin typeface="Comic Sans MS" pitchFamily="66" charset="0"/>
              </a:rPr>
              <a:t>ini</a:t>
            </a:r>
            <a:r>
              <a:rPr lang="en-US" dirty="0" smtClean="0">
                <a:latin typeface="Comic Sans MS" pitchFamily="66" charset="0"/>
              </a:rPr>
              <a:t> </a:t>
            </a:r>
            <a:r>
              <a:rPr lang="en-US" dirty="0" err="1" smtClean="0">
                <a:latin typeface="Comic Sans MS" pitchFamily="66" charset="0"/>
              </a:rPr>
              <a:t>memuat</a:t>
            </a:r>
            <a:r>
              <a:rPr lang="en-US" dirty="0" smtClean="0">
                <a:latin typeface="Comic Sans MS" pitchFamily="66" charset="0"/>
              </a:rPr>
              <a:t> :</a:t>
            </a:r>
          </a:p>
          <a:p>
            <a:pPr lvl="1"/>
            <a:r>
              <a:rPr lang="en-US" dirty="0" err="1" smtClean="0">
                <a:solidFill>
                  <a:schemeClr val="tx1"/>
                </a:solidFill>
                <a:latin typeface="Comic Sans MS" pitchFamily="66" charset="0"/>
              </a:rPr>
              <a:t>Teks</a:t>
            </a:r>
            <a:r>
              <a:rPr lang="en-US" dirty="0" smtClean="0">
                <a:solidFill>
                  <a:schemeClr val="tx1"/>
                </a:solidFill>
                <a:latin typeface="Comic Sans MS" pitchFamily="66" charset="0"/>
              </a:rPr>
              <a:t> &amp; </a:t>
            </a:r>
            <a:r>
              <a:rPr lang="en-US" dirty="0" err="1" smtClean="0">
                <a:solidFill>
                  <a:schemeClr val="tx1"/>
                </a:solidFill>
                <a:latin typeface="Comic Sans MS" pitchFamily="66" charset="0"/>
              </a:rPr>
              <a:t>gambar</a:t>
            </a:r>
            <a:endParaRPr lang="en-US" dirty="0" smtClean="0">
              <a:solidFill>
                <a:schemeClr val="tx1"/>
              </a:solidFill>
              <a:latin typeface="Comic Sans MS" pitchFamily="66" charset="0"/>
            </a:endParaRPr>
          </a:p>
          <a:p>
            <a:pPr lvl="1"/>
            <a:r>
              <a:rPr lang="en-US" dirty="0" smtClean="0">
                <a:solidFill>
                  <a:schemeClr val="tx1"/>
                </a:solidFill>
                <a:latin typeface="Comic Sans MS" pitchFamily="66" charset="0"/>
              </a:rPr>
              <a:t>Link</a:t>
            </a:r>
          </a:p>
          <a:p>
            <a:pPr lvl="1"/>
            <a:r>
              <a:rPr lang="en-US" dirty="0" smtClean="0">
                <a:solidFill>
                  <a:schemeClr val="tx1"/>
                </a:solidFill>
                <a:latin typeface="Comic Sans MS" pitchFamily="66" charset="0"/>
              </a:rPr>
              <a:t>Server Side Script</a:t>
            </a:r>
          </a:p>
          <a:p>
            <a:pPr lvl="1"/>
            <a:r>
              <a:rPr lang="en-US" dirty="0" smtClean="0">
                <a:solidFill>
                  <a:schemeClr val="tx1"/>
                </a:solidFill>
                <a:latin typeface="Comic Sans MS" pitchFamily="66" charset="0"/>
              </a:rPr>
              <a:t>Multimedia and Special Programmed Events (</a:t>
            </a:r>
            <a:r>
              <a:rPr lang="en-US" dirty="0" err="1" smtClean="0">
                <a:solidFill>
                  <a:schemeClr val="tx1"/>
                </a:solidFill>
                <a:latin typeface="Comic Sans MS" pitchFamily="66" charset="0"/>
              </a:rPr>
              <a:t>Shockwave,SWFs</a:t>
            </a:r>
            <a:r>
              <a:rPr lang="en-US" dirty="0" smtClean="0">
                <a:solidFill>
                  <a:schemeClr val="tx1"/>
                </a:solidFill>
                <a:latin typeface="Comic Sans MS" pitchFamily="66" charset="0"/>
              </a:rPr>
              <a:t>, Java Applets, online video)</a:t>
            </a:r>
          </a:p>
        </p:txBody>
      </p:sp>
      <p:sp>
        <p:nvSpPr>
          <p:cNvPr id="4" name="TextBox 3"/>
          <p:cNvSpPr txBox="1"/>
          <p:nvPr/>
        </p:nvSpPr>
        <p:spPr>
          <a:xfrm>
            <a:off x="0" y="6550223"/>
            <a:ext cx="2799164" cy="307777"/>
          </a:xfrm>
          <a:prstGeom prst="rect">
            <a:avLst/>
          </a:prstGeom>
          <a:noFill/>
        </p:spPr>
        <p:txBody>
          <a:bodyPr wrap="none" rtlCol="0">
            <a:spAutoFit/>
          </a:bodyPr>
          <a:lstStyle/>
          <a:p>
            <a:r>
              <a:rPr lang="en-US" sz="1400" b="1" i="1" dirty="0" smtClean="0"/>
              <a:t>© </a:t>
            </a:r>
            <a:r>
              <a:rPr lang="en-US" sz="1400" b="1" i="1" dirty="0" err="1" smtClean="0"/>
              <a:t>B.Very</a:t>
            </a:r>
            <a:r>
              <a:rPr lang="en-US" sz="1400" b="1" i="1" dirty="0" smtClean="0"/>
              <a:t> </a:t>
            </a:r>
            <a:r>
              <a:rPr lang="en-US" sz="1400" b="1" i="1" dirty="0" err="1" smtClean="0"/>
              <a:t>Christioko</a:t>
            </a:r>
            <a:r>
              <a:rPr lang="en-US" sz="1400" b="1" i="1" dirty="0" smtClean="0"/>
              <a:t>, </a:t>
            </a:r>
            <a:r>
              <a:rPr lang="en-US" sz="1400" b="1" i="1" dirty="0" err="1" smtClean="0"/>
              <a:t>S.Kom</a:t>
            </a:r>
            <a:endParaRPr lang="en-US" sz="1400" b="1" i="1"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1066800"/>
          </a:xfrm>
        </p:spPr>
        <p:txBody>
          <a:bodyPr/>
          <a:lstStyle/>
          <a:p>
            <a:r>
              <a:rPr lang="en-US" dirty="0" err="1" smtClean="0"/>
              <a:t>Elemen</a:t>
            </a:r>
            <a:r>
              <a:rPr lang="en-US" dirty="0" smtClean="0"/>
              <a:t> </a:t>
            </a:r>
            <a:r>
              <a:rPr lang="en-US" dirty="0" err="1" smtClean="0"/>
              <a:t>dan</a:t>
            </a:r>
            <a:r>
              <a:rPr lang="en-US" dirty="0" smtClean="0"/>
              <a:t> tag HTML</a:t>
            </a:r>
            <a:endParaRPr lang="id-ID" dirty="0"/>
          </a:p>
        </p:txBody>
      </p:sp>
      <p:sp>
        <p:nvSpPr>
          <p:cNvPr id="3" name="Content Placeholder 2"/>
          <p:cNvSpPr>
            <a:spLocks noGrp="1"/>
          </p:cNvSpPr>
          <p:nvPr>
            <p:ph idx="1"/>
          </p:nvPr>
        </p:nvSpPr>
        <p:spPr>
          <a:xfrm>
            <a:off x="457200" y="1628800"/>
            <a:ext cx="8229600" cy="4945736"/>
          </a:xfrm>
        </p:spPr>
        <p:txBody>
          <a:bodyPr>
            <a:normAutofit/>
          </a:bodyPr>
          <a:lstStyle/>
          <a:p>
            <a:pPr algn="just"/>
            <a:r>
              <a:rPr lang="id-ID" sz="2400" dirty="0" smtClean="0">
                <a:latin typeface="Comic Sans MS" pitchFamily="66" charset="0"/>
              </a:rPr>
              <a:t>Dua komponen utama pembentuk dokumen HTML adalah  Elemen dan Tag Dengan adanya dua komponen ini, maka kita dapat membuat dokumen HTML dengan baik</a:t>
            </a:r>
            <a:r>
              <a:rPr lang="en-US" sz="2400" dirty="0" smtClean="0">
                <a:latin typeface="Comic Sans MS" pitchFamily="66" charset="0"/>
              </a:rPr>
              <a:t>.</a:t>
            </a:r>
          </a:p>
          <a:p>
            <a:pPr lvl="1" algn="just"/>
            <a:r>
              <a:rPr lang="en-US" sz="2400" dirty="0" err="1" smtClean="0">
                <a:latin typeface="Comic Sans MS" pitchFamily="66" charset="0"/>
              </a:rPr>
              <a:t>Elemen</a:t>
            </a:r>
            <a:endParaRPr lang="en-US" sz="2400" dirty="0" smtClean="0">
              <a:latin typeface="Comic Sans MS" pitchFamily="66" charset="0"/>
            </a:endParaRPr>
          </a:p>
          <a:p>
            <a:pPr marL="906463" indent="-276225" algn="just">
              <a:buFont typeface="+mj-lt"/>
              <a:buAutoNum type="arabicPeriod"/>
            </a:pPr>
            <a:r>
              <a:rPr lang="en-US" sz="2400" dirty="0" smtClean="0"/>
              <a:t>	</a:t>
            </a:r>
            <a:r>
              <a:rPr lang="id-ID" sz="2400" dirty="0" smtClean="0">
                <a:latin typeface="Comic Sans MS" pitchFamily="66" charset="0"/>
              </a:rPr>
              <a:t>&lt;HEAD&gt;</a:t>
            </a:r>
            <a:r>
              <a:rPr lang="en-US" sz="2400" dirty="0" smtClean="0">
                <a:latin typeface="Comic Sans MS" pitchFamily="66" charset="0"/>
              </a:rPr>
              <a:t> </a:t>
            </a:r>
            <a:r>
              <a:rPr lang="en-US" sz="2400" dirty="0" smtClean="0">
                <a:latin typeface="Comic Sans MS" pitchFamily="66" charset="0"/>
                <a:sym typeface="Wingdings" pitchFamily="2" charset="2"/>
              </a:rPr>
              <a:t> </a:t>
            </a:r>
            <a:r>
              <a:rPr lang="id-ID" sz="2400" dirty="0" smtClean="0">
                <a:latin typeface="Comic Sans MS" pitchFamily="66" charset="0"/>
              </a:rPr>
              <a:t>informasi</a:t>
            </a:r>
            <a:r>
              <a:rPr lang="en-US" sz="2400" dirty="0" smtClean="0">
                <a:latin typeface="Comic Sans MS" pitchFamily="66" charset="0"/>
              </a:rPr>
              <a:t> </a:t>
            </a:r>
            <a:r>
              <a:rPr lang="id-ID" sz="2400" dirty="0" smtClean="0">
                <a:latin typeface="Comic Sans MS" pitchFamily="66" charset="0"/>
              </a:rPr>
              <a:t>tentang</a:t>
            </a:r>
            <a:r>
              <a:rPr lang="en-US" sz="2400" dirty="0" smtClean="0">
                <a:latin typeface="Comic Sans MS" pitchFamily="66" charset="0"/>
              </a:rPr>
              <a:t> </a:t>
            </a:r>
            <a:r>
              <a:rPr lang="id-ID" sz="2400" dirty="0" smtClean="0">
                <a:latin typeface="Comic Sans MS" pitchFamily="66" charset="0"/>
              </a:rPr>
              <a:t>dokumen</a:t>
            </a:r>
            <a:r>
              <a:rPr lang="en-US" sz="2400" dirty="0" smtClean="0">
                <a:latin typeface="Comic Sans MS" pitchFamily="66" charset="0"/>
              </a:rPr>
              <a:t> </a:t>
            </a:r>
            <a:r>
              <a:rPr lang="id-ID" sz="2400" dirty="0" smtClean="0">
                <a:latin typeface="Comic Sans MS" pitchFamily="66" charset="0"/>
              </a:rPr>
              <a:t>tersebut,</a:t>
            </a:r>
            <a:r>
              <a:rPr lang="en-US" sz="2400" dirty="0" smtClean="0">
                <a:latin typeface="Comic Sans MS" pitchFamily="66" charset="0"/>
              </a:rPr>
              <a:t> </a:t>
            </a:r>
            <a:r>
              <a:rPr lang="id-ID" sz="2400" dirty="0" smtClean="0">
                <a:latin typeface="Comic Sans MS" pitchFamily="66" charset="0"/>
              </a:rPr>
              <a:t>seperti judul</a:t>
            </a:r>
            <a:r>
              <a:rPr lang="en-US" sz="2400" dirty="0" smtClean="0">
                <a:latin typeface="Comic Sans MS" pitchFamily="66" charset="0"/>
              </a:rPr>
              <a:t> </a:t>
            </a:r>
            <a:r>
              <a:rPr lang="id-ID" sz="2400" dirty="0" smtClean="0">
                <a:latin typeface="Comic Sans MS" pitchFamily="66" charset="0"/>
              </a:rPr>
              <a:t>dokumen</a:t>
            </a:r>
            <a:r>
              <a:rPr lang="en-US" sz="2400" dirty="0" smtClean="0">
                <a:latin typeface="Comic Sans MS" pitchFamily="66" charset="0"/>
              </a:rPr>
              <a:t> </a:t>
            </a:r>
            <a:r>
              <a:rPr lang="id-ID" sz="2400" dirty="0" smtClean="0">
                <a:latin typeface="Comic Sans MS" pitchFamily="66" charset="0"/>
              </a:rPr>
              <a:t>atau</a:t>
            </a:r>
            <a:r>
              <a:rPr lang="en-US" sz="2400" dirty="0" smtClean="0">
                <a:latin typeface="Comic Sans MS" pitchFamily="66" charset="0"/>
              </a:rPr>
              <a:t> </a:t>
            </a:r>
            <a:r>
              <a:rPr lang="id-ID" sz="2400" dirty="0" smtClean="0">
                <a:latin typeface="Comic Sans MS" pitchFamily="66" charset="0"/>
              </a:rPr>
              <a:t>hubungannya</a:t>
            </a:r>
            <a:r>
              <a:rPr lang="en-US" sz="2400" dirty="0" smtClean="0">
                <a:latin typeface="Comic Sans MS" pitchFamily="66" charset="0"/>
              </a:rPr>
              <a:t> </a:t>
            </a:r>
            <a:r>
              <a:rPr lang="id-ID" sz="2400" dirty="0" smtClean="0">
                <a:latin typeface="Comic Sans MS" pitchFamily="66" charset="0"/>
              </a:rPr>
              <a:t>dengan</a:t>
            </a:r>
            <a:r>
              <a:rPr lang="en-US" sz="2400" dirty="0" smtClean="0">
                <a:latin typeface="Comic Sans MS" pitchFamily="66" charset="0"/>
              </a:rPr>
              <a:t> </a:t>
            </a:r>
            <a:r>
              <a:rPr lang="id-ID" sz="2400" dirty="0" smtClean="0">
                <a:latin typeface="Comic Sans MS" pitchFamily="66" charset="0"/>
              </a:rPr>
              <a:t>dokumen</a:t>
            </a:r>
            <a:r>
              <a:rPr lang="en-US" sz="2400" dirty="0" smtClean="0">
                <a:latin typeface="Comic Sans MS" pitchFamily="66" charset="0"/>
              </a:rPr>
              <a:t> </a:t>
            </a:r>
            <a:r>
              <a:rPr lang="id-ID" sz="2400" dirty="0" smtClean="0">
                <a:latin typeface="Comic Sans MS" pitchFamily="66" charset="0"/>
              </a:rPr>
              <a:t>lain</a:t>
            </a:r>
            <a:r>
              <a:rPr lang="en-US" sz="2400" dirty="0" smtClean="0">
                <a:latin typeface="Comic Sans MS" pitchFamily="66" charset="0"/>
              </a:rPr>
              <a:t>.</a:t>
            </a:r>
          </a:p>
          <a:p>
            <a:pPr marL="906463" indent="-276225" algn="just">
              <a:buFont typeface="+mj-lt"/>
              <a:buAutoNum type="arabicPeriod"/>
            </a:pPr>
            <a:r>
              <a:rPr lang="id-ID" sz="2400" dirty="0" smtClean="0">
                <a:latin typeface="Comic Sans MS" pitchFamily="66" charset="0"/>
              </a:rPr>
              <a:t>&lt;BODY&gt; </a:t>
            </a:r>
            <a:r>
              <a:rPr lang="en-US" sz="2400" dirty="0" smtClean="0">
                <a:latin typeface="Comic Sans MS" pitchFamily="66" charset="0"/>
                <a:sym typeface="Wingdings" pitchFamily="2" charset="2"/>
              </a:rPr>
              <a:t></a:t>
            </a:r>
            <a:r>
              <a:rPr lang="id-ID" sz="2400" dirty="0" smtClean="0">
                <a:latin typeface="Comic Sans MS" pitchFamily="66" charset="0"/>
              </a:rPr>
              <a:t> menentukan bagaimana isi suatu dokumen ditampilkan oleh browser, seperti paragraf, list (dafta</a:t>
            </a:r>
            <a:r>
              <a:rPr lang="en-US" sz="2400" dirty="0" smtClean="0">
                <a:latin typeface="Comic Sans MS" pitchFamily="66" charset="0"/>
              </a:rPr>
              <a:t>r</a:t>
            </a:r>
            <a:r>
              <a:rPr lang="id-ID" sz="2400" dirty="0" smtClean="0">
                <a:latin typeface="Comic Sans MS" pitchFamily="66" charset="0"/>
              </a:rPr>
              <a:t>), tabel dan lain-lain</a:t>
            </a:r>
            <a:r>
              <a:rPr lang="en-US" sz="2400" dirty="0" smtClean="0">
                <a:latin typeface="Comic Sans MS" pitchFamily="66" charset="0"/>
              </a:rPr>
              <a:t>.</a:t>
            </a:r>
          </a:p>
          <a:p>
            <a:pPr lvl="1" algn="just">
              <a:buNone/>
            </a:pPr>
            <a:r>
              <a:rPr lang="en-US" sz="2400" dirty="0" smtClean="0">
                <a:latin typeface="Comic Sans MS" pitchFamily="66" charset="0"/>
              </a:rPr>
              <a:t>	</a:t>
            </a:r>
          </a:p>
          <a:p>
            <a:pPr lvl="1" algn="just">
              <a:buNone/>
            </a:pPr>
            <a:endParaRPr lang="id-ID" sz="2400" dirty="0">
              <a:latin typeface="Comic Sans MS" pitchFamily="66" charset="0"/>
            </a:endParaRPr>
          </a:p>
        </p:txBody>
      </p:sp>
      <p:sp>
        <p:nvSpPr>
          <p:cNvPr id="4" name="TextBox 3"/>
          <p:cNvSpPr txBox="1"/>
          <p:nvPr/>
        </p:nvSpPr>
        <p:spPr>
          <a:xfrm>
            <a:off x="0" y="6550223"/>
            <a:ext cx="2799164" cy="307777"/>
          </a:xfrm>
          <a:prstGeom prst="rect">
            <a:avLst/>
          </a:prstGeom>
          <a:noFill/>
        </p:spPr>
        <p:txBody>
          <a:bodyPr wrap="none" rtlCol="0">
            <a:spAutoFit/>
          </a:bodyPr>
          <a:lstStyle/>
          <a:p>
            <a:r>
              <a:rPr lang="en-US" sz="1400" b="1" i="1" dirty="0" smtClean="0"/>
              <a:t>© </a:t>
            </a:r>
            <a:r>
              <a:rPr lang="en-US" sz="1400" b="1" i="1" dirty="0" err="1" smtClean="0"/>
              <a:t>B.Very</a:t>
            </a:r>
            <a:r>
              <a:rPr lang="en-US" sz="1400" b="1" i="1" dirty="0" smtClean="0"/>
              <a:t> </a:t>
            </a:r>
            <a:r>
              <a:rPr lang="en-US" sz="1400" b="1" i="1" dirty="0" err="1" smtClean="0"/>
              <a:t>Christioko</a:t>
            </a:r>
            <a:r>
              <a:rPr lang="en-US" sz="1400" b="1" i="1" dirty="0" smtClean="0"/>
              <a:t>, </a:t>
            </a:r>
            <a:r>
              <a:rPr lang="en-US" sz="1400" b="1" i="1" dirty="0" err="1" smtClean="0"/>
              <a:t>S.Kom</a:t>
            </a:r>
            <a:endParaRPr lang="en-US" sz="1400" b="1" i="1"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1066800"/>
          </a:xfrm>
        </p:spPr>
        <p:txBody>
          <a:bodyPr/>
          <a:lstStyle/>
          <a:p>
            <a:r>
              <a:rPr lang="en-US" dirty="0" err="1" smtClean="0"/>
              <a:t>Elemen</a:t>
            </a:r>
            <a:r>
              <a:rPr lang="en-US" dirty="0" smtClean="0"/>
              <a:t> </a:t>
            </a:r>
            <a:r>
              <a:rPr lang="en-US" dirty="0" err="1" smtClean="0"/>
              <a:t>dan</a:t>
            </a:r>
            <a:r>
              <a:rPr lang="en-US" dirty="0" smtClean="0"/>
              <a:t> tag HTML</a:t>
            </a:r>
            <a:endParaRPr lang="id-ID" dirty="0"/>
          </a:p>
        </p:txBody>
      </p:sp>
      <p:sp>
        <p:nvSpPr>
          <p:cNvPr id="3" name="Content Placeholder 2"/>
          <p:cNvSpPr>
            <a:spLocks noGrp="1"/>
          </p:cNvSpPr>
          <p:nvPr>
            <p:ph idx="1"/>
          </p:nvPr>
        </p:nvSpPr>
        <p:spPr>
          <a:xfrm>
            <a:off x="457200" y="1628800"/>
            <a:ext cx="8229600" cy="4945736"/>
          </a:xfrm>
        </p:spPr>
        <p:txBody>
          <a:bodyPr>
            <a:normAutofit/>
          </a:bodyPr>
          <a:lstStyle/>
          <a:p>
            <a:pPr lvl="1" algn="just"/>
            <a:r>
              <a:rPr lang="en-US" sz="2400" dirty="0" smtClean="0">
                <a:latin typeface="Comic Sans MS" pitchFamily="66" charset="0"/>
              </a:rPr>
              <a:t>Tag</a:t>
            </a:r>
          </a:p>
          <a:p>
            <a:pPr marL="725488" indent="-6350" algn="just">
              <a:buNone/>
            </a:pPr>
            <a:r>
              <a:rPr lang="id-ID" sz="2400" dirty="0" smtClean="0">
                <a:latin typeface="Comic Sans MS" pitchFamily="66" charset="0"/>
              </a:rPr>
              <a:t>Pada saat web browser menampilkan suatu web page, browser tersebut akan membaca </a:t>
            </a:r>
            <a:r>
              <a:rPr lang="en-US" sz="2400" dirty="0" err="1" smtClean="0">
                <a:latin typeface="Comic Sans MS" pitchFamily="66" charset="0"/>
              </a:rPr>
              <a:t>isi</a:t>
            </a:r>
            <a:r>
              <a:rPr lang="id-ID" sz="2400" dirty="0" smtClean="0">
                <a:latin typeface="Comic Sans MS" pitchFamily="66" charset="0"/>
              </a:rPr>
              <a:t> pada dokumen HTML, dan mencari kode khusus yang disebut </a:t>
            </a:r>
            <a:r>
              <a:rPr lang="id-ID" sz="2400" b="1" dirty="0" smtClean="0">
                <a:latin typeface="Comic Sans MS" pitchFamily="66" charset="0"/>
              </a:rPr>
              <a:t>tag</a:t>
            </a:r>
            <a:r>
              <a:rPr lang="id-ID" sz="2400" dirty="0" smtClean="0">
                <a:latin typeface="Comic Sans MS" pitchFamily="66" charset="0"/>
              </a:rPr>
              <a:t>. </a:t>
            </a:r>
            <a:r>
              <a:rPr lang="id-ID" sz="2400" b="1" dirty="0" smtClean="0">
                <a:latin typeface="Comic Sans MS" pitchFamily="66" charset="0"/>
              </a:rPr>
              <a:t>Tag</a:t>
            </a:r>
            <a:r>
              <a:rPr lang="id-ID" sz="2400" dirty="0" smtClean="0">
                <a:latin typeface="Comic Sans MS" pitchFamily="66" charset="0"/>
              </a:rPr>
              <a:t> diapit oleh tanda &lt;&gt;. </a:t>
            </a:r>
            <a:r>
              <a:rPr lang="id-ID" sz="2400" b="1" dirty="0" smtClean="0">
                <a:latin typeface="Comic Sans MS" pitchFamily="66" charset="0"/>
              </a:rPr>
              <a:t>Tag </a:t>
            </a:r>
            <a:r>
              <a:rPr lang="id-ID" sz="2400" dirty="0" smtClean="0">
                <a:latin typeface="Comic Sans MS" pitchFamily="66" charset="0"/>
              </a:rPr>
              <a:t>biasanya merupakan pasangan, yang disebut tag awal dan tag akhir. Tag awal dinyatakan dalam bentuk </a:t>
            </a:r>
            <a:r>
              <a:rPr lang="id-ID" sz="2400" i="1" dirty="0" smtClean="0">
                <a:latin typeface="Comic Sans MS" pitchFamily="66" charset="0"/>
              </a:rPr>
              <a:t>&lt;nama tag&gt; sedang tag akhir dinyatakan dalam bentuk &lt;/nama tag&gt;. </a:t>
            </a:r>
            <a:r>
              <a:rPr lang="en-US" sz="2400" dirty="0" smtClean="0">
                <a:latin typeface="Comic Sans MS" pitchFamily="66" charset="0"/>
              </a:rPr>
              <a:t>	</a:t>
            </a:r>
          </a:p>
          <a:p>
            <a:r>
              <a:rPr lang="id-ID" sz="2400" dirty="0" smtClean="0">
                <a:latin typeface="Comic Sans MS" pitchFamily="66" charset="0"/>
              </a:rPr>
              <a:t>Format umum suatu tag berpasangan adalah :  </a:t>
            </a:r>
          </a:p>
          <a:p>
            <a:pPr>
              <a:buNone/>
            </a:pPr>
            <a:r>
              <a:rPr lang="sv-SE" sz="2400" b="1" dirty="0" smtClean="0">
                <a:latin typeface="Comic Sans MS" pitchFamily="66" charset="0"/>
              </a:rPr>
              <a:t>&lt;nama tag&gt; Teks yang akan ditampilkan &lt;/nama tag&gt;</a:t>
            </a:r>
            <a:endParaRPr lang="id-ID" sz="2400" dirty="0">
              <a:latin typeface="Comic Sans MS" pitchFamily="66" charset="0"/>
            </a:endParaRPr>
          </a:p>
        </p:txBody>
      </p:sp>
      <p:sp>
        <p:nvSpPr>
          <p:cNvPr id="4" name="TextBox 3"/>
          <p:cNvSpPr txBox="1"/>
          <p:nvPr/>
        </p:nvSpPr>
        <p:spPr>
          <a:xfrm>
            <a:off x="0" y="6550223"/>
            <a:ext cx="2799164" cy="307777"/>
          </a:xfrm>
          <a:prstGeom prst="rect">
            <a:avLst/>
          </a:prstGeom>
          <a:noFill/>
        </p:spPr>
        <p:txBody>
          <a:bodyPr wrap="none" rtlCol="0">
            <a:spAutoFit/>
          </a:bodyPr>
          <a:lstStyle/>
          <a:p>
            <a:r>
              <a:rPr lang="en-US" sz="1400" b="1" i="1" dirty="0" smtClean="0"/>
              <a:t>© </a:t>
            </a:r>
            <a:r>
              <a:rPr lang="en-US" sz="1400" b="1" i="1" dirty="0" err="1" smtClean="0"/>
              <a:t>B.Very</a:t>
            </a:r>
            <a:r>
              <a:rPr lang="en-US" sz="1400" b="1" i="1" dirty="0" smtClean="0"/>
              <a:t> </a:t>
            </a:r>
            <a:r>
              <a:rPr lang="en-US" sz="1400" b="1" i="1" dirty="0" err="1" smtClean="0"/>
              <a:t>Christioko</a:t>
            </a:r>
            <a:r>
              <a:rPr lang="en-US" sz="1400" b="1" i="1" dirty="0" smtClean="0"/>
              <a:t>, </a:t>
            </a:r>
            <a:r>
              <a:rPr lang="en-US" sz="1400" b="1" i="1" dirty="0" err="1" smtClean="0"/>
              <a:t>S.Kom</a:t>
            </a:r>
            <a:endParaRPr lang="en-US" sz="1400" b="1" i="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1066800"/>
          </a:xfrm>
        </p:spPr>
        <p:txBody>
          <a:bodyPr/>
          <a:lstStyle/>
          <a:p>
            <a:r>
              <a:rPr lang="en-US" dirty="0" err="1" smtClean="0"/>
              <a:t>Elemen</a:t>
            </a:r>
            <a:r>
              <a:rPr lang="en-US" dirty="0" smtClean="0"/>
              <a:t> </a:t>
            </a:r>
            <a:r>
              <a:rPr lang="en-US" dirty="0" err="1" smtClean="0"/>
              <a:t>dan</a:t>
            </a:r>
            <a:r>
              <a:rPr lang="en-US" dirty="0" smtClean="0"/>
              <a:t> tag HTML</a:t>
            </a:r>
            <a:endParaRPr lang="id-ID" dirty="0"/>
          </a:p>
        </p:txBody>
      </p:sp>
      <p:sp>
        <p:nvSpPr>
          <p:cNvPr id="3" name="Content Placeholder 2"/>
          <p:cNvSpPr>
            <a:spLocks noGrp="1"/>
          </p:cNvSpPr>
          <p:nvPr>
            <p:ph idx="1"/>
          </p:nvPr>
        </p:nvSpPr>
        <p:spPr>
          <a:xfrm>
            <a:off x="457200" y="1628800"/>
            <a:ext cx="8229600" cy="4945736"/>
          </a:xfrm>
        </p:spPr>
        <p:txBody>
          <a:bodyPr>
            <a:normAutofit/>
          </a:bodyPr>
          <a:lstStyle/>
          <a:p>
            <a:pPr lvl="1"/>
            <a:r>
              <a:rPr lang="en-US" sz="2400" dirty="0" err="1" smtClean="0">
                <a:latin typeface="Comic Sans MS" pitchFamily="66" charset="0"/>
              </a:rPr>
              <a:t>Atribut</a:t>
            </a:r>
            <a:endParaRPr lang="en-US" sz="2400" dirty="0" smtClean="0">
              <a:latin typeface="Comic Sans MS" pitchFamily="66" charset="0"/>
            </a:endParaRPr>
          </a:p>
          <a:p>
            <a:pPr lvl="1" algn="just">
              <a:buNone/>
            </a:pPr>
            <a:r>
              <a:rPr lang="en-US" sz="2400" dirty="0" smtClean="0">
                <a:latin typeface="Comic Sans MS" pitchFamily="66" charset="0"/>
              </a:rPr>
              <a:t>	</a:t>
            </a:r>
            <a:r>
              <a:rPr lang="id-ID" sz="2400" dirty="0" smtClean="0">
                <a:solidFill>
                  <a:schemeClr val="tx1"/>
                </a:solidFill>
                <a:latin typeface="Comic Sans MS" pitchFamily="66" charset="0"/>
              </a:rPr>
              <a:t>Atribut mendefinisikan properti untuk elemen, terdiri dari pasangan atribut / nilai, dan muncul</a:t>
            </a:r>
            <a:br>
              <a:rPr lang="id-ID" sz="2400" dirty="0" smtClean="0">
                <a:solidFill>
                  <a:schemeClr val="tx1"/>
                </a:solidFill>
                <a:latin typeface="Comic Sans MS" pitchFamily="66" charset="0"/>
              </a:rPr>
            </a:br>
            <a:r>
              <a:rPr lang="id-ID" sz="2400" dirty="0" smtClean="0">
                <a:solidFill>
                  <a:schemeClr val="tx1"/>
                </a:solidFill>
                <a:latin typeface="Comic Sans MS" pitchFamily="66" charset="0"/>
              </a:rPr>
              <a:t>dalam tag pembuka elemen. Tag awal sebuah elemen mungkin mengandung sejumlah atribut </a:t>
            </a:r>
            <a:r>
              <a:rPr lang="en-US" sz="2400" dirty="0" smtClean="0">
                <a:solidFill>
                  <a:schemeClr val="tx1"/>
                </a:solidFill>
                <a:latin typeface="Comic Sans MS" pitchFamily="66" charset="0"/>
              </a:rPr>
              <a:t>yang </a:t>
            </a:r>
            <a:r>
              <a:rPr lang="en-US" sz="2400" dirty="0" err="1" smtClean="0">
                <a:solidFill>
                  <a:schemeClr val="tx1"/>
                </a:solidFill>
                <a:latin typeface="Comic Sans MS" pitchFamily="66" charset="0"/>
              </a:rPr>
              <a:t>dipisahkan</a:t>
            </a:r>
            <a:r>
              <a:rPr lang="en-US" sz="2400" dirty="0" smtClean="0">
                <a:solidFill>
                  <a:schemeClr val="tx1"/>
                </a:solidFill>
                <a:latin typeface="Comic Sans MS" pitchFamily="66" charset="0"/>
              </a:rPr>
              <a:t> </a:t>
            </a:r>
            <a:r>
              <a:rPr lang="en-US" sz="2400" dirty="0" err="1" smtClean="0">
                <a:solidFill>
                  <a:schemeClr val="tx1"/>
                </a:solidFill>
                <a:latin typeface="Comic Sans MS" pitchFamily="66" charset="0"/>
              </a:rPr>
              <a:t>oleh</a:t>
            </a:r>
            <a:r>
              <a:rPr lang="en-US" sz="2400" dirty="0" smtClean="0">
                <a:solidFill>
                  <a:schemeClr val="tx1"/>
                </a:solidFill>
                <a:latin typeface="Comic Sans MS" pitchFamily="66" charset="0"/>
              </a:rPr>
              <a:t> </a:t>
            </a:r>
            <a:r>
              <a:rPr lang="en-US" sz="2400" dirty="0" err="1" smtClean="0">
                <a:solidFill>
                  <a:schemeClr val="tx1"/>
                </a:solidFill>
                <a:latin typeface="Comic Sans MS" pitchFamily="66" charset="0"/>
              </a:rPr>
              <a:t>spasi</a:t>
            </a:r>
            <a:r>
              <a:rPr lang="en-US" sz="2400" dirty="0" smtClean="0">
                <a:solidFill>
                  <a:schemeClr val="tx1"/>
                </a:solidFill>
                <a:latin typeface="Comic Sans MS" pitchFamily="66" charset="0"/>
              </a:rPr>
              <a:t>.</a:t>
            </a:r>
          </a:p>
          <a:p>
            <a:pPr lvl="1" algn="just">
              <a:buNone/>
            </a:pPr>
            <a:endParaRPr lang="en-US" sz="2400" dirty="0" smtClean="0">
              <a:solidFill>
                <a:schemeClr val="tx1"/>
              </a:solidFill>
              <a:latin typeface="Comic Sans MS" pitchFamily="66" charset="0"/>
            </a:endParaRPr>
          </a:p>
          <a:p>
            <a:pPr lvl="1" algn="just">
              <a:buNone/>
            </a:pPr>
            <a:r>
              <a:rPr lang="en-US" sz="2400" dirty="0" err="1" smtClean="0">
                <a:solidFill>
                  <a:schemeClr val="tx1"/>
                </a:solidFill>
                <a:latin typeface="Comic Sans MS" pitchFamily="66" charset="0"/>
              </a:rPr>
              <a:t>Contoh</a:t>
            </a:r>
            <a:r>
              <a:rPr lang="en-US" sz="2400" dirty="0" smtClean="0">
                <a:solidFill>
                  <a:schemeClr val="tx1"/>
                </a:solidFill>
                <a:latin typeface="Comic Sans MS" pitchFamily="66" charset="0"/>
              </a:rPr>
              <a:t>:</a:t>
            </a:r>
          </a:p>
          <a:p>
            <a:pPr marL="635000" indent="-4763">
              <a:buNone/>
            </a:pPr>
            <a:r>
              <a:rPr lang="en-US" sz="2400" dirty="0" smtClean="0"/>
              <a:t>&lt;</a:t>
            </a:r>
            <a:r>
              <a:rPr lang="en-US" sz="2400" dirty="0" err="1" smtClean="0"/>
              <a:t>img</a:t>
            </a:r>
            <a:r>
              <a:rPr lang="en-US" sz="2400" dirty="0" smtClean="0"/>
              <a:t> </a:t>
            </a:r>
            <a:r>
              <a:rPr lang="en-US" sz="2400" b="1" dirty="0" err="1" smtClean="0"/>
              <a:t>src</a:t>
            </a:r>
            <a:r>
              <a:rPr lang="en-US" sz="2400" b="1" dirty="0" smtClean="0"/>
              <a:t>="foobar.gif" alt=“This is a foo</a:t>
            </a:r>
            <a:r>
              <a:rPr lang="id-ID" sz="2400" b="1" smtClean="0"/>
              <a:t>.“/</a:t>
            </a:r>
            <a:r>
              <a:rPr lang="id-ID" sz="2400" smtClean="0"/>
              <a:t>&gt;</a:t>
            </a:r>
            <a:endParaRPr lang="id-ID" sz="2400" dirty="0">
              <a:solidFill>
                <a:schemeClr val="tx1"/>
              </a:solidFill>
              <a:latin typeface="Comic Sans MS" pitchFamily="66" charset="0"/>
            </a:endParaRPr>
          </a:p>
        </p:txBody>
      </p:sp>
      <p:sp>
        <p:nvSpPr>
          <p:cNvPr id="4" name="TextBox 3"/>
          <p:cNvSpPr txBox="1"/>
          <p:nvPr/>
        </p:nvSpPr>
        <p:spPr>
          <a:xfrm>
            <a:off x="0" y="6550223"/>
            <a:ext cx="2799164" cy="307777"/>
          </a:xfrm>
          <a:prstGeom prst="rect">
            <a:avLst/>
          </a:prstGeom>
          <a:noFill/>
        </p:spPr>
        <p:txBody>
          <a:bodyPr wrap="none" rtlCol="0">
            <a:spAutoFit/>
          </a:bodyPr>
          <a:lstStyle/>
          <a:p>
            <a:r>
              <a:rPr lang="en-US" sz="1400" b="1" i="1" dirty="0" smtClean="0"/>
              <a:t>© </a:t>
            </a:r>
            <a:r>
              <a:rPr lang="en-US" sz="1400" b="1" i="1" dirty="0" err="1" smtClean="0"/>
              <a:t>B.Very</a:t>
            </a:r>
            <a:r>
              <a:rPr lang="en-US" sz="1400" b="1" i="1" dirty="0" smtClean="0"/>
              <a:t> </a:t>
            </a:r>
            <a:r>
              <a:rPr lang="en-US" sz="1400" b="1" i="1" dirty="0" err="1" smtClean="0"/>
              <a:t>Christioko</a:t>
            </a:r>
            <a:r>
              <a:rPr lang="en-US" sz="1400" b="1" i="1" dirty="0" smtClean="0"/>
              <a:t>, </a:t>
            </a:r>
            <a:r>
              <a:rPr lang="en-US" sz="1400" b="1" i="1" dirty="0" err="1" smtClean="0"/>
              <a:t>S.Kom</a:t>
            </a:r>
            <a:endParaRPr lang="en-US" sz="1400" b="1" i="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1066800"/>
          </a:xfrm>
        </p:spPr>
        <p:txBody>
          <a:bodyPr/>
          <a:lstStyle/>
          <a:p>
            <a:r>
              <a:rPr lang="en-US" dirty="0" err="1" smtClean="0"/>
              <a:t>Catatan</a:t>
            </a:r>
            <a:endParaRPr lang="id-ID" dirty="0"/>
          </a:p>
        </p:txBody>
      </p:sp>
      <p:sp>
        <p:nvSpPr>
          <p:cNvPr id="3" name="Content Placeholder 2"/>
          <p:cNvSpPr>
            <a:spLocks noGrp="1"/>
          </p:cNvSpPr>
          <p:nvPr>
            <p:ph idx="1"/>
          </p:nvPr>
        </p:nvSpPr>
        <p:spPr>
          <a:xfrm>
            <a:off x="457200" y="1700808"/>
            <a:ext cx="8229600" cy="4873728"/>
          </a:xfrm>
        </p:spPr>
        <p:txBody>
          <a:bodyPr>
            <a:normAutofit/>
          </a:bodyPr>
          <a:lstStyle/>
          <a:p>
            <a:r>
              <a:rPr lang="id-ID" sz="2400" dirty="0" smtClean="0">
                <a:latin typeface="Comic Sans MS" pitchFamily="66" charset="0"/>
              </a:rPr>
              <a:t>HTML tidak membedakan penulisan huruf besar dan huruf kecil pada penulisan elemen maupun tag. Penulisan &lt;i&gt; dan &lt;I&gt; dianggap sama, campuran antara huruf besar dan kecil pun tidak berpengaruh &lt;i&gt;text&lt;/I&gt;   </a:t>
            </a:r>
          </a:p>
          <a:p>
            <a:r>
              <a:rPr lang="id-ID" sz="2400" dirty="0" smtClean="0">
                <a:latin typeface="Comic Sans MS" pitchFamily="66" charset="0"/>
              </a:rPr>
              <a:t> Tidak semua tag didukung oleh semua browser. Jika suatu browser tidak mengenali suatu tag tertentu, browser tersebut akan mengabaikan tag yang tidak dikenalnya dan menuliskan isi di dalam tag tersebut sebagai teks biasa. </a:t>
            </a:r>
            <a:endParaRPr lang="id-ID" sz="2400" dirty="0">
              <a:latin typeface="Comic Sans MS" pitchFamily="66"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66800"/>
          </a:xfrm>
        </p:spPr>
        <p:txBody>
          <a:bodyPr/>
          <a:lstStyle/>
          <a:p>
            <a:r>
              <a:rPr lang="en-US" dirty="0" smtClean="0"/>
              <a:t>Tag, </a:t>
            </a:r>
            <a:r>
              <a:rPr lang="en-US" dirty="0" err="1" smtClean="0"/>
              <a:t>Attribut</a:t>
            </a:r>
            <a:r>
              <a:rPr lang="en-US" dirty="0" smtClean="0"/>
              <a:t> &amp; Element</a:t>
            </a:r>
            <a:endParaRPr lang="en-US" dirty="0"/>
          </a:p>
        </p:txBody>
      </p:sp>
      <p:pic>
        <p:nvPicPr>
          <p:cNvPr id="3074" name="Picture 2"/>
          <p:cNvPicPr>
            <a:picLocks noChangeAspect="1" noChangeArrowheads="1"/>
          </p:cNvPicPr>
          <p:nvPr/>
        </p:nvPicPr>
        <p:blipFill>
          <a:blip r:embed="rId2" cstate="print"/>
          <a:srcRect/>
          <a:stretch>
            <a:fillRect/>
          </a:stretch>
        </p:blipFill>
        <p:spPr bwMode="auto">
          <a:xfrm>
            <a:off x="414338" y="2038350"/>
            <a:ext cx="8313737" cy="2781300"/>
          </a:xfrm>
          <a:prstGeom prst="rect">
            <a:avLst/>
          </a:prstGeom>
          <a:noFill/>
          <a:ln w="9525">
            <a:noFill/>
            <a:miter lim="800000"/>
            <a:headEnd/>
            <a:tailEnd/>
          </a:ln>
          <a:effectLst/>
        </p:spPr>
      </p:pic>
      <p:sp>
        <p:nvSpPr>
          <p:cNvPr id="5" name="TextBox 4"/>
          <p:cNvSpPr txBox="1"/>
          <p:nvPr/>
        </p:nvSpPr>
        <p:spPr>
          <a:xfrm>
            <a:off x="0" y="6550223"/>
            <a:ext cx="2799164" cy="307777"/>
          </a:xfrm>
          <a:prstGeom prst="rect">
            <a:avLst/>
          </a:prstGeom>
          <a:noFill/>
        </p:spPr>
        <p:txBody>
          <a:bodyPr wrap="none" rtlCol="0">
            <a:spAutoFit/>
          </a:bodyPr>
          <a:lstStyle/>
          <a:p>
            <a:r>
              <a:rPr lang="en-US" sz="1400" b="1" i="1" dirty="0" smtClean="0"/>
              <a:t>© </a:t>
            </a:r>
            <a:r>
              <a:rPr lang="en-US" sz="1400" b="1" i="1" dirty="0" err="1" smtClean="0"/>
              <a:t>B.Very</a:t>
            </a:r>
            <a:r>
              <a:rPr lang="en-US" sz="1400" b="1" i="1" dirty="0" smtClean="0"/>
              <a:t> </a:t>
            </a:r>
            <a:r>
              <a:rPr lang="en-US" sz="1400" b="1" i="1" dirty="0" err="1" smtClean="0"/>
              <a:t>Christioko</a:t>
            </a:r>
            <a:r>
              <a:rPr lang="en-US" sz="1400" b="1" i="1" dirty="0" smtClean="0"/>
              <a:t>, </a:t>
            </a:r>
            <a:r>
              <a:rPr lang="en-US" sz="1400" b="1" i="1" dirty="0" err="1" smtClean="0"/>
              <a:t>S.Kom</a:t>
            </a:r>
            <a:endParaRPr lang="en-US" sz="1400" b="1" i="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1066800"/>
          </a:xfrm>
        </p:spPr>
        <p:txBody>
          <a:bodyPr/>
          <a:lstStyle/>
          <a:p>
            <a:r>
              <a:rPr lang="en-US" dirty="0" err="1" smtClean="0"/>
              <a:t>Penulisan</a:t>
            </a:r>
            <a:r>
              <a:rPr lang="en-US" dirty="0" smtClean="0"/>
              <a:t> syntax yang </a:t>
            </a:r>
            <a:r>
              <a:rPr lang="en-US" dirty="0" err="1" smtClean="0"/>
              <a:t>baik</a:t>
            </a:r>
            <a:endParaRPr lang="id-ID" dirty="0"/>
          </a:p>
        </p:txBody>
      </p:sp>
      <p:sp>
        <p:nvSpPr>
          <p:cNvPr id="3" name="Content Placeholder 2"/>
          <p:cNvSpPr>
            <a:spLocks noGrp="1"/>
          </p:cNvSpPr>
          <p:nvPr>
            <p:ph idx="1"/>
          </p:nvPr>
        </p:nvSpPr>
        <p:spPr>
          <a:xfrm>
            <a:off x="457200" y="1700808"/>
            <a:ext cx="8229600" cy="4873728"/>
          </a:xfrm>
        </p:spPr>
        <p:txBody>
          <a:bodyPr/>
          <a:lstStyle/>
          <a:p>
            <a:r>
              <a:rPr lang="id-ID" dirty="0" smtClean="0"/>
              <a:t>Penulisan program yang baik adalah secara terstruktur. Artinya antara tag pertama dan tag berikutnya tidak saling tumpang tindih. </a:t>
            </a:r>
            <a:endParaRPr lang="id-ID" dirty="0"/>
          </a:p>
        </p:txBody>
      </p:sp>
      <p:pic>
        <p:nvPicPr>
          <p:cNvPr id="1026" name="Picture 2"/>
          <p:cNvPicPr>
            <a:picLocks noChangeAspect="1" noChangeArrowheads="1"/>
          </p:cNvPicPr>
          <p:nvPr/>
        </p:nvPicPr>
        <p:blipFill>
          <a:blip r:embed="rId2" cstate="print"/>
          <a:srcRect/>
          <a:stretch>
            <a:fillRect/>
          </a:stretch>
        </p:blipFill>
        <p:spPr bwMode="auto">
          <a:xfrm>
            <a:off x="251520" y="3501008"/>
            <a:ext cx="8581367" cy="2016224"/>
          </a:xfrm>
          <a:prstGeom prst="rect">
            <a:avLst/>
          </a:prstGeom>
          <a:noFill/>
          <a:ln w="9525">
            <a:noFill/>
            <a:miter lim="800000"/>
            <a:headEnd/>
            <a:tailEnd/>
          </a:ln>
        </p:spPr>
      </p:pic>
      <p:sp>
        <p:nvSpPr>
          <p:cNvPr id="5" name="TextBox 4"/>
          <p:cNvSpPr txBox="1"/>
          <p:nvPr/>
        </p:nvSpPr>
        <p:spPr>
          <a:xfrm>
            <a:off x="0" y="6550223"/>
            <a:ext cx="2799164" cy="307777"/>
          </a:xfrm>
          <a:prstGeom prst="rect">
            <a:avLst/>
          </a:prstGeom>
          <a:noFill/>
        </p:spPr>
        <p:txBody>
          <a:bodyPr wrap="none" rtlCol="0">
            <a:spAutoFit/>
          </a:bodyPr>
          <a:lstStyle/>
          <a:p>
            <a:r>
              <a:rPr lang="en-US" sz="1400" b="1" i="1" dirty="0" smtClean="0"/>
              <a:t>© </a:t>
            </a:r>
            <a:r>
              <a:rPr lang="en-US" sz="1400" b="1" i="1" dirty="0" err="1" smtClean="0"/>
              <a:t>B.Very</a:t>
            </a:r>
            <a:r>
              <a:rPr lang="en-US" sz="1400" b="1" i="1" dirty="0" smtClean="0"/>
              <a:t> </a:t>
            </a:r>
            <a:r>
              <a:rPr lang="en-US" sz="1400" b="1" i="1" dirty="0" err="1" smtClean="0"/>
              <a:t>Christioko</a:t>
            </a:r>
            <a:r>
              <a:rPr lang="en-US" sz="1400" b="1" i="1" dirty="0" smtClean="0"/>
              <a:t>, </a:t>
            </a:r>
            <a:r>
              <a:rPr lang="en-US" sz="1400" b="1" i="1" dirty="0" err="1" smtClean="0"/>
              <a:t>S.Kom</a:t>
            </a:r>
            <a:endParaRPr lang="en-US" sz="1400" b="1" i="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1066800"/>
          </a:xfrm>
        </p:spPr>
        <p:txBody>
          <a:bodyPr/>
          <a:lstStyle/>
          <a:p>
            <a:r>
              <a:rPr lang="en-US" dirty="0" err="1" smtClean="0"/>
              <a:t>Penulisan</a:t>
            </a:r>
            <a:r>
              <a:rPr lang="en-US" dirty="0" smtClean="0"/>
              <a:t> tag</a:t>
            </a:r>
            <a:endParaRPr lang="id-ID" dirty="0"/>
          </a:p>
        </p:txBody>
      </p:sp>
      <p:sp>
        <p:nvSpPr>
          <p:cNvPr id="3" name="Content Placeholder 2"/>
          <p:cNvSpPr>
            <a:spLocks noGrp="1"/>
          </p:cNvSpPr>
          <p:nvPr>
            <p:ph idx="1"/>
          </p:nvPr>
        </p:nvSpPr>
        <p:spPr>
          <a:xfrm>
            <a:off x="323528" y="1340768"/>
            <a:ext cx="8496944" cy="5233768"/>
          </a:xfrm>
        </p:spPr>
        <p:txBody>
          <a:bodyPr>
            <a:normAutofit/>
          </a:bodyPr>
          <a:lstStyle/>
          <a:p>
            <a:r>
              <a:rPr lang="en-US" dirty="0" err="1" smtClean="0">
                <a:latin typeface="Comic Sans MS" pitchFamily="66" charset="0"/>
              </a:rPr>
              <a:t>Terdapat</a:t>
            </a:r>
            <a:r>
              <a:rPr lang="en-US" dirty="0" smtClean="0">
                <a:latin typeface="Comic Sans MS" pitchFamily="66" charset="0"/>
              </a:rPr>
              <a:t> </a:t>
            </a:r>
            <a:r>
              <a:rPr lang="en-US" dirty="0" err="1" smtClean="0">
                <a:latin typeface="Comic Sans MS" pitchFamily="66" charset="0"/>
              </a:rPr>
              <a:t>beberapa</a:t>
            </a:r>
            <a:r>
              <a:rPr lang="en-US" dirty="0" smtClean="0">
                <a:latin typeface="Comic Sans MS" pitchFamily="66" charset="0"/>
              </a:rPr>
              <a:t> </a:t>
            </a:r>
            <a:r>
              <a:rPr lang="en-US" dirty="0" err="1" smtClean="0">
                <a:latin typeface="Comic Sans MS" pitchFamily="66" charset="0"/>
              </a:rPr>
              <a:t>cara</a:t>
            </a:r>
            <a:r>
              <a:rPr lang="en-US" dirty="0" smtClean="0">
                <a:latin typeface="Comic Sans MS" pitchFamily="66" charset="0"/>
              </a:rPr>
              <a:t> </a:t>
            </a:r>
            <a:r>
              <a:rPr lang="en-US" dirty="0" err="1" smtClean="0">
                <a:latin typeface="Comic Sans MS" pitchFamily="66" charset="0"/>
              </a:rPr>
              <a:t>penulisan</a:t>
            </a:r>
            <a:r>
              <a:rPr lang="en-US" dirty="0" smtClean="0">
                <a:latin typeface="Comic Sans MS" pitchFamily="66" charset="0"/>
              </a:rPr>
              <a:t> tag </a:t>
            </a:r>
            <a:r>
              <a:rPr lang="en-US" dirty="0" err="1" smtClean="0">
                <a:latin typeface="Comic Sans MS" pitchFamily="66" charset="0"/>
              </a:rPr>
              <a:t>dalam</a:t>
            </a:r>
            <a:r>
              <a:rPr lang="en-US" dirty="0" smtClean="0">
                <a:latin typeface="Comic Sans MS" pitchFamily="66" charset="0"/>
              </a:rPr>
              <a:t> </a:t>
            </a:r>
            <a:r>
              <a:rPr lang="en-US" dirty="0" err="1" smtClean="0">
                <a:latin typeface="Comic Sans MS" pitchFamily="66" charset="0"/>
              </a:rPr>
              <a:t>HTML,sbb</a:t>
            </a:r>
            <a:r>
              <a:rPr lang="en-US" dirty="0" smtClean="0">
                <a:latin typeface="Comic Sans MS" pitchFamily="66" charset="0"/>
              </a:rPr>
              <a:t>:</a:t>
            </a:r>
          </a:p>
          <a:p>
            <a:pPr lvl="1"/>
            <a:r>
              <a:rPr lang="en-US" b="1" dirty="0" smtClean="0">
                <a:latin typeface="Comic Sans MS" pitchFamily="66" charset="0"/>
              </a:rPr>
              <a:t>Tag </a:t>
            </a:r>
            <a:r>
              <a:rPr lang="en-US" b="1" dirty="0" err="1" smtClean="0">
                <a:latin typeface="Comic Sans MS" pitchFamily="66" charset="0"/>
              </a:rPr>
              <a:t>dengan</a:t>
            </a:r>
            <a:r>
              <a:rPr lang="en-US" b="1" dirty="0" smtClean="0">
                <a:latin typeface="Comic Sans MS" pitchFamily="66" charset="0"/>
              </a:rPr>
              <a:t> </a:t>
            </a:r>
            <a:r>
              <a:rPr lang="en-US" b="1" dirty="0" err="1" smtClean="0">
                <a:latin typeface="Comic Sans MS" pitchFamily="66" charset="0"/>
              </a:rPr>
              <a:t>pembuka</a:t>
            </a:r>
            <a:r>
              <a:rPr lang="en-US" b="1" dirty="0" smtClean="0">
                <a:latin typeface="Comic Sans MS" pitchFamily="66" charset="0"/>
              </a:rPr>
              <a:t> &amp; </a:t>
            </a:r>
            <a:r>
              <a:rPr lang="en-US" b="1" dirty="0" err="1" smtClean="0">
                <a:latin typeface="Comic Sans MS" pitchFamily="66" charset="0"/>
              </a:rPr>
              <a:t>penutup</a:t>
            </a:r>
            <a:endParaRPr lang="en-US" b="1" dirty="0" smtClean="0">
              <a:latin typeface="Comic Sans MS" pitchFamily="66" charset="0"/>
            </a:endParaRPr>
          </a:p>
          <a:p>
            <a:pPr lvl="2"/>
            <a:r>
              <a:rPr lang="sv-SE" b="1" dirty="0" smtClean="0">
                <a:latin typeface="Comic Sans MS" pitchFamily="66" charset="0"/>
              </a:rPr>
              <a:t>&lt;nama tag&gt;teks&lt;/nama tag&gt;</a:t>
            </a:r>
          </a:p>
          <a:p>
            <a:pPr lvl="1"/>
            <a:r>
              <a:rPr lang="sv-SE" b="1" dirty="0" smtClean="0">
                <a:latin typeface="Comic Sans MS" pitchFamily="66" charset="0"/>
              </a:rPr>
              <a:t>Tag tanpa penutup</a:t>
            </a:r>
          </a:p>
          <a:p>
            <a:pPr lvl="2"/>
            <a:r>
              <a:rPr lang="sv-SE" b="1" dirty="0" smtClean="0">
                <a:latin typeface="Comic Sans MS" pitchFamily="66" charset="0"/>
              </a:rPr>
              <a:t>&lt;nama tag/&gt;</a:t>
            </a:r>
          </a:p>
          <a:p>
            <a:pPr lvl="1"/>
            <a:r>
              <a:rPr lang="sv-SE" b="1" dirty="0" smtClean="0">
                <a:latin typeface="Comic Sans MS" pitchFamily="66" charset="0"/>
              </a:rPr>
              <a:t>Tag dengan pembuka &amp; penutup disertai atribut</a:t>
            </a:r>
          </a:p>
          <a:p>
            <a:pPr lvl="2"/>
            <a:r>
              <a:rPr lang="sv-SE" b="1" dirty="0" smtClean="0">
                <a:latin typeface="Comic Sans MS" pitchFamily="66" charset="0"/>
              </a:rPr>
              <a:t>&lt;nama tag antribut=argumen&gt;teks&lt;/nama tag&gt;</a:t>
            </a:r>
            <a:endParaRPr lang="id-ID" dirty="0" smtClean="0">
              <a:latin typeface="Comic Sans MS" pitchFamily="66" charset="0"/>
            </a:endParaRPr>
          </a:p>
          <a:p>
            <a:pPr lvl="1"/>
            <a:r>
              <a:rPr lang="sv-SE" b="1" dirty="0" smtClean="0">
                <a:latin typeface="Comic Sans MS" pitchFamily="66" charset="0"/>
              </a:rPr>
              <a:t>Tag tanpa penutup disertai atribut</a:t>
            </a:r>
          </a:p>
          <a:p>
            <a:pPr lvl="2"/>
            <a:r>
              <a:rPr lang="sv-SE" b="1" dirty="0" smtClean="0">
                <a:latin typeface="Comic Sans MS" pitchFamily="66" charset="0"/>
              </a:rPr>
              <a:t>&lt;nama tag atribut1=argumen atribut2=argumen/&gt; </a:t>
            </a:r>
          </a:p>
        </p:txBody>
      </p:sp>
      <p:sp>
        <p:nvSpPr>
          <p:cNvPr id="4" name="TextBox 3"/>
          <p:cNvSpPr txBox="1"/>
          <p:nvPr/>
        </p:nvSpPr>
        <p:spPr>
          <a:xfrm>
            <a:off x="0" y="6550223"/>
            <a:ext cx="2799164" cy="307777"/>
          </a:xfrm>
          <a:prstGeom prst="rect">
            <a:avLst/>
          </a:prstGeom>
          <a:noFill/>
        </p:spPr>
        <p:txBody>
          <a:bodyPr wrap="none" rtlCol="0">
            <a:spAutoFit/>
          </a:bodyPr>
          <a:lstStyle/>
          <a:p>
            <a:r>
              <a:rPr lang="en-US" sz="1400" b="1" i="1" dirty="0" smtClean="0"/>
              <a:t>© </a:t>
            </a:r>
            <a:r>
              <a:rPr lang="en-US" sz="1400" b="1" i="1" dirty="0" err="1" smtClean="0"/>
              <a:t>B.Very</a:t>
            </a:r>
            <a:r>
              <a:rPr lang="en-US" sz="1400" b="1" i="1" dirty="0" smtClean="0"/>
              <a:t> </a:t>
            </a:r>
            <a:r>
              <a:rPr lang="en-US" sz="1400" b="1" i="1" dirty="0" err="1" smtClean="0"/>
              <a:t>Christioko</a:t>
            </a:r>
            <a:r>
              <a:rPr lang="en-US" sz="1400" b="1" i="1" dirty="0" smtClean="0"/>
              <a:t>, </a:t>
            </a:r>
            <a:r>
              <a:rPr lang="en-US" sz="1400" b="1" i="1" dirty="0" err="1" smtClean="0"/>
              <a:t>S.Kom</a:t>
            </a:r>
            <a:endParaRPr lang="en-US" sz="1400" b="1" i="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66800"/>
          </a:xfrm>
        </p:spPr>
        <p:txBody>
          <a:bodyPr/>
          <a:lstStyle/>
          <a:p>
            <a:r>
              <a:rPr lang="en-US" dirty="0" err="1" smtClean="0"/>
              <a:t>Pendahuluan</a:t>
            </a:r>
            <a:endParaRPr lang="en-US" dirty="0"/>
          </a:p>
        </p:txBody>
      </p:sp>
      <p:sp>
        <p:nvSpPr>
          <p:cNvPr id="4" name="Rectangle 3"/>
          <p:cNvSpPr/>
          <p:nvPr/>
        </p:nvSpPr>
        <p:spPr>
          <a:xfrm>
            <a:off x="381000" y="1600200"/>
            <a:ext cx="8305800" cy="4524315"/>
          </a:xfrm>
          <a:prstGeom prst="rect">
            <a:avLst/>
          </a:prstGeom>
        </p:spPr>
        <p:txBody>
          <a:bodyPr wrap="square">
            <a:spAutoFit/>
          </a:bodyPr>
          <a:lstStyle/>
          <a:p>
            <a:r>
              <a:rPr lang="en-US" sz="2400" dirty="0" smtClean="0">
                <a:latin typeface="Comic Sans MS" pitchFamily="66" charset="0"/>
              </a:rPr>
              <a:t>HTML?</a:t>
            </a:r>
          </a:p>
          <a:p>
            <a:r>
              <a:rPr lang="en-US" sz="2400" dirty="0" err="1" smtClean="0">
                <a:latin typeface="Comic Sans MS" pitchFamily="66" charset="0"/>
              </a:rPr>
              <a:t>Sebuah</a:t>
            </a:r>
            <a:r>
              <a:rPr lang="en-US" sz="2400" dirty="0" smtClean="0">
                <a:latin typeface="Comic Sans MS" pitchFamily="66" charset="0"/>
              </a:rPr>
              <a:t> </a:t>
            </a:r>
            <a:r>
              <a:rPr lang="en-US" sz="2400" dirty="0" err="1" smtClean="0">
                <a:latin typeface="Comic Sans MS" pitchFamily="66" charset="0"/>
              </a:rPr>
              <a:t>bahasa</a:t>
            </a:r>
            <a:r>
              <a:rPr lang="en-US" sz="2400" dirty="0" smtClean="0">
                <a:latin typeface="Comic Sans MS" pitchFamily="66" charset="0"/>
              </a:rPr>
              <a:t> markup yang </a:t>
            </a:r>
            <a:r>
              <a:rPr lang="en-US" sz="2400" dirty="0" err="1" smtClean="0">
                <a:latin typeface="Comic Sans MS" pitchFamily="66" charset="0"/>
              </a:rPr>
              <a:t>digunakan</a:t>
            </a:r>
            <a:r>
              <a:rPr lang="en-US" sz="2400" dirty="0" smtClean="0">
                <a:latin typeface="Comic Sans MS" pitchFamily="66" charset="0"/>
              </a:rPr>
              <a:t> </a:t>
            </a:r>
            <a:r>
              <a:rPr lang="en-US" sz="2400" dirty="0" err="1" smtClean="0">
                <a:latin typeface="Comic Sans MS" pitchFamily="66" charset="0"/>
              </a:rPr>
              <a:t>untuk</a:t>
            </a:r>
            <a:r>
              <a:rPr lang="en-US" sz="2400" dirty="0" smtClean="0">
                <a:latin typeface="Comic Sans MS" pitchFamily="66" charset="0"/>
              </a:rPr>
              <a:t> </a:t>
            </a:r>
            <a:r>
              <a:rPr lang="en-US" sz="2400" dirty="0" err="1" smtClean="0">
                <a:latin typeface="Comic Sans MS" pitchFamily="66" charset="0"/>
              </a:rPr>
              <a:t>membuat</a:t>
            </a:r>
            <a:r>
              <a:rPr lang="en-US" sz="2400" dirty="0" smtClean="0">
                <a:latin typeface="Comic Sans MS" pitchFamily="66" charset="0"/>
              </a:rPr>
              <a:t> </a:t>
            </a:r>
            <a:r>
              <a:rPr lang="en-US" sz="2400" dirty="0" err="1" smtClean="0">
                <a:latin typeface="Comic Sans MS" pitchFamily="66" charset="0"/>
              </a:rPr>
              <a:t>sebuah</a:t>
            </a:r>
            <a:r>
              <a:rPr lang="en-US" sz="2400" dirty="0" smtClean="0">
                <a:latin typeface="Comic Sans MS" pitchFamily="66" charset="0"/>
              </a:rPr>
              <a:t> </a:t>
            </a:r>
            <a:r>
              <a:rPr lang="en-US" sz="2400" dirty="0" err="1" smtClean="0">
                <a:latin typeface="Comic Sans MS" pitchFamily="66" charset="0"/>
              </a:rPr>
              <a:t>halaman</a:t>
            </a:r>
            <a:r>
              <a:rPr lang="en-US" sz="2400" dirty="0" smtClean="0">
                <a:latin typeface="Comic Sans MS" pitchFamily="66" charset="0"/>
              </a:rPr>
              <a:t> web </a:t>
            </a:r>
            <a:r>
              <a:rPr lang="en-US" sz="2400" dirty="0" err="1" smtClean="0">
                <a:latin typeface="Comic Sans MS" pitchFamily="66" charset="0"/>
              </a:rPr>
              <a:t>dan</a:t>
            </a:r>
            <a:r>
              <a:rPr lang="en-US" sz="2400" dirty="0" smtClean="0">
                <a:latin typeface="Comic Sans MS" pitchFamily="66" charset="0"/>
              </a:rPr>
              <a:t> </a:t>
            </a:r>
            <a:r>
              <a:rPr lang="en-US" sz="2400" dirty="0" err="1" smtClean="0">
                <a:latin typeface="Comic Sans MS" pitchFamily="66" charset="0"/>
              </a:rPr>
              <a:t>menampilkan</a:t>
            </a:r>
            <a:r>
              <a:rPr lang="en-US" sz="2400" dirty="0" smtClean="0">
                <a:latin typeface="Comic Sans MS" pitchFamily="66" charset="0"/>
              </a:rPr>
              <a:t> </a:t>
            </a:r>
            <a:r>
              <a:rPr lang="en-US" sz="2400" dirty="0" err="1" smtClean="0">
                <a:latin typeface="Comic Sans MS" pitchFamily="66" charset="0"/>
              </a:rPr>
              <a:t>berbagai</a:t>
            </a:r>
            <a:r>
              <a:rPr lang="en-US" sz="2400" dirty="0" smtClean="0">
                <a:latin typeface="Comic Sans MS" pitchFamily="66" charset="0"/>
              </a:rPr>
              <a:t> </a:t>
            </a:r>
            <a:r>
              <a:rPr lang="en-US" sz="2400" dirty="0" err="1" smtClean="0">
                <a:latin typeface="Comic Sans MS" pitchFamily="66" charset="0"/>
              </a:rPr>
              <a:t>informasi</a:t>
            </a:r>
            <a:r>
              <a:rPr lang="en-US" sz="2400" dirty="0" smtClean="0">
                <a:latin typeface="Comic Sans MS" pitchFamily="66" charset="0"/>
              </a:rPr>
              <a:t> </a:t>
            </a:r>
            <a:r>
              <a:rPr lang="en-US" sz="2400" dirty="0" err="1" smtClean="0">
                <a:latin typeface="Comic Sans MS" pitchFamily="66" charset="0"/>
              </a:rPr>
              <a:t>di</a:t>
            </a:r>
            <a:r>
              <a:rPr lang="en-US" sz="2400" dirty="0" smtClean="0">
                <a:latin typeface="Comic Sans MS" pitchFamily="66" charset="0"/>
              </a:rPr>
              <a:t> </a:t>
            </a:r>
            <a:r>
              <a:rPr lang="en-US" sz="2400" dirty="0" err="1" smtClean="0">
                <a:latin typeface="Comic Sans MS" pitchFamily="66" charset="0"/>
              </a:rPr>
              <a:t>dalam</a:t>
            </a:r>
            <a:r>
              <a:rPr lang="en-US" sz="2400" dirty="0" smtClean="0">
                <a:latin typeface="Comic Sans MS" pitchFamily="66" charset="0"/>
              </a:rPr>
              <a:t> </a:t>
            </a:r>
            <a:r>
              <a:rPr lang="en-US" sz="2400" dirty="0" err="1" smtClean="0">
                <a:latin typeface="Comic Sans MS" pitchFamily="66" charset="0"/>
              </a:rPr>
              <a:t>sebuah</a:t>
            </a:r>
            <a:r>
              <a:rPr lang="en-US" sz="2400" dirty="0" smtClean="0">
                <a:latin typeface="Comic Sans MS" pitchFamily="66" charset="0"/>
              </a:rPr>
              <a:t> browser.</a:t>
            </a:r>
          </a:p>
          <a:p>
            <a:endParaRPr lang="en-US" sz="2400" dirty="0" smtClean="0">
              <a:latin typeface="Comic Sans MS" pitchFamily="66" charset="0"/>
            </a:endParaRPr>
          </a:p>
          <a:p>
            <a:r>
              <a:rPr lang="en-US" sz="2400" dirty="0" smtClean="0">
                <a:latin typeface="Comic Sans MS" pitchFamily="66" charset="0"/>
              </a:rPr>
              <a:t>• HTML </a:t>
            </a:r>
            <a:r>
              <a:rPr lang="en-US" sz="2400" dirty="0" err="1" smtClean="0">
                <a:latin typeface="Comic Sans MS" pitchFamily="66" charset="0"/>
              </a:rPr>
              <a:t>berupa</a:t>
            </a:r>
            <a:r>
              <a:rPr lang="en-US" sz="2400" dirty="0" smtClean="0">
                <a:latin typeface="Comic Sans MS" pitchFamily="66" charset="0"/>
              </a:rPr>
              <a:t> </a:t>
            </a:r>
            <a:r>
              <a:rPr lang="en-US" sz="2400" dirty="0" err="1" smtClean="0">
                <a:latin typeface="Comic Sans MS" pitchFamily="66" charset="0"/>
              </a:rPr>
              <a:t>kode‐kode</a:t>
            </a:r>
            <a:r>
              <a:rPr lang="en-US" sz="2400" dirty="0" smtClean="0">
                <a:latin typeface="Comic Sans MS" pitchFamily="66" charset="0"/>
              </a:rPr>
              <a:t> tag yang </a:t>
            </a:r>
            <a:r>
              <a:rPr lang="en-US" sz="2400" dirty="0" err="1" smtClean="0">
                <a:latin typeface="Comic Sans MS" pitchFamily="66" charset="0"/>
              </a:rPr>
              <a:t>menginstruksikan</a:t>
            </a:r>
            <a:r>
              <a:rPr lang="en-US" sz="2400" dirty="0" smtClean="0">
                <a:latin typeface="Comic Sans MS" pitchFamily="66" charset="0"/>
              </a:rPr>
              <a:t> browser </a:t>
            </a:r>
            <a:r>
              <a:rPr lang="en-US" sz="2400" dirty="0" err="1" smtClean="0">
                <a:latin typeface="Comic Sans MS" pitchFamily="66" charset="0"/>
              </a:rPr>
              <a:t>untuk</a:t>
            </a:r>
            <a:r>
              <a:rPr lang="en-US" sz="2400" dirty="0" smtClean="0">
                <a:latin typeface="Comic Sans MS" pitchFamily="66" charset="0"/>
              </a:rPr>
              <a:t> </a:t>
            </a:r>
            <a:r>
              <a:rPr lang="en-US" sz="2400" dirty="0" err="1" smtClean="0">
                <a:latin typeface="Comic Sans MS" pitchFamily="66" charset="0"/>
              </a:rPr>
              <a:t>menghasilkan</a:t>
            </a:r>
            <a:r>
              <a:rPr lang="en-US" sz="2400" dirty="0" smtClean="0">
                <a:latin typeface="Comic Sans MS" pitchFamily="66" charset="0"/>
              </a:rPr>
              <a:t> </a:t>
            </a:r>
            <a:r>
              <a:rPr lang="en-US" sz="2400" dirty="0" err="1" smtClean="0">
                <a:latin typeface="Comic Sans MS" pitchFamily="66" charset="0"/>
              </a:rPr>
              <a:t>tampilan</a:t>
            </a:r>
            <a:r>
              <a:rPr lang="en-US" sz="2400" dirty="0" smtClean="0">
                <a:latin typeface="Comic Sans MS" pitchFamily="66" charset="0"/>
              </a:rPr>
              <a:t> </a:t>
            </a:r>
            <a:r>
              <a:rPr lang="en-US" sz="2400" dirty="0" err="1" smtClean="0">
                <a:latin typeface="Comic Sans MS" pitchFamily="66" charset="0"/>
              </a:rPr>
              <a:t>sesuai</a:t>
            </a:r>
            <a:r>
              <a:rPr lang="en-US" sz="2400" dirty="0" smtClean="0">
                <a:latin typeface="Comic Sans MS" pitchFamily="66" charset="0"/>
              </a:rPr>
              <a:t> </a:t>
            </a:r>
            <a:r>
              <a:rPr lang="en-US" sz="2400" dirty="0" err="1" smtClean="0">
                <a:latin typeface="Comic Sans MS" pitchFamily="66" charset="0"/>
              </a:rPr>
              <a:t>dengan</a:t>
            </a:r>
            <a:r>
              <a:rPr lang="en-US" sz="2400" dirty="0" smtClean="0">
                <a:latin typeface="Comic Sans MS" pitchFamily="66" charset="0"/>
              </a:rPr>
              <a:t> yang </a:t>
            </a:r>
            <a:r>
              <a:rPr lang="en-US" sz="2400" dirty="0" err="1" smtClean="0">
                <a:latin typeface="Comic Sans MS" pitchFamily="66" charset="0"/>
              </a:rPr>
              <a:t>diinginkan</a:t>
            </a:r>
            <a:r>
              <a:rPr lang="en-US" sz="2400" dirty="0" smtClean="0">
                <a:latin typeface="Comic Sans MS" pitchFamily="66" charset="0"/>
              </a:rPr>
              <a:t>.</a:t>
            </a:r>
          </a:p>
          <a:p>
            <a:endParaRPr lang="en-US" sz="2400" dirty="0" smtClean="0">
              <a:latin typeface="Comic Sans MS" pitchFamily="66" charset="0"/>
            </a:endParaRPr>
          </a:p>
          <a:p>
            <a:r>
              <a:rPr lang="en-US" sz="2400" dirty="0" smtClean="0">
                <a:latin typeface="Comic Sans MS" pitchFamily="66" charset="0"/>
              </a:rPr>
              <a:t>• HTML </a:t>
            </a:r>
            <a:r>
              <a:rPr lang="en-US" sz="2400" dirty="0" err="1" smtClean="0">
                <a:latin typeface="Comic Sans MS" pitchFamily="66" charset="0"/>
              </a:rPr>
              <a:t>saat</a:t>
            </a:r>
            <a:r>
              <a:rPr lang="en-US" sz="2400" dirty="0" smtClean="0">
                <a:latin typeface="Comic Sans MS" pitchFamily="66" charset="0"/>
              </a:rPr>
              <a:t> </a:t>
            </a:r>
            <a:r>
              <a:rPr lang="en-US" sz="2400" dirty="0" err="1" smtClean="0">
                <a:latin typeface="Comic Sans MS" pitchFamily="66" charset="0"/>
              </a:rPr>
              <a:t>ini</a:t>
            </a:r>
            <a:r>
              <a:rPr lang="en-US" sz="2400" dirty="0" smtClean="0">
                <a:latin typeface="Comic Sans MS" pitchFamily="66" charset="0"/>
              </a:rPr>
              <a:t> </a:t>
            </a:r>
            <a:r>
              <a:rPr lang="en-US" sz="2400" dirty="0" err="1" smtClean="0">
                <a:latin typeface="Comic Sans MS" pitchFamily="66" charset="0"/>
              </a:rPr>
              <a:t>merupakan</a:t>
            </a:r>
            <a:r>
              <a:rPr lang="en-US" sz="2400" dirty="0" smtClean="0">
                <a:latin typeface="Comic Sans MS" pitchFamily="66" charset="0"/>
              </a:rPr>
              <a:t> </a:t>
            </a:r>
            <a:r>
              <a:rPr lang="en-US" sz="2400" dirty="0" err="1" smtClean="0">
                <a:latin typeface="Comic Sans MS" pitchFamily="66" charset="0"/>
              </a:rPr>
              <a:t>standar</a:t>
            </a:r>
            <a:r>
              <a:rPr lang="en-US" sz="2400" dirty="0" smtClean="0">
                <a:latin typeface="Comic Sans MS" pitchFamily="66" charset="0"/>
              </a:rPr>
              <a:t> Internet yang </a:t>
            </a:r>
            <a:r>
              <a:rPr lang="en-US" sz="2400" dirty="0" err="1" smtClean="0">
                <a:latin typeface="Comic Sans MS" pitchFamily="66" charset="0"/>
              </a:rPr>
              <a:t>didefinisikan</a:t>
            </a:r>
            <a:r>
              <a:rPr lang="en-US" sz="2400" dirty="0" smtClean="0">
                <a:latin typeface="Comic Sans MS" pitchFamily="66" charset="0"/>
              </a:rPr>
              <a:t> </a:t>
            </a:r>
            <a:r>
              <a:rPr lang="en-US" sz="2400" dirty="0" err="1" smtClean="0">
                <a:latin typeface="Comic Sans MS" pitchFamily="66" charset="0"/>
              </a:rPr>
              <a:t>dan</a:t>
            </a:r>
            <a:r>
              <a:rPr lang="en-US" sz="2400" dirty="0" smtClean="0">
                <a:latin typeface="Comic Sans MS" pitchFamily="66" charset="0"/>
              </a:rPr>
              <a:t> </a:t>
            </a:r>
            <a:r>
              <a:rPr lang="en-US" sz="2400" dirty="0" err="1" smtClean="0">
                <a:latin typeface="Comic Sans MS" pitchFamily="66" charset="0"/>
              </a:rPr>
              <a:t>dikendalikan</a:t>
            </a:r>
            <a:r>
              <a:rPr lang="en-US" sz="2400" dirty="0" smtClean="0">
                <a:latin typeface="Comic Sans MS" pitchFamily="66" charset="0"/>
              </a:rPr>
              <a:t> </a:t>
            </a:r>
            <a:r>
              <a:rPr lang="en-US" sz="2400" dirty="0" err="1" smtClean="0">
                <a:latin typeface="Comic Sans MS" pitchFamily="66" charset="0"/>
              </a:rPr>
              <a:t>penggunaannya</a:t>
            </a:r>
            <a:r>
              <a:rPr lang="en-US" sz="2400" dirty="0" smtClean="0">
                <a:latin typeface="Comic Sans MS" pitchFamily="66" charset="0"/>
              </a:rPr>
              <a:t> </a:t>
            </a:r>
            <a:r>
              <a:rPr lang="en-US" sz="2400" dirty="0" err="1" smtClean="0">
                <a:latin typeface="Comic Sans MS" pitchFamily="66" charset="0"/>
              </a:rPr>
              <a:t>oleh</a:t>
            </a:r>
            <a:r>
              <a:rPr lang="en-US" sz="2400" dirty="0" smtClean="0">
                <a:latin typeface="Comic Sans MS" pitchFamily="66" charset="0"/>
              </a:rPr>
              <a:t> World Wide Web Consortium (W3C)</a:t>
            </a:r>
            <a:endParaRPr lang="en-US" sz="2400" dirty="0">
              <a:latin typeface="Comic Sans MS" pitchFamily="66" charset="0"/>
            </a:endParaRPr>
          </a:p>
        </p:txBody>
      </p:sp>
      <p:sp>
        <p:nvSpPr>
          <p:cNvPr id="6" name="TextBox 5"/>
          <p:cNvSpPr txBox="1"/>
          <p:nvPr/>
        </p:nvSpPr>
        <p:spPr>
          <a:xfrm>
            <a:off x="0" y="6550223"/>
            <a:ext cx="2799164" cy="307777"/>
          </a:xfrm>
          <a:prstGeom prst="rect">
            <a:avLst/>
          </a:prstGeom>
          <a:noFill/>
        </p:spPr>
        <p:txBody>
          <a:bodyPr wrap="none" rtlCol="0">
            <a:spAutoFit/>
          </a:bodyPr>
          <a:lstStyle/>
          <a:p>
            <a:r>
              <a:rPr lang="en-US" sz="1400" b="1" i="1" dirty="0" smtClean="0"/>
              <a:t>© </a:t>
            </a:r>
            <a:r>
              <a:rPr lang="en-US" sz="1400" b="1" i="1" dirty="0" err="1" smtClean="0"/>
              <a:t>B.Very</a:t>
            </a:r>
            <a:r>
              <a:rPr lang="en-US" sz="1400" b="1" i="1" dirty="0" smtClean="0"/>
              <a:t> </a:t>
            </a:r>
            <a:r>
              <a:rPr lang="en-US" sz="1400" b="1" i="1" dirty="0" err="1" smtClean="0"/>
              <a:t>Christioko</a:t>
            </a:r>
            <a:r>
              <a:rPr lang="en-US" sz="1400" b="1" i="1" dirty="0" smtClean="0"/>
              <a:t>, </a:t>
            </a:r>
            <a:r>
              <a:rPr lang="en-US" sz="1400" b="1" i="1" dirty="0" err="1" smtClean="0"/>
              <a:t>S.Kom</a:t>
            </a:r>
            <a:endParaRPr lang="en-US" sz="1400" b="1" i="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229600" cy="1066800"/>
          </a:xfrm>
        </p:spPr>
        <p:txBody>
          <a:bodyPr/>
          <a:lstStyle/>
          <a:p>
            <a:r>
              <a:rPr lang="en-US" dirty="0" err="1" smtClean="0"/>
              <a:t>Contoh</a:t>
            </a:r>
            <a:r>
              <a:rPr lang="en-US" dirty="0" smtClean="0"/>
              <a:t> </a:t>
            </a:r>
            <a:r>
              <a:rPr lang="en-US" dirty="0" err="1" smtClean="0"/>
              <a:t>tidak</a:t>
            </a:r>
            <a:r>
              <a:rPr lang="en-US" dirty="0" smtClean="0"/>
              <a:t> </a:t>
            </a:r>
            <a:r>
              <a:rPr lang="en-US" dirty="0" err="1" smtClean="0"/>
              <a:t>baik</a:t>
            </a:r>
            <a:endParaRPr lang="id-ID" dirty="0"/>
          </a:p>
        </p:txBody>
      </p:sp>
      <p:sp>
        <p:nvSpPr>
          <p:cNvPr id="3" name="Content Placeholder 2"/>
          <p:cNvSpPr>
            <a:spLocks noGrp="1"/>
          </p:cNvSpPr>
          <p:nvPr>
            <p:ph idx="1"/>
          </p:nvPr>
        </p:nvSpPr>
        <p:spPr>
          <a:xfrm>
            <a:off x="457200" y="1268760"/>
            <a:ext cx="8229600" cy="5305776"/>
          </a:xfrm>
        </p:spPr>
        <p:txBody>
          <a:bodyPr>
            <a:normAutofit fontScale="85000" lnSpcReduction="20000"/>
          </a:bodyPr>
          <a:lstStyle/>
          <a:p>
            <a:pPr marL="4763" indent="-4763">
              <a:buNone/>
            </a:pPr>
            <a:r>
              <a:rPr lang="id-ID" dirty="0" smtClean="0">
                <a:latin typeface="Times New Roman" pitchFamily="18" charset="0"/>
                <a:cs typeface="Times New Roman" pitchFamily="18" charset="0"/>
              </a:rPr>
              <a:t>&lt;html&gt; &lt;head&gt; &lt;title&gt;Modul Pengantar Ilmu Komputer&lt;/title&gt; &lt;/head&gt; &lt;body&gt; &lt;h1&gt;Klasifikasi dan Kegunaan Komputer&lt;/h1&gt; Komputer berasal dari kata &lt;i&gt;to compute&lt;/i&gt; yaitu menghitung.Jadi pada awalnya komputer hanya digunakan sebagai alat hitung, namun perbedaan yang mendasar dengan kalkulator adalah bahwa komputer mempunyai perkembangan zaman, komputer digunakan manusia untuk memproses pemecahan masalah. &lt;hr&gt; Untuk lebih jelas tentang kegunaan komputer, komputer dibagi dalam beberapa klasifikasi, yaitu : &lt;h5&gt; &lt;ol&gt;   &lt;li&gt;&lt;a href="jenis_data.html"&gt;Berdasarkan Jenis Data Yang Diolah &lt;/a&gt; &lt;/li&gt;   &lt;li&gt;&lt;a href="kemampuan.html"&gt;Berdasarkan Kemampuan Komputer &lt;/a&gt; &lt;/li&gt;   &lt;li&gt;&lt;a href="ukuran_fisik.html&gt;Berdasarkan Ukuran Fisik&lt;/a&gt;&lt;/li&gt;   &lt;li&gt;&lt;a href="bidang_masalah.html&gt; Berdasarkan Bidang Masalah &lt;/a&gt; &lt;/li&gt; &lt;/ol&gt;&lt;/h5&gt; &lt;/body&gt; &lt;/html&gt;</a:t>
            </a:r>
            <a:endParaRPr lang="id-ID" dirty="0">
              <a:latin typeface="Times New Roman" pitchFamily="18" charset="0"/>
              <a:cs typeface="Times New Roman" pitchFamily="18" charset="0"/>
            </a:endParaRPr>
          </a:p>
        </p:txBody>
      </p:sp>
      <p:sp>
        <p:nvSpPr>
          <p:cNvPr id="4" name="TextBox 3"/>
          <p:cNvSpPr txBox="1"/>
          <p:nvPr/>
        </p:nvSpPr>
        <p:spPr>
          <a:xfrm>
            <a:off x="0" y="6550223"/>
            <a:ext cx="2799164" cy="307777"/>
          </a:xfrm>
          <a:prstGeom prst="rect">
            <a:avLst/>
          </a:prstGeom>
          <a:noFill/>
        </p:spPr>
        <p:txBody>
          <a:bodyPr wrap="none" rtlCol="0">
            <a:spAutoFit/>
          </a:bodyPr>
          <a:lstStyle/>
          <a:p>
            <a:r>
              <a:rPr lang="en-US" sz="1400" b="1" i="1" dirty="0" smtClean="0"/>
              <a:t>© </a:t>
            </a:r>
            <a:r>
              <a:rPr lang="en-US" sz="1400" b="1" i="1" dirty="0" err="1" smtClean="0"/>
              <a:t>B.Very</a:t>
            </a:r>
            <a:r>
              <a:rPr lang="en-US" sz="1400" b="1" i="1" dirty="0" smtClean="0"/>
              <a:t> </a:t>
            </a:r>
            <a:r>
              <a:rPr lang="en-US" sz="1400" b="1" i="1" dirty="0" err="1" smtClean="0"/>
              <a:t>Christioko</a:t>
            </a:r>
            <a:r>
              <a:rPr lang="en-US" sz="1400" b="1" i="1" dirty="0" smtClean="0"/>
              <a:t>, </a:t>
            </a:r>
            <a:r>
              <a:rPr lang="en-US" sz="1400" b="1" i="1" dirty="0" err="1" smtClean="0"/>
              <a:t>S.Kom</a:t>
            </a:r>
            <a:endParaRPr lang="en-US" sz="1400" b="1" i="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1066800"/>
          </a:xfrm>
        </p:spPr>
        <p:txBody>
          <a:bodyPr/>
          <a:lstStyle/>
          <a:p>
            <a:r>
              <a:rPr lang="en-US" dirty="0" err="1" smtClean="0"/>
              <a:t>Contoh</a:t>
            </a:r>
            <a:r>
              <a:rPr lang="en-US" dirty="0" smtClean="0"/>
              <a:t> yang </a:t>
            </a:r>
            <a:r>
              <a:rPr lang="en-US" dirty="0" err="1" smtClean="0"/>
              <a:t>baik</a:t>
            </a:r>
            <a:endParaRPr lang="id-ID" dirty="0"/>
          </a:p>
        </p:txBody>
      </p:sp>
      <p:sp>
        <p:nvSpPr>
          <p:cNvPr id="3" name="Content Placeholder 2"/>
          <p:cNvSpPr>
            <a:spLocks noGrp="1"/>
          </p:cNvSpPr>
          <p:nvPr>
            <p:ph idx="1"/>
          </p:nvPr>
        </p:nvSpPr>
        <p:spPr>
          <a:xfrm>
            <a:off x="457200" y="1412776"/>
            <a:ext cx="8229600" cy="5161760"/>
          </a:xfrm>
        </p:spPr>
        <p:txBody>
          <a:bodyPr>
            <a:normAutofit/>
          </a:bodyPr>
          <a:lstStyle/>
          <a:p>
            <a:pPr marL="4763" indent="-4763">
              <a:buNone/>
            </a:pPr>
            <a:r>
              <a:rPr lang="id-ID" sz="1400" dirty="0" smtClean="0">
                <a:latin typeface="Times New Roman" pitchFamily="18" charset="0"/>
                <a:cs typeface="Times New Roman" pitchFamily="18" charset="0"/>
              </a:rPr>
              <a:t>&lt;html&gt;</a:t>
            </a:r>
          </a:p>
          <a:p>
            <a:pPr marL="4763" indent="-4763">
              <a:buNone/>
            </a:pPr>
            <a:r>
              <a:rPr lang="id-ID" sz="1400" dirty="0" smtClean="0">
                <a:latin typeface="Times New Roman" pitchFamily="18" charset="0"/>
                <a:cs typeface="Times New Roman" pitchFamily="18" charset="0"/>
              </a:rPr>
              <a:t>&lt;head&gt;</a:t>
            </a:r>
          </a:p>
          <a:p>
            <a:pPr marL="4763" indent="-4763">
              <a:buNone/>
            </a:pPr>
            <a:r>
              <a:rPr lang="en-US" sz="1400" dirty="0" smtClean="0">
                <a:latin typeface="Times New Roman" pitchFamily="18" charset="0"/>
                <a:cs typeface="Times New Roman" pitchFamily="18" charset="0"/>
              </a:rPr>
              <a:t>     </a:t>
            </a:r>
            <a:r>
              <a:rPr lang="id-ID" sz="1400" dirty="0" smtClean="0">
                <a:latin typeface="Times New Roman" pitchFamily="18" charset="0"/>
                <a:cs typeface="Times New Roman" pitchFamily="18" charset="0"/>
              </a:rPr>
              <a:t>&lt;title&gt;Modul Pengantar Ilmu Komputer&lt;/title&gt;</a:t>
            </a:r>
          </a:p>
          <a:p>
            <a:pPr marL="4763" indent="-4763">
              <a:buNone/>
            </a:pPr>
            <a:r>
              <a:rPr lang="id-ID" sz="1400" dirty="0" smtClean="0">
                <a:latin typeface="Times New Roman" pitchFamily="18" charset="0"/>
                <a:cs typeface="Times New Roman" pitchFamily="18" charset="0"/>
              </a:rPr>
              <a:t>&lt;/head&gt;</a:t>
            </a:r>
          </a:p>
          <a:p>
            <a:pPr marL="4763" indent="-4763">
              <a:buNone/>
            </a:pPr>
            <a:r>
              <a:rPr lang="id-ID" sz="1400" dirty="0" smtClean="0">
                <a:latin typeface="Times New Roman" pitchFamily="18" charset="0"/>
                <a:cs typeface="Times New Roman" pitchFamily="18" charset="0"/>
              </a:rPr>
              <a:t>&lt;body&gt;</a:t>
            </a:r>
          </a:p>
          <a:p>
            <a:pPr marL="4763" indent="-4763">
              <a:buNone/>
            </a:pPr>
            <a:r>
              <a:rPr lang="id-ID" sz="140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   </a:t>
            </a:r>
            <a:r>
              <a:rPr lang="id-ID" sz="1400" dirty="0" smtClean="0">
                <a:latin typeface="Times New Roman" pitchFamily="18" charset="0"/>
                <a:cs typeface="Times New Roman" pitchFamily="18" charset="0"/>
              </a:rPr>
              <a:t>&lt;h1&gt;Klasifikasi dan Kegunaan Komputer&lt;/h1&gt;</a:t>
            </a:r>
          </a:p>
          <a:p>
            <a:pPr marL="4763" indent="-4763">
              <a:buNone/>
            </a:pPr>
            <a:r>
              <a:rPr lang="id-ID" sz="140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     </a:t>
            </a:r>
            <a:r>
              <a:rPr lang="id-ID" sz="1400" dirty="0" smtClean="0">
                <a:latin typeface="Times New Roman" pitchFamily="18" charset="0"/>
                <a:cs typeface="Times New Roman" pitchFamily="18" charset="0"/>
              </a:rPr>
              <a:t>Komputer berasal dari kata &lt;i&gt;to compute&lt;/i&gt; yaitu menghitung.Jadi pada awalnya komputer hanya digunakan sebagai alat hitung, namun perbedaan yang mendasar dengan kalkulator adalah bahwa komputer mempunyai perkembangan zaman, komputer digunakan manusia untuk memproses pemecahan masalah. &lt;hr&gt; Untuk lebih jelas tentang kegunaan komputer, komputer dibagi dalam beberapa klasifikasi, yaitu : </a:t>
            </a:r>
          </a:p>
          <a:p>
            <a:pPr marL="4763" indent="-4763">
              <a:buNone/>
            </a:pPr>
            <a:r>
              <a:rPr lang="en-US" sz="1400" dirty="0" smtClean="0">
                <a:latin typeface="Times New Roman" pitchFamily="18" charset="0"/>
                <a:cs typeface="Times New Roman" pitchFamily="18" charset="0"/>
              </a:rPr>
              <a:t>     </a:t>
            </a:r>
            <a:r>
              <a:rPr lang="id-ID" sz="1400" dirty="0" smtClean="0">
                <a:latin typeface="Times New Roman" pitchFamily="18" charset="0"/>
                <a:cs typeface="Times New Roman" pitchFamily="18" charset="0"/>
              </a:rPr>
              <a:t>&lt;h5&gt;</a:t>
            </a:r>
          </a:p>
          <a:p>
            <a:pPr marL="4763" indent="-4763">
              <a:buNone/>
            </a:pPr>
            <a:r>
              <a:rPr lang="en-US" sz="1400" dirty="0" smtClean="0">
                <a:latin typeface="Times New Roman" pitchFamily="18" charset="0"/>
                <a:cs typeface="Times New Roman" pitchFamily="18" charset="0"/>
              </a:rPr>
              <a:t>     </a:t>
            </a:r>
            <a:r>
              <a:rPr lang="id-ID" sz="1400" dirty="0" smtClean="0">
                <a:latin typeface="Times New Roman" pitchFamily="18" charset="0"/>
                <a:cs typeface="Times New Roman" pitchFamily="18" charset="0"/>
              </a:rPr>
              <a:t>&lt;ol&gt;</a:t>
            </a:r>
          </a:p>
          <a:p>
            <a:pPr marL="4763" indent="-4763">
              <a:buNone/>
            </a:pPr>
            <a:r>
              <a:rPr lang="id-ID" sz="140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         </a:t>
            </a:r>
            <a:r>
              <a:rPr lang="id-ID" sz="1400" dirty="0" smtClean="0">
                <a:latin typeface="Times New Roman" pitchFamily="18" charset="0"/>
                <a:cs typeface="Times New Roman" pitchFamily="18" charset="0"/>
              </a:rPr>
              <a:t>&lt;li&gt;&lt;a href="jenis_data.html"&gt;Berdasarkan Jenis Data Yang Diolah&lt;/a&gt;&lt;/li&gt;</a:t>
            </a:r>
          </a:p>
          <a:p>
            <a:pPr marL="4763" indent="-4763">
              <a:buNone/>
            </a:pPr>
            <a:r>
              <a:rPr lang="id-ID" sz="140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         </a:t>
            </a:r>
            <a:r>
              <a:rPr lang="id-ID" sz="1400" dirty="0" smtClean="0">
                <a:latin typeface="Times New Roman" pitchFamily="18" charset="0"/>
                <a:cs typeface="Times New Roman" pitchFamily="18" charset="0"/>
              </a:rPr>
              <a:t>&lt;li&gt;&lt;a href="kemampuan.html"&gt;Berdasarkan Kemampuan Komputer &lt;/a&gt;&lt;/li&gt;</a:t>
            </a:r>
          </a:p>
          <a:p>
            <a:pPr marL="4763" indent="-4763">
              <a:buNone/>
            </a:pPr>
            <a:r>
              <a:rPr lang="en-US" sz="1400" dirty="0" smtClean="0">
                <a:latin typeface="Times New Roman" pitchFamily="18" charset="0"/>
                <a:cs typeface="Times New Roman" pitchFamily="18" charset="0"/>
              </a:rPr>
              <a:t>           </a:t>
            </a:r>
            <a:r>
              <a:rPr lang="id-ID" sz="1400" dirty="0" smtClean="0">
                <a:latin typeface="Times New Roman" pitchFamily="18" charset="0"/>
                <a:cs typeface="Times New Roman" pitchFamily="18" charset="0"/>
              </a:rPr>
              <a:t>&lt;li&gt;&lt;a href="ukuran_fisik.html"&gt;Berdasarkan Ukuran Fisik&lt;/a&gt;&lt;/li&gt;</a:t>
            </a:r>
          </a:p>
          <a:p>
            <a:pPr marL="4763" indent="-4763">
              <a:buNone/>
            </a:pPr>
            <a:r>
              <a:rPr lang="en-US" sz="1400" dirty="0" smtClean="0">
                <a:latin typeface="Times New Roman" pitchFamily="18" charset="0"/>
                <a:cs typeface="Times New Roman" pitchFamily="18" charset="0"/>
              </a:rPr>
              <a:t>           </a:t>
            </a:r>
            <a:r>
              <a:rPr lang="id-ID" sz="1400" dirty="0" smtClean="0">
                <a:latin typeface="Times New Roman" pitchFamily="18" charset="0"/>
                <a:cs typeface="Times New Roman" pitchFamily="18" charset="0"/>
              </a:rPr>
              <a:t>&lt;li&gt;&lt;a href="bidang_masalah.html"&gt;Berdasarkan Bidang Masalah &lt;/a&gt;&lt;/li&gt;</a:t>
            </a:r>
          </a:p>
          <a:p>
            <a:pPr marL="4763" indent="-4763">
              <a:buNone/>
            </a:pPr>
            <a:r>
              <a:rPr lang="en-US" sz="1400" dirty="0" smtClean="0">
                <a:latin typeface="Times New Roman" pitchFamily="18" charset="0"/>
                <a:cs typeface="Times New Roman" pitchFamily="18" charset="0"/>
              </a:rPr>
              <a:t>     </a:t>
            </a:r>
            <a:r>
              <a:rPr lang="id-ID" sz="1400" dirty="0" smtClean="0">
                <a:latin typeface="Times New Roman" pitchFamily="18" charset="0"/>
                <a:cs typeface="Times New Roman" pitchFamily="18" charset="0"/>
              </a:rPr>
              <a:t>&lt;/ol&gt;</a:t>
            </a:r>
          </a:p>
          <a:p>
            <a:pPr marL="4763" indent="-4763">
              <a:buNone/>
            </a:pPr>
            <a:r>
              <a:rPr lang="en-US" sz="1400" dirty="0" smtClean="0">
                <a:latin typeface="Times New Roman" pitchFamily="18" charset="0"/>
                <a:cs typeface="Times New Roman" pitchFamily="18" charset="0"/>
              </a:rPr>
              <a:t>     </a:t>
            </a:r>
            <a:r>
              <a:rPr lang="id-ID" sz="1400" dirty="0" smtClean="0">
                <a:latin typeface="Times New Roman" pitchFamily="18" charset="0"/>
                <a:cs typeface="Times New Roman" pitchFamily="18" charset="0"/>
              </a:rPr>
              <a:t>&lt;/h5&gt;</a:t>
            </a:r>
          </a:p>
          <a:p>
            <a:pPr marL="4763" indent="-4763">
              <a:buNone/>
            </a:pPr>
            <a:r>
              <a:rPr lang="id-ID" sz="1400" dirty="0" smtClean="0">
                <a:latin typeface="Times New Roman" pitchFamily="18" charset="0"/>
                <a:cs typeface="Times New Roman" pitchFamily="18" charset="0"/>
              </a:rPr>
              <a:t>&lt;/body&gt;</a:t>
            </a:r>
          </a:p>
          <a:p>
            <a:pPr marL="4763" indent="-4763">
              <a:buNone/>
            </a:pPr>
            <a:r>
              <a:rPr lang="id-ID" sz="1400" dirty="0" smtClean="0">
                <a:latin typeface="Times New Roman" pitchFamily="18" charset="0"/>
                <a:cs typeface="Times New Roman" pitchFamily="18" charset="0"/>
              </a:rPr>
              <a:t>&lt;/html&gt;</a:t>
            </a:r>
            <a:endParaRPr lang="id-ID" sz="1400" dirty="0">
              <a:latin typeface="Times New Roman" pitchFamily="18" charset="0"/>
              <a:cs typeface="Times New Roman" pitchFamily="18" charset="0"/>
            </a:endParaRPr>
          </a:p>
        </p:txBody>
      </p:sp>
      <p:sp>
        <p:nvSpPr>
          <p:cNvPr id="4" name="TextBox 3"/>
          <p:cNvSpPr txBox="1"/>
          <p:nvPr/>
        </p:nvSpPr>
        <p:spPr>
          <a:xfrm>
            <a:off x="0" y="6550223"/>
            <a:ext cx="2799164" cy="307777"/>
          </a:xfrm>
          <a:prstGeom prst="rect">
            <a:avLst/>
          </a:prstGeom>
          <a:noFill/>
        </p:spPr>
        <p:txBody>
          <a:bodyPr wrap="none" rtlCol="0">
            <a:spAutoFit/>
          </a:bodyPr>
          <a:lstStyle/>
          <a:p>
            <a:r>
              <a:rPr lang="en-US" sz="1400" b="1" i="1" dirty="0" smtClean="0"/>
              <a:t>© </a:t>
            </a:r>
            <a:r>
              <a:rPr lang="en-US" sz="1400" b="1" i="1" dirty="0" err="1" smtClean="0"/>
              <a:t>B.Very</a:t>
            </a:r>
            <a:r>
              <a:rPr lang="en-US" sz="1400" b="1" i="1" dirty="0" smtClean="0"/>
              <a:t> </a:t>
            </a:r>
            <a:r>
              <a:rPr lang="en-US" sz="1400" b="1" i="1" dirty="0" err="1" smtClean="0"/>
              <a:t>Christioko</a:t>
            </a:r>
            <a:r>
              <a:rPr lang="en-US" sz="1400" b="1" i="1" dirty="0" smtClean="0"/>
              <a:t>, </a:t>
            </a:r>
            <a:r>
              <a:rPr lang="en-US" sz="1400" b="1" i="1" dirty="0" err="1" smtClean="0"/>
              <a:t>S.Kom</a:t>
            </a:r>
            <a:endParaRPr lang="en-US" sz="1400" b="1" i="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1066800"/>
          </a:xfrm>
        </p:spPr>
        <p:txBody>
          <a:bodyPr/>
          <a:lstStyle/>
          <a:p>
            <a:r>
              <a:rPr lang="en-US" dirty="0" err="1" smtClean="0"/>
              <a:t>Hasil</a:t>
            </a:r>
            <a:r>
              <a:rPr lang="en-US" dirty="0" smtClean="0"/>
              <a:t> (</a:t>
            </a:r>
            <a:r>
              <a:rPr lang="en-US" dirty="0" err="1" smtClean="0"/>
              <a:t>dilihat</a:t>
            </a:r>
            <a:r>
              <a:rPr lang="en-US" dirty="0" smtClean="0"/>
              <a:t> </a:t>
            </a:r>
            <a:r>
              <a:rPr lang="en-US" dirty="0" err="1" smtClean="0"/>
              <a:t>dengan</a:t>
            </a:r>
            <a:r>
              <a:rPr lang="en-US" dirty="0" smtClean="0"/>
              <a:t> browser IE)</a:t>
            </a:r>
            <a:endParaRPr lang="id-ID" dirty="0"/>
          </a:p>
        </p:txBody>
      </p:sp>
      <p:sp>
        <p:nvSpPr>
          <p:cNvPr id="5" name="TextBox 4"/>
          <p:cNvSpPr txBox="1"/>
          <p:nvPr/>
        </p:nvSpPr>
        <p:spPr>
          <a:xfrm>
            <a:off x="0" y="6550223"/>
            <a:ext cx="2799164" cy="307777"/>
          </a:xfrm>
          <a:prstGeom prst="rect">
            <a:avLst/>
          </a:prstGeom>
          <a:noFill/>
        </p:spPr>
        <p:txBody>
          <a:bodyPr wrap="none" rtlCol="0">
            <a:spAutoFit/>
          </a:bodyPr>
          <a:lstStyle/>
          <a:p>
            <a:r>
              <a:rPr lang="en-US" sz="1400" b="1" i="1" dirty="0" smtClean="0"/>
              <a:t>© </a:t>
            </a:r>
            <a:r>
              <a:rPr lang="en-US" sz="1400" b="1" i="1" dirty="0" err="1" smtClean="0"/>
              <a:t>B.Very</a:t>
            </a:r>
            <a:r>
              <a:rPr lang="en-US" sz="1400" b="1" i="1" dirty="0" smtClean="0"/>
              <a:t> </a:t>
            </a:r>
            <a:r>
              <a:rPr lang="en-US" sz="1400" b="1" i="1" dirty="0" err="1" smtClean="0"/>
              <a:t>Christioko</a:t>
            </a:r>
            <a:r>
              <a:rPr lang="en-US" sz="1400" b="1" i="1" dirty="0" smtClean="0"/>
              <a:t>, </a:t>
            </a:r>
            <a:r>
              <a:rPr lang="en-US" sz="1400" b="1" i="1" dirty="0" err="1" smtClean="0"/>
              <a:t>S.Kom</a:t>
            </a:r>
            <a:endParaRPr lang="en-US" sz="1400" b="1" i="1" dirty="0"/>
          </a:p>
        </p:txBody>
      </p:sp>
      <p:sp>
        <p:nvSpPr>
          <p:cNvPr id="6" name="Content Placeholder 5"/>
          <p:cNvSpPr>
            <a:spLocks noGrp="1"/>
          </p:cNvSpPr>
          <p:nvPr>
            <p:ph idx="1"/>
          </p:nvPr>
        </p:nvSpPr>
        <p:spPr/>
        <p:txBody>
          <a:bodyPr/>
          <a:lstStyle/>
          <a:p>
            <a:endParaRPr lang="id-ID"/>
          </a:p>
        </p:txBody>
      </p:sp>
      <p:pic>
        <p:nvPicPr>
          <p:cNvPr id="1026" name="Picture 2"/>
          <p:cNvPicPr>
            <a:picLocks noChangeAspect="1" noChangeArrowheads="1"/>
          </p:cNvPicPr>
          <p:nvPr/>
        </p:nvPicPr>
        <p:blipFill>
          <a:blip r:embed="rId2" cstate="print"/>
          <a:srcRect/>
          <a:stretch>
            <a:fillRect/>
          </a:stretch>
        </p:blipFill>
        <p:spPr bwMode="auto">
          <a:xfrm>
            <a:off x="827584" y="1340768"/>
            <a:ext cx="7056784" cy="50469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1066800"/>
          </a:xfrm>
        </p:spPr>
        <p:txBody>
          <a:bodyPr/>
          <a:lstStyle/>
          <a:p>
            <a:r>
              <a:rPr lang="en-US" dirty="0" err="1" smtClean="0"/>
              <a:t>Penjelasan</a:t>
            </a:r>
            <a:r>
              <a:rPr lang="en-US" dirty="0" smtClean="0"/>
              <a:t> Syntax HTML</a:t>
            </a:r>
            <a:endParaRPr lang="id-ID" dirty="0"/>
          </a:p>
        </p:txBody>
      </p:sp>
      <p:sp>
        <p:nvSpPr>
          <p:cNvPr id="3" name="Content Placeholder 2"/>
          <p:cNvSpPr>
            <a:spLocks noGrp="1"/>
          </p:cNvSpPr>
          <p:nvPr>
            <p:ph idx="1"/>
          </p:nvPr>
        </p:nvSpPr>
        <p:spPr>
          <a:xfrm>
            <a:off x="457200" y="1628800"/>
            <a:ext cx="8229600" cy="4945736"/>
          </a:xfrm>
        </p:spPr>
        <p:txBody>
          <a:bodyPr>
            <a:normAutofit fontScale="77500" lnSpcReduction="20000"/>
          </a:bodyPr>
          <a:lstStyle/>
          <a:p>
            <a:r>
              <a:rPr lang="id-ID" dirty="0" smtClean="0">
                <a:latin typeface="Comic Sans MS" pitchFamily="66" charset="0"/>
              </a:rPr>
              <a:t>Perintah </a:t>
            </a:r>
            <a:r>
              <a:rPr lang="id-ID" b="1" dirty="0" smtClean="0">
                <a:latin typeface="Comic Sans MS" pitchFamily="66" charset="0"/>
              </a:rPr>
              <a:t>HTML</a:t>
            </a:r>
            <a:r>
              <a:rPr lang="id-ID" dirty="0" smtClean="0">
                <a:latin typeface="Comic Sans MS" pitchFamily="66" charset="0"/>
              </a:rPr>
              <a:t> digunakan sebagai awalan untuk suatu dokumen html.</a:t>
            </a:r>
            <a:endParaRPr lang="en-US" dirty="0" smtClean="0">
              <a:latin typeface="Comic Sans MS" pitchFamily="66" charset="0"/>
            </a:endParaRPr>
          </a:p>
          <a:p>
            <a:r>
              <a:rPr lang="id-ID" dirty="0" smtClean="0">
                <a:latin typeface="Comic Sans MS" pitchFamily="66" charset="0"/>
              </a:rPr>
              <a:t>Perintah </a:t>
            </a:r>
            <a:r>
              <a:rPr lang="id-ID" b="1" dirty="0" smtClean="0">
                <a:latin typeface="Comic Sans MS" pitchFamily="66" charset="0"/>
              </a:rPr>
              <a:t>HEAD</a:t>
            </a:r>
            <a:r>
              <a:rPr lang="id-ID" dirty="0" smtClean="0">
                <a:latin typeface="Comic Sans MS" pitchFamily="66" charset="0"/>
              </a:rPr>
              <a:t> digunakan untuk menunjukkan bagian judul dokumen. Sifatnya opsional (boleh ditulis/tidak) </a:t>
            </a:r>
            <a:endParaRPr lang="en-US" dirty="0" smtClean="0">
              <a:latin typeface="Comic Sans MS" pitchFamily="66" charset="0"/>
            </a:endParaRPr>
          </a:p>
          <a:p>
            <a:r>
              <a:rPr lang="id-ID" dirty="0" smtClean="0">
                <a:latin typeface="Comic Sans MS" pitchFamily="66" charset="0"/>
              </a:rPr>
              <a:t>Perintah</a:t>
            </a:r>
            <a:r>
              <a:rPr lang="en-US" dirty="0" smtClean="0">
                <a:latin typeface="Comic Sans MS" pitchFamily="66" charset="0"/>
              </a:rPr>
              <a:t> </a:t>
            </a:r>
            <a:r>
              <a:rPr lang="id-ID" b="1" dirty="0" smtClean="0">
                <a:latin typeface="Comic Sans MS" pitchFamily="66" charset="0"/>
              </a:rPr>
              <a:t>TITLE</a:t>
            </a:r>
            <a:r>
              <a:rPr lang="id-ID" dirty="0" smtClean="0">
                <a:latin typeface="Comic Sans MS" pitchFamily="66" charset="0"/>
              </a:rPr>
              <a:t> digunakan untuk memberikan judul pada masing.masing dokumen. Judul ini akan ditampilkan dibagian atas web browser. </a:t>
            </a:r>
            <a:endParaRPr lang="en-US" dirty="0" smtClean="0">
              <a:latin typeface="Comic Sans MS" pitchFamily="66" charset="0"/>
            </a:endParaRPr>
          </a:p>
          <a:p>
            <a:r>
              <a:rPr lang="id-ID" dirty="0" smtClean="0">
                <a:latin typeface="Comic Sans MS" pitchFamily="66" charset="0"/>
              </a:rPr>
              <a:t>Perintah </a:t>
            </a:r>
            <a:r>
              <a:rPr lang="id-ID" b="1" dirty="0" smtClean="0">
                <a:latin typeface="Comic Sans MS" pitchFamily="66" charset="0"/>
              </a:rPr>
              <a:t>BODY</a:t>
            </a:r>
            <a:r>
              <a:rPr lang="id-ID" dirty="0" smtClean="0">
                <a:latin typeface="Comic Sans MS" pitchFamily="66" charset="0"/>
              </a:rPr>
              <a:t> menunjukkan bagian isi dari dokumen html tersebut. </a:t>
            </a:r>
            <a:endParaRPr lang="en-US" dirty="0" smtClean="0">
              <a:latin typeface="Comic Sans MS" pitchFamily="66" charset="0"/>
            </a:endParaRPr>
          </a:p>
          <a:p>
            <a:r>
              <a:rPr lang="id-ID" dirty="0" smtClean="0">
                <a:latin typeface="Comic Sans MS" pitchFamily="66" charset="0"/>
              </a:rPr>
              <a:t>Perintah </a:t>
            </a:r>
            <a:r>
              <a:rPr lang="id-ID" b="1" dirty="0" smtClean="0">
                <a:latin typeface="Comic Sans MS" pitchFamily="66" charset="0"/>
              </a:rPr>
              <a:t>H1</a:t>
            </a:r>
            <a:r>
              <a:rPr lang="id-ID" dirty="0" smtClean="0">
                <a:latin typeface="Comic Sans MS" pitchFamily="66" charset="0"/>
              </a:rPr>
              <a:t> digunakan untuk penetapan besar huruf (heading). Apabila angka yang menyertai  huruf </a:t>
            </a:r>
            <a:r>
              <a:rPr lang="id-ID" b="1" dirty="0" smtClean="0">
                <a:latin typeface="Comic Sans MS" pitchFamily="66" charset="0"/>
              </a:rPr>
              <a:t>H</a:t>
            </a:r>
            <a:r>
              <a:rPr lang="id-ID" dirty="0" smtClean="0">
                <a:latin typeface="Comic Sans MS" pitchFamily="66" charset="0"/>
              </a:rPr>
              <a:t> semakin besar, maka huruf semakin kecil. </a:t>
            </a:r>
            <a:endParaRPr lang="en-US" dirty="0" smtClean="0">
              <a:latin typeface="Comic Sans MS" pitchFamily="66" charset="0"/>
            </a:endParaRPr>
          </a:p>
          <a:p>
            <a:r>
              <a:rPr lang="id-ID" dirty="0" smtClean="0">
                <a:latin typeface="Comic Sans MS" pitchFamily="66" charset="0"/>
              </a:rPr>
              <a:t>Perintah </a:t>
            </a:r>
            <a:r>
              <a:rPr lang="id-ID" b="1" dirty="0" smtClean="0">
                <a:latin typeface="Comic Sans MS" pitchFamily="66" charset="0"/>
              </a:rPr>
              <a:t>HR</a:t>
            </a:r>
            <a:r>
              <a:rPr lang="id-ID" dirty="0" smtClean="0">
                <a:latin typeface="Comic Sans MS" pitchFamily="66" charset="0"/>
              </a:rPr>
              <a:t> digunakan untuk membuat garis  </a:t>
            </a:r>
            <a:endParaRPr lang="en-US" dirty="0" smtClean="0">
              <a:latin typeface="Comic Sans MS" pitchFamily="66" charset="0"/>
            </a:endParaRPr>
          </a:p>
          <a:p>
            <a:r>
              <a:rPr lang="id-ID" dirty="0" smtClean="0">
                <a:latin typeface="Comic Sans MS" pitchFamily="66" charset="0"/>
              </a:rPr>
              <a:t>Perintah </a:t>
            </a:r>
            <a:r>
              <a:rPr lang="id-ID" b="1" dirty="0" smtClean="0">
                <a:latin typeface="Comic Sans MS" pitchFamily="66" charset="0"/>
              </a:rPr>
              <a:t>OL</a:t>
            </a:r>
            <a:r>
              <a:rPr lang="id-ID" dirty="0" smtClean="0">
                <a:latin typeface="Comic Sans MS" pitchFamily="66" charset="0"/>
              </a:rPr>
              <a:t> digunakan untuk membuat daftar. </a:t>
            </a:r>
            <a:r>
              <a:rPr lang="id-ID" b="1" dirty="0" smtClean="0">
                <a:latin typeface="Comic Sans MS" pitchFamily="66" charset="0"/>
              </a:rPr>
              <a:t>LI</a:t>
            </a:r>
            <a:r>
              <a:rPr lang="id-ID" dirty="0" smtClean="0">
                <a:latin typeface="Comic Sans MS" pitchFamily="66" charset="0"/>
              </a:rPr>
              <a:t> untuk isi daftar. </a:t>
            </a:r>
            <a:endParaRPr lang="en-US" dirty="0" smtClean="0">
              <a:latin typeface="Comic Sans MS" pitchFamily="66" charset="0"/>
            </a:endParaRPr>
          </a:p>
          <a:p>
            <a:r>
              <a:rPr lang="id-ID" dirty="0" smtClean="0">
                <a:latin typeface="Comic Sans MS" pitchFamily="66" charset="0"/>
              </a:rPr>
              <a:t>Perintah </a:t>
            </a:r>
            <a:r>
              <a:rPr lang="id-ID" b="1" dirty="0" smtClean="0">
                <a:latin typeface="Comic Sans MS" pitchFamily="66" charset="0"/>
              </a:rPr>
              <a:t>A</a:t>
            </a:r>
            <a:r>
              <a:rPr lang="id-ID" dirty="0" smtClean="0">
                <a:latin typeface="Comic Sans MS" pitchFamily="66" charset="0"/>
              </a:rPr>
              <a:t> </a:t>
            </a:r>
            <a:r>
              <a:rPr lang="id-ID" b="1" dirty="0" smtClean="0">
                <a:latin typeface="Comic Sans MS" pitchFamily="66" charset="0"/>
              </a:rPr>
              <a:t>HREF</a:t>
            </a:r>
            <a:r>
              <a:rPr lang="id-ID" dirty="0" smtClean="0">
                <a:latin typeface="Comic Sans MS" pitchFamily="66" charset="0"/>
              </a:rPr>
              <a:t> digunakan untuk membuat link.</a:t>
            </a:r>
            <a:endParaRPr lang="id-ID" dirty="0">
              <a:latin typeface="Comic Sans MS" pitchFamily="66"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1066800"/>
          </a:xfrm>
        </p:spPr>
        <p:txBody>
          <a:bodyPr/>
          <a:lstStyle/>
          <a:p>
            <a:r>
              <a:rPr lang="en-US" dirty="0" err="1" smtClean="0"/>
              <a:t>Referensi</a:t>
            </a:r>
            <a:r>
              <a:rPr lang="en-US" dirty="0" smtClean="0"/>
              <a:t> (Tag &amp; </a:t>
            </a:r>
            <a:r>
              <a:rPr lang="en-US" dirty="0" err="1" smtClean="0"/>
              <a:t>atribut</a:t>
            </a:r>
            <a:r>
              <a:rPr lang="en-US" dirty="0" smtClean="0"/>
              <a:t>)</a:t>
            </a:r>
            <a:endParaRPr lang="id-ID" dirty="0"/>
          </a:p>
        </p:txBody>
      </p:sp>
      <p:sp>
        <p:nvSpPr>
          <p:cNvPr id="3" name="Content Placeholder 2"/>
          <p:cNvSpPr>
            <a:spLocks noGrp="1"/>
          </p:cNvSpPr>
          <p:nvPr>
            <p:ph idx="1"/>
          </p:nvPr>
        </p:nvSpPr>
        <p:spPr>
          <a:xfrm>
            <a:off x="457200" y="1916832"/>
            <a:ext cx="8229600" cy="4657704"/>
          </a:xfrm>
        </p:spPr>
        <p:txBody>
          <a:bodyPr/>
          <a:lstStyle/>
          <a:p>
            <a:r>
              <a:rPr lang="id-ID" dirty="0" smtClean="0"/>
              <a:t>http://www.w3schools.com/tags/default.asp</a:t>
            </a:r>
            <a:r>
              <a:rPr lang="en-US" dirty="0" smtClean="0"/>
              <a:t> </a:t>
            </a:r>
          </a:p>
          <a:p>
            <a:r>
              <a:rPr lang="id-ID" dirty="0" smtClean="0"/>
              <a:t>http://www.htmlquick.com/tutorials/tags-attributes.html</a:t>
            </a:r>
            <a:r>
              <a:rPr lang="en-US" dirty="0" smtClean="0"/>
              <a:t> </a:t>
            </a:r>
          </a:p>
          <a:p>
            <a:r>
              <a:rPr lang="id-ID" dirty="0" smtClean="0"/>
              <a:t>http://www.tizag.com/htmlT/htmlattributes.php</a:t>
            </a:r>
            <a:r>
              <a:rPr lang="en-US" dirty="0" smtClean="0"/>
              <a:t> </a:t>
            </a:r>
            <a:endParaRPr lang="id-ID" dirty="0"/>
          </a:p>
        </p:txBody>
      </p:sp>
      <p:sp>
        <p:nvSpPr>
          <p:cNvPr id="4" name="TextBox 3"/>
          <p:cNvSpPr txBox="1"/>
          <p:nvPr/>
        </p:nvSpPr>
        <p:spPr>
          <a:xfrm>
            <a:off x="0" y="6550223"/>
            <a:ext cx="2799164" cy="307777"/>
          </a:xfrm>
          <a:prstGeom prst="rect">
            <a:avLst/>
          </a:prstGeom>
          <a:noFill/>
        </p:spPr>
        <p:txBody>
          <a:bodyPr wrap="none" rtlCol="0">
            <a:spAutoFit/>
          </a:bodyPr>
          <a:lstStyle/>
          <a:p>
            <a:r>
              <a:rPr lang="en-US" sz="1400" b="1" i="1" dirty="0" smtClean="0"/>
              <a:t>© </a:t>
            </a:r>
            <a:r>
              <a:rPr lang="en-US" sz="1400" b="1" i="1" dirty="0" err="1" smtClean="0"/>
              <a:t>B.Very</a:t>
            </a:r>
            <a:r>
              <a:rPr lang="en-US" sz="1400" b="1" i="1" dirty="0" smtClean="0"/>
              <a:t> </a:t>
            </a:r>
            <a:r>
              <a:rPr lang="en-US" sz="1400" b="1" i="1" dirty="0" err="1" smtClean="0"/>
              <a:t>Christioko</a:t>
            </a:r>
            <a:r>
              <a:rPr lang="en-US" sz="1400" b="1" i="1" dirty="0" smtClean="0"/>
              <a:t>, </a:t>
            </a:r>
            <a:r>
              <a:rPr lang="en-US" sz="1400" b="1" i="1" dirty="0" err="1" smtClean="0"/>
              <a:t>S.Kom</a:t>
            </a:r>
            <a:endParaRPr lang="en-US" sz="1400" b="1" i="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err="1" smtClean="0"/>
              <a:t>Ciri-ciri</a:t>
            </a:r>
            <a:r>
              <a:rPr lang="en-US" dirty="0" smtClean="0"/>
              <a:t> </a:t>
            </a:r>
            <a:r>
              <a:rPr lang="en-US" dirty="0" err="1" smtClean="0"/>
              <a:t>dokumen</a:t>
            </a:r>
            <a:r>
              <a:rPr lang="en-US" dirty="0" smtClean="0"/>
              <a:t> HTML</a:t>
            </a:r>
            <a:endParaRPr lang="en-US" dirty="0"/>
          </a:p>
        </p:txBody>
      </p:sp>
      <p:sp>
        <p:nvSpPr>
          <p:cNvPr id="3" name="Content Placeholder 2"/>
          <p:cNvSpPr>
            <a:spLocks noGrp="1"/>
          </p:cNvSpPr>
          <p:nvPr>
            <p:ph idx="1"/>
          </p:nvPr>
        </p:nvSpPr>
        <p:spPr>
          <a:xfrm>
            <a:off x="457200" y="1676400"/>
            <a:ext cx="8229600" cy="4898136"/>
          </a:xfrm>
        </p:spPr>
        <p:txBody>
          <a:bodyPr>
            <a:normAutofit/>
          </a:bodyPr>
          <a:lstStyle/>
          <a:p>
            <a:r>
              <a:rPr lang="en-US" sz="3200" dirty="0" smtClean="0">
                <a:latin typeface="Comic Sans MS" pitchFamily="66" charset="0"/>
              </a:rPr>
              <a:t> </a:t>
            </a:r>
            <a:r>
              <a:rPr lang="en-US" sz="3200" dirty="0" err="1" smtClean="0">
                <a:latin typeface="Comic Sans MS" pitchFamily="66" charset="0"/>
              </a:rPr>
              <a:t>Ekstensi</a:t>
            </a:r>
            <a:r>
              <a:rPr lang="en-US" sz="3200" dirty="0" smtClean="0">
                <a:latin typeface="Comic Sans MS" pitchFamily="66" charset="0"/>
              </a:rPr>
              <a:t> file </a:t>
            </a:r>
            <a:r>
              <a:rPr lang="en-US" sz="3200" dirty="0" err="1" smtClean="0">
                <a:latin typeface="Comic Sans MS" pitchFamily="66" charset="0"/>
              </a:rPr>
              <a:t>berupa</a:t>
            </a:r>
            <a:r>
              <a:rPr lang="en-US" sz="3200" dirty="0" smtClean="0">
                <a:latin typeface="Comic Sans MS" pitchFamily="66" charset="0"/>
              </a:rPr>
              <a:t> .</a:t>
            </a:r>
            <a:r>
              <a:rPr lang="en-US" sz="3200" dirty="0" err="1" smtClean="0">
                <a:latin typeface="Comic Sans MS" pitchFamily="66" charset="0"/>
              </a:rPr>
              <a:t>htm</a:t>
            </a:r>
            <a:r>
              <a:rPr lang="en-US" sz="3200" dirty="0" smtClean="0">
                <a:latin typeface="Comic Sans MS" pitchFamily="66" charset="0"/>
              </a:rPr>
              <a:t> </a:t>
            </a:r>
            <a:r>
              <a:rPr lang="en-US" sz="3200" dirty="0" err="1" smtClean="0">
                <a:latin typeface="Comic Sans MS" pitchFamily="66" charset="0"/>
              </a:rPr>
              <a:t>atau</a:t>
            </a:r>
            <a:r>
              <a:rPr lang="en-US" sz="3200" dirty="0" smtClean="0">
                <a:latin typeface="Comic Sans MS" pitchFamily="66" charset="0"/>
              </a:rPr>
              <a:t> .html</a:t>
            </a:r>
          </a:p>
          <a:p>
            <a:r>
              <a:rPr lang="en-US" sz="3200" dirty="0" smtClean="0">
                <a:latin typeface="Comic Sans MS" pitchFamily="66" charset="0"/>
              </a:rPr>
              <a:t>Non case sensitive.</a:t>
            </a:r>
          </a:p>
          <a:p>
            <a:r>
              <a:rPr lang="en-US" sz="3200" dirty="0" err="1" smtClean="0">
                <a:latin typeface="Comic Sans MS" pitchFamily="66" charset="0"/>
              </a:rPr>
              <a:t>Terdiri</a:t>
            </a:r>
            <a:r>
              <a:rPr lang="en-US" sz="3200" dirty="0" smtClean="0">
                <a:latin typeface="Comic Sans MS" pitchFamily="66" charset="0"/>
              </a:rPr>
              <a:t> </a:t>
            </a:r>
            <a:r>
              <a:rPr lang="en-US" sz="3200" dirty="0" err="1" smtClean="0">
                <a:latin typeface="Comic Sans MS" pitchFamily="66" charset="0"/>
              </a:rPr>
              <a:t>atas</a:t>
            </a:r>
            <a:r>
              <a:rPr lang="en-US" sz="3200" dirty="0" smtClean="0">
                <a:latin typeface="Comic Sans MS" pitchFamily="66" charset="0"/>
              </a:rPr>
              <a:t> tag‐tag </a:t>
            </a:r>
            <a:r>
              <a:rPr lang="en-US" sz="3200" dirty="0" err="1" smtClean="0">
                <a:latin typeface="Comic Sans MS" pitchFamily="66" charset="0"/>
              </a:rPr>
              <a:t>pembuka</a:t>
            </a:r>
            <a:r>
              <a:rPr lang="en-US" sz="3200" dirty="0" smtClean="0">
                <a:latin typeface="Comic Sans MS" pitchFamily="66" charset="0"/>
              </a:rPr>
              <a:t> </a:t>
            </a:r>
            <a:r>
              <a:rPr lang="en-US" sz="3200" dirty="0" err="1" smtClean="0">
                <a:latin typeface="Comic Sans MS" pitchFamily="66" charset="0"/>
              </a:rPr>
              <a:t>dan</a:t>
            </a:r>
            <a:r>
              <a:rPr lang="en-US" sz="3200" dirty="0" smtClean="0">
                <a:latin typeface="Comic Sans MS" pitchFamily="66" charset="0"/>
              </a:rPr>
              <a:t> </a:t>
            </a:r>
            <a:r>
              <a:rPr lang="en-US" sz="3200" dirty="0" err="1" smtClean="0">
                <a:latin typeface="Comic Sans MS" pitchFamily="66" charset="0"/>
              </a:rPr>
              <a:t>penutup</a:t>
            </a:r>
            <a:r>
              <a:rPr lang="en-US" sz="3200" dirty="0" smtClean="0">
                <a:latin typeface="Comic Sans MS" pitchFamily="66" charset="0"/>
              </a:rPr>
              <a:t> (</a:t>
            </a:r>
            <a:r>
              <a:rPr lang="en-US" sz="3200" dirty="0" err="1" smtClean="0">
                <a:latin typeface="Comic Sans MS" pitchFamily="66" charset="0"/>
              </a:rPr>
              <a:t>walaupun</a:t>
            </a:r>
            <a:r>
              <a:rPr lang="en-US" sz="3200" dirty="0" smtClean="0">
                <a:latin typeface="Comic Sans MS" pitchFamily="66" charset="0"/>
              </a:rPr>
              <a:t> </a:t>
            </a:r>
            <a:r>
              <a:rPr lang="en-US" sz="3200" dirty="0" err="1" smtClean="0">
                <a:latin typeface="Comic Sans MS" pitchFamily="66" charset="0"/>
              </a:rPr>
              <a:t>ada</a:t>
            </a:r>
            <a:r>
              <a:rPr lang="en-US" sz="3200" dirty="0" smtClean="0">
                <a:latin typeface="Comic Sans MS" pitchFamily="66" charset="0"/>
              </a:rPr>
              <a:t> </a:t>
            </a:r>
            <a:r>
              <a:rPr lang="en-US" sz="3200" dirty="0" err="1" smtClean="0">
                <a:latin typeface="Comic Sans MS" pitchFamily="66" charset="0"/>
              </a:rPr>
              <a:t>beberapa</a:t>
            </a:r>
            <a:r>
              <a:rPr lang="en-US" sz="3200" dirty="0" smtClean="0">
                <a:latin typeface="Comic Sans MS" pitchFamily="66" charset="0"/>
              </a:rPr>
              <a:t> tag yang </a:t>
            </a:r>
            <a:r>
              <a:rPr lang="en-US" sz="3200" dirty="0" err="1" smtClean="0">
                <a:latin typeface="Comic Sans MS" pitchFamily="66" charset="0"/>
              </a:rPr>
              <a:t>tidak</a:t>
            </a:r>
            <a:r>
              <a:rPr lang="en-US" sz="3200" dirty="0" smtClean="0">
                <a:latin typeface="Comic Sans MS" pitchFamily="66" charset="0"/>
              </a:rPr>
              <a:t> </a:t>
            </a:r>
            <a:r>
              <a:rPr lang="en-US" sz="3200" dirty="0" err="1" smtClean="0">
                <a:latin typeface="Comic Sans MS" pitchFamily="66" charset="0"/>
              </a:rPr>
              <a:t>memiliki</a:t>
            </a:r>
            <a:r>
              <a:rPr lang="en-US" sz="3200" dirty="0" smtClean="0">
                <a:latin typeface="Comic Sans MS" pitchFamily="66" charset="0"/>
              </a:rPr>
              <a:t> </a:t>
            </a:r>
            <a:r>
              <a:rPr lang="en-US" sz="3200" dirty="0" err="1" smtClean="0">
                <a:latin typeface="Comic Sans MS" pitchFamily="66" charset="0"/>
              </a:rPr>
              <a:t>penutup</a:t>
            </a:r>
            <a:r>
              <a:rPr lang="en-US" sz="3200" dirty="0" smtClean="0">
                <a:latin typeface="Comic Sans MS" pitchFamily="66" charset="0"/>
              </a:rPr>
              <a:t>).</a:t>
            </a:r>
          </a:p>
          <a:p>
            <a:r>
              <a:rPr lang="en-US" sz="3200" dirty="0" smtClean="0">
                <a:latin typeface="Comic Sans MS" pitchFamily="66" charset="0"/>
              </a:rPr>
              <a:t>Tag‐tag </a:t>
            </a:r>
            <a:r>
              <a:rPr lang="en-US" sz="3200" dirty="0" err="1" smtClean="0">
                <a:latin typeface="Comic Sans MS" pitchFamily="66" charset="0"/>
              </a:rPr>
              <a:t>saling</a:t>
            </a:r>
            <a:r>
              <a:rPr lang="en-US" sz="3200" dirty="0" smtClean="0">
                <a:latin typeface="Comic Sans MS" pitchFamily="66" charset="0"/>
              </a:rPr>
              <a:t> </a:t>
            </a:r>
            <a:r>
              <a:rPr lang="en-US" sz="3200" dirty="0" err="1" smtClean="0">
                <a:latin typeface="Comic Sans MS" pitchFamily="66" charset="0"/>
              </a:rPr>
              <a:t>berpasangan</a:t>
            </a:r>
            <a:r>
              <a:rPr lang="en-US" sz="3200" dirty="0" smtClean="0">
                <a:latin typeface="Comic Sans MS" pitchFamily="66" charset="0"/>
              </a:rPr>
              <a:t> &amp; </a:t>
            </a:r>
            <a:r>
              <a:rPr lang="en-US" sz="3200" dirty="0" err="1" smtClean="0">
                <a:latin typeface="Comic Sans MS" pitchFamily="66" charset="0"/>
              </a:rPr>
              <a:t>bersarang</a:t>
            </a:r>
            <a:r>
              <a:rPr lang="en-US" sz="3200" dirty="0" smtClean="0">
                <a:latin typeface="Comic Sans MS" pitchFamily="66" charset="0"/>
              </a:rPr>
              <a:t>.</a:t>
            </a:r>
          </a:p>
        </p:txBody>
      </p:sp>
      <p:sp>
        <p:nvSpPr>
          <p:cNvPr id="4" name="TextBox 3"/>
          <p:cNvSpPr txBox="1"/>
          <p:nvPr/>
        </p:nvSpPr>
        <p:spPr>
          <a:xfrm>
            <a:off x="0" y="6550223"/>
            <a:ext cx="2799164" cy="307777"/>
          </a:xfrm>
          <a:prstGeom prst="rect">
            <a:avLst/>
          </a:prstGeom>
          <a:noFill/>
        </p:spPr>
        <p:txBody>
          <a:bodyPr wrap="none" rtlCol="0">
            <a:spAutoFit/>
          </a:bodyPr>
          <a:lstStyle/>
          <a:p>
            <a:r>
              <a:rPr lang="en-US" sz="1400" b="1" i="1" dirty="0" smtClean="0"/>
              <a:t>© </a:t>
            </a:r>
            <a:r>
              <a:rPr lang="en-US" sz="1400" b="1" i="1" dirty="0" err="1" smtClean="0"/>
              <a:t>B.Very</a:t>
            </a:r>
            <a:r>
              <a:rPr lang="en-US" sz="1400" b="1" i="1" dirty="0" smtClean="0"/>
              <a:t> </a:t>
            </a:r>
            <a:r>
              <a:rPr lang="en-US" sz="1400" b="1" i="1" dirty="0" err="1" smtClean="0"/>
              <a:t>Christioko</a:t>
            </a:r>
            <a:r>
              <a:rPr lang="en-US" sz="1400" b="1" i="1" dirty="0" smtClean="0"/>
              <a:t>, </a:t>
            </a:r>
            <a:r>
              <a:rPr lang="en-US" sz="1400" b="1" i="1" dirty="0" err="1" smtClean="0"/>
              <a:t>S.Kom</a:t>
            </a:r>
            <a:endParaRPr lang="en-US" sz="1400" b="1" i="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7984"/>
            <a:ext cx="8229600" cy="1066800"/>
          </a:xfrm>
        </p:spPr>
        <p:txBody>
          <a:bodyPr>
            <a:normAutofit fontScale="90000"/>
          </a:bodyPr>
          <a:lstStyle/>
          <a:p>
            <a:r>
              <a:rPr lang="en-US" dirty="0" smtClean="0"/>
              <a:t>Program Editor HTML </a:t>
            </a:r>
            <a:br>
              <a:rPr lang="en-US" dirty="0" smtClean="0"/>
            </a:br>
            <a:r>
              <a:rPr lang="en-US" dirty="0" smtClean="0"/>
              <a:t>(search </a:t>
            </a:r>
            <a:r>
              <a:rPr lang="en-US" dirty="0" err="1" smtClean="0"/>
              <a:t>di</a:t>
            </a:r>
            <a:r>
              <a:rPr lang="en-US" dirty="0" smtClean="0"/>
              <a:t> </a:t>
            </a:r>
            <a:r>
              <a:rPr lang="en-US" dirty="0" err="1" smtClean="0"/>
              <a:t>google</a:t>
            </a:r>
            <a:r>
              <a:rPr lang="en-US" dirty="0" smtClean="0"/>
              <a:t>)</a:t>
            </a:r>
            <a:endParaRPr lang="id-ID" dirty="0"/>
          </a:p>
        </p:txBody>
      </p:sp>
      <p:pic>
        <p:nvPicPr>
          <p:cNvPr id="1028" name="Picture 4"/>
          <p:cNvPicPr>
            <a:picLocks noGrp="1" noChangeAspect="1" noChangeArrowheads="1"/>
          </p:cNvPicPr>
          <p:nvPr>
            <p:ph idx="1"/>
          </p:nvPr>
        </p:nvPicPr>
        <p:blipFill>
          <a:blip r:embed="rId2" cstate="print"/>
          <a:srcRect b="84380"/>
          <a:stretch>
            <a:fillRect/>
          </a:stretch>
        </p:blipFill>
        <p:spPr bwMode="auto">
          <a:xfrm>
            <a:off x="395536" y="1556792"/>
            <a:ext cx="7560840" cy="4990101"/>
          </a:xfrm>
          <a:prstGeom prst="rect">
            <a:avLst/>
          </a:prstGeom>
          <a:noFill/>
          <a:ln w="9525">
            <a:noFill/>
            <a:miter lim="800000"/>
            <a:headEnd/>
            <a:tailEnd/>
          </a:ln>
        </p:spPr>
      </p:pic>
      <p:sp>
        <p:nvSpPr>
          <p:cNvPr id="9" name="TextBox 8"/>
          <p:cNvSpPr txBox="1"/>
          <p:nvPr/>
        </p:nvSpPr>
        <p:spPr>
          <a:xfrm>
            <a:off x="0" y="6550223"/>
            <a:ext cx="2799164" cy="307777"/>
          </a:xfrm>
          <a:prstGeom prst="rect">
            <a:avLst/>
          </a:prstGeom>
          <a:noFill/>
        </p:spPr>
        <p:txBody>
          <a:bodyPr wrap="none" rtlCol="0">
            <a:spAutoFit/>
          </a:bodyPr>
          <a:lstStyle/>
          <a:p>
            <a:r>
              <a:rPr lang="en-US" sz="1400" b="1" i="1" dirty="0" smtClean="0"/>
              <a:t>© </a:t>
            </a:r>
            <a:r>
              <a:rPr lang="en-US" sz="1400" b="1" i="1" dirty="0" err="1" smtClean="0"/>
              <a:t>B.Very</a:t>
            </a:r>
            <a:r>
              <a:rPr lang="en-US" sz="1400" b="1" i="1" dirty="0" smtClean="0"/>
              <a:t> </a:t>
            </a:r>
            <a:r>
              <a:rPr lang="en-US" sz="1400" b="1" i="1" dirty="0" err="1" smtClean="0"/>
              <a:t>Christioko</a:t>
            </a:r>
            <a:r>
              <a:rPr lang="en-US" sz="1400" b="1" i="1" dirty="0" smtClean="0"/>
              <a:t>, </a:t>
            </a:r>
            <a:r>
              <a:rPr lang="en-US" sz="1400" b="1" i="1" dirty="0" err="1" smtClean="0"/>
              <a:t>S.Kom</a:t>
            </a:r>
            <a:endParaRPr lang="en-US" sz="1400" b="1" i="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0688"/>
            <a:ext cx="8229600" cy="1066800"/>
          </a:xfrm>
        </p:spPr>
        <p:txBody>
          <a:bodyPr/>
          <a:lstStyle/>
          <a:p>
            <a:r>
              <a:rPr lang="en-US" dirty="0" smtClean="0"/>
              <a:t>Program editor yang </a:t>
            </a:r>
            <a:r>
              <a:rPr lang="en-US" dirty="0" err="1" smtClean="0"/>
              <a:t>kita</a:t>
            </a:r>
            <a:r>
              <a:rPr lang="en-US" dirty="0" smtClean="0"/>
              <a:t> </a:t>
            </a:r>
            <a:r>
              <a:rPr lang="en-US" dirty="0" err="1" smtClean="0"/>
              <a:t>gunakan</a:t>
            </a:r>
            <a:r>
              <a:rPr lang="en-US" dirty="0" smtClean="0"/>
              <a:t>?</a:t>
            </a:r>
            <a:endParaRPr lang="id-ID"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1187624" y="1772816"/>
            <a:ext cx="6696744" cy="4679652"/>
          </a:xfrm>
          <a:prstGeom prst="rect">
            <a:avLst/>
          </a:prstGeom>
          <a:noFill/>
          <a:ln w="9525">
            <a:noFill/>
            <a:miter lim="800000"/>
            <a:headEnd/>
            <a:tailEnd/>
          </a:ln>
        </p:spPr>
      </p:pic>
      <p:sp>
        <p:nvSpPr>
          <p:cNvPr id="5" name="Rectangle 4"/>
          <p:cNvSpPr/>
          <p:nvPr/>
        </p:nvSpPr>
        <p:spPr>
          <a:xfrm>
            <a:off x="2623390" y="2967335"/>
            <a:ext cx="3897221" cy="923330"/>
          </a:xfrm>
          <a:prstGeom prst="rect">
            <a:avLst/>
          </a:prstGeom>
          <a:noFill/>
        </p:spPr>
        <p:txBody>
          <a:bodyPr wrap="none" lIns="91440" tIns="45720" rIns="91440" bIns="45720">
            <a:spAutoFit/>
          </a:bodyPr>
          <a:lstStyle/>
          <a:p>
            <a:pPr algn="ct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NOTEPAD</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6" name="TextBox 5"/>
          <p:cNvSpPr txBox="1"/>
          <p:nvPr/>
        </p:nvSpPr>
        <p:spPr>
          <a:xfrm>
            <a:off x="0" y="6550223"/>
            <a:ext cx="2799164" cy="307777"/>
          </a:xfrm>
          <a:prstGeom prst="rect">
            <a:avLst/>
          </a:prstGeom>
          <a:noFill/>
        </p:spPr>
        <p:txBody>
          <a:bodyPr wrap="none" rtlCol="0">
            <a:spAutoFit/>
          </a:bodyPr>
          <a:lstStyle/>
          <a:p>
            <a:r>
              <a:rPr lang="en-US" sz="1400" b="1" i="1" dirty="0" smtClean="0"/>
              <a:t>© </a:t>
            </a:r>
            <a:r>
              <a:rPr lang="en-US" sz="1400" b="1" i="1" dirty="0" err="1" smtClean="0"/>
              <a:t>B.Very</a:t>
            </a:r>
            <a:r>
              <a:rPr lang="en-US" sz="1400" b="1" i="1" dirty="0" smtClean="0"/>
              <a:t> </a:t>
            </a:r>
            <a:r>
              <a:rPr lang="en-US" sz="1400" b="1" i="1" dirty="0" err="1" smtClean="0"/>
              <a:t>Christioko</a:t>
            </a:r>
            <a:r>
              <a:rPr lang="en-US" sz="1400" b="1" i="1" dirty="0" smtClean="0"/>
              <a:t>, </a:t>
            </a:r>
            <a:r>
              <a:rPr lang="en-US" sz="1400" b="1" i="1" dirty="0" err="1" smtClean="0"/>
              <a:t>S.Kom</a:t>
            </a:r>
            <a:endParaRPr lang="en-US" sz="1400" b="1" i="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1066800"/>
          </a:xfrm>
        </p:spPr>
        <p:txBody>
          <a:bodyPr/>
          <a:lstStyle/>
          <a:p>
            <a:r>
              <a:rPr lang="en-US" dirty="0" smtClean="0"/>
              <a:t>Program </a:t>
            </a:r>
            <a:r>
              <a:rPr lang="en-US" dirty="0" err="1" smtClean="0"/>
              <a:t>untuk</a:t>
            </a:r>
            <a:r>
              <a:rPr lang="en-US" dirty="0" smtClean="0"/>
              <a:t> </a:t>
            </a:r>
            <a:r>
              <a:rPr lang="en-US" dirty="0" err="1" smtClean="0"/>
              <a:t>melihat</a:t>
            </a:r>
            <a:r>
              <a:rPr lang="en-US" dirty="0" smtClean="0"/>
              <a:t> </a:t>
            </a:r>
            <a:r>
              <a:rPr lang="en-US" dirty="0" err="1" smtClean="0"/>
              <a:t>hasil</a:t>
            </a:r>
            <a:r>
              <a:rPr lang="en-US" dirty="0" smtClean="0"/>
              <a:t> web?</a:t>
            </a:r>
            <a:endParaRPr lang="id-ID"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619672" y="1772816"/>
            <a:ext cx="5904656" cy="4016035"/>
          </a:xfrm>
          <a:prstGeom prst="rect">
            <a:avLst/>
          </a:prstGeom>
          <a:noFill/>
          <a:ln w="9525">
            <a:noFill/>
            <a:miter lim="800000"/>
            <a:headEnd/>
            <a:tailEnd/>
          </a:ln>
        </p:spPr>
      </p:pic>
      <p:sp>
        <p:nvSpPr>
          <p:cNvPr id="5" name="TextBox 4"/>
          <p:cNvSpPr txBox="1"/>
          <p:nvPr/>
        </p:nvSpPr>
        <p:spPr>
          <a:xfrm>
            <a:off x="0" y="6550223"/>
            <a:ext cx="2799164" cy="307777"/>
          </a:xfrm>
          <a:prstGeom prst="rect">
            <a:avLst/>
          </a:prstGeom>
          <a:noFill/>
        </p:spPr>
        <p:txBody>
          <a:bodyPr wrap="none" rtlCol="0">
            <a:spAutoFit/>
          </a:bodyPr>
          <a:lstStyle/>
          <a:p>
            <a:r>
              <a:rPr lang="en-US" sz="1400" b="1" i="1" dirty="0" smtClean="0"/>
              <a:t>© </a:t>
            </a:r>
            <a:r>
              <a:rPr lang="en-US" sz="1400" b="1" i="1" dirty="0" err="1" smtClean="0"/>
              <a:t>B.Very</a:t>
            </a:r>
            <a:r>
              <a:rPr lang="en-US" sz="1400" b="1" i="1" dirty="0" smtClean="0"/>
              <a:t> </a:t>
            </a:r>
            <a:r>
              <a:rPr lang="en-US" sz="1400" b="1" i="1" dirty="0" err="1" smtClean="0"/>
              <a:t>Christioko</a:t>
            </a:r>
            <a:r>
              <a:rPr lang="en-US" sz="1400" b="1" i="1" dirty="0" smtClean="0"/>
              <a:t>, </a:t>
            </a:r>
            <a:r>
              <a:rPr lang="en-US" sz="1400" b="1" i="1" dirty="0" err="1" smtClean="0"/>
              <a:t>S.Kom</a:t>
            </a:r>
            <a:endParaRPr lang="en-US" sz="1400" b="1" i="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66800"/>
          </a:xfrm>
        </p:spPr>
        <p:txBody>
          <a:bodyPr/>
          <a:lstStyle/>
          <a:p>
            <a:r>
              <a:rPr lang="en-US" dirty="0" err="1" smtClean="0"/>
              <a:t>Struktur</a:t>
            </a:r>
            <a:r>
              <a:rPr lang="en-US" dirty="0" smtClean="0"/>
              <a:t> HTML</a:t>
            </a:r>
            <a:endParaRPr lang="en-US" dirty="0"/>
          </a:p>
        </p:txBody>
      </p:sp>
      <p:sp>
        <p:nvSpPr>
          <p:cNvPr id="3" name="Content Placeholder 2"/>
          <p:cNvSpPr>
            <a:spLocks noGrp="1"/>
          </p:cNvSpPr>
          <p:nvPr>
            <p:ph idx="1"/>
          </p:nvPr>
        </p:nvSpPr>
        <p:spPr>
          <a:xfrm>
            <a:off x="457200" y="1447800"/>
            <a:ext cx="8229600" cy="2773288"/>
          </a:xfrm>
        </p:spPr>
        <p:txBody>
          <a:bodyPr>
            <a:normAutofit fontScale="85000" lnSpcReduction="20000"/>
          </a:bodyPr>
          <a:lstStyle/>
          <a:p>
            <a:r>
              <a:rPr lang="en-US" dirty="0" smtClean="0">
                <a:latin typeface="Comic Sans MS" pitchFamily="66" charset="0"/>
              </a:rPr>
              <a:t>Document Information</a:t>
            </a:r>
          </a:p>
          <a:p>
            <a:pPr>
              <a:buNone/>
            </a:pPr>
            <a:r>
              <a:rPr lang="en-US" dirty="0" smtClean="0">
                <a:latin typeface="Comic Sans MS" pitchFamily="66" charset="0"/>
              </a:rPr>
              <a:t>	</a:t>
            </a:r>
            <a:r>
              <a:rPr lang="en-US" b="1" dirty="0" smtClean="0">
                <a:latin typeface="Comic Sans MS" pitchFamily="66" charset="0"/>
              </a:rPr>
              <a:t>&lt;html&gt;&lt;/html&gt;</a:t>
            </a:r>
          </a:p>
          <a:p>
            <a:pPr>
              <a:buNone/>
            </a:pPr>
            <a:endParaRPr lang="en-US" dirty="0" smtClean="0">
              <a:latin typeface="Comic Sans MS" pitchFamily="66" charset="0"/>
            </a:endParaRPr>
          </a:p>
          <a:p>
            <a:r>
              <a:rPr lang="en-US" dirty="0" smtClean="0">
                <a:latin typeface="Comic Sans MS" pitchFamily="66" charset="0"/>
              </a:rPr>
              <a:t>Document Header</a:t>
            </a:r>
          </a:p>
          <a:p>
            <a:pPr>
              <a:buNone/>
            </a:pPr>
            <a:r>
              <a:rPr lang="en-US" b="1" dirty="0" smtClean="0">
                <a:latin typeface="Comic Sans MS" pitchFamily="66" charset="0"/>
              </a:rPr>
              <a:t>	&lt;head&gt;&lt;/head&gt;</a:t>
            </a:r>
          </a:p>
          <a:p>
            <a:pPr>
              <a:buNone/>
            </a:pPr>
            <a:endParaRPr lang="en-US" dirty="0" smtClean="0">
              <a:latin typeface="Comic Sans MS" pitchFamily="66" charset="0"/>
            </a:endParaRPr>
          </a:p>
          <a:p>
            <a:r>
              <a:rPr lang="en-US" dirty="0" smtClean="0">
                <a:latin typeface="Comic Sans MS" pitchFamily="66" charset="0"/>
              </a:rPr>
              <a:t>Document Body</a:t>
            </a:r>
          </a:p>
          <a:p>
            <a:pPr>
              <a:buNone/>
            </a:pPr>
            <a:r>
              <a:rPr lang="en-US" dirty="0" smtClean="0">
                <a:latin typeface="Comic Sans MS" pitchFamily="66" charset="0"/>
              </a:rPr>
              <a:t>	</a:t>
            </a:r>
            <a:r>
              <a:rPr lang="en-US" b="1" dirty="0" smtClean="0">
                <a:latin typeface="Comic Sans MS" pitchFamily="66" charset="0"/>
              </a:rPr>
              <a:t>&lt;body&gt;&lt;/body&gt;</a:t>
            </a:r>
          </a:p>
        </p:txBody>
      </p:sp>
      <p:sp>
        <p:nvSpPr>
          <p:cNvPr id="4" name="TextBox 3"/>
          <p:cNvSpPr txBox="1"/>
          <p:nvPr/>
        </p:nvSpPr>
        <p:spPr>
          <a:xfrm>
            <a:off x="0" y="6550223"/>
            <a:ext cx="2799164" cy="307777"/>
          </a:xfrm>
          <a:prstGeom prst="rect">
            <a:avLst/>
          </a:prstGeom>
          <a:noFill/>
        </p:spPr>
        <p:txBody>
          <a:bodyPr wrap="none" rtlCol="0">
            <a:spAutoFit/>
          </a:bodyPr>
          <a:lstStyle/>
          <a:p>
            <a:r>
              <a:rPr lang="en-US" sz="1400" b="1" i="1" dirty="0" smtClean="0"/>
              <a:t>© </a:t>
            </a:r>
            <a:r>
              <a:rPr lang="en-US" sz="1400" b="1" i="1" dirty="0" err="1" smtClean="0"/>
              <a:t>B.Very</a:t>
            </a:r>
            <a:r>
              <a:rPr lang="en-US" sz="1400" b="1" i="1" dirty="0" smtClean="0"/>
              <a:t> </a:t>
            </a:r>
            <a:r>
              <a:rPr lang="en-US" sz="1400" b="1" i="1" dirty="0" err="1" smtClean="0"/>
              <a:t>Christioko</a:t>
            </a:r>
            <a:r>
              <a:rPr lang="en-US" sz="1400" b="1" i="1" dirty="0" smtClean="0"/>
              <a:t>, </a:t>
            </a:r>
            <a:r>
              <a:rPr lang="en-US" sz="1400" b="1" i="1" dirty="0" err="1" smtClean="0"/>
              <a:t>S.Kom</a:t>
            </a:r>
            <a:endParaRPr lang="en-US" sz="1400" b="1" i="1" dirty="0"/>
          </a:p>
        </p:txBody>
      </p:sp>
      <p:pic>
        <p:nvPicPr>
          <p:cNvPr id="3074" name="Picture 2"/>
          <p:cNvPicPr>
            <a:picLocks noChangeAspect="1" noChangeArrowheads="1"/>
          </p:cNvPicPr>
          <p:nvPr/>
        </p:nvPicPr>
        <p:blipFill>
          <a:blip r:embed="rId2" cstate="print"/>
          <a:srcRect/>
          <a:stretch>
            <a:fillRect/>
          </a:stretch>
        </p:blipFill>
        <p:spPr bwMode="auto">
          <a:xfrm>
            <a:off x="467544" y="4653136"/>
            <a:ext cx="8248650" cy="14573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66800"/>
          </a:xfrm>
        </p:spPr>
        <p:txBody>
          <a:bodyPr/>
          <a:lstStyle/>
          <a:p>
            <a:r>
              <a:rPr lang="en-US" dirty="0" err="1" smtClean="0"/>
              <a:t>Contoh</a:t>
            </a:r>
            <a:r>
              <a:rPr lang="en-US" dirty="0" smtClean="0"/>
              <a:t> </a:t>
            </a:r>
            <a:r>
              <a:rPr lang="en-US" dirty="0" err="1" smtClean="0"/>
              <a:t>Dokumen</a:t>
            </a:r>
            <a:r>
              <a:rPr lang="en-US" dirty="0" smtClean="0"/>
              <a:t> HTML</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457200" y="1447800"/>
            <a:ext cx="8153400" cy="4963967"/>
          </a:xfrm>
          <a:prstGeom prst="rect">
            <a:avLst/>
          </a:prstGeom>
          <a:noFill/>
          <a:ln w="9525">
            <a:noFill/>
            <a:miter lim="800000"/>
            <a:headEnd/>
            <a:tailEnd/>
          </a:ln>
          <a:effectLst/>
        </p:spPr>
      </p:pic>
      <p:sp>
        <p:nvSpPr>
          <p:cNvPr id="6" name="TextBox 5"/>
          <p:cNvSpPr txBox="1"/>
          <p:nvPr/>
        </p:nvSpPr>
        <p:spPr>
          <a:xfrm>
            <a:off x="0" y="6550223"/>
            <a:ext cx="2799164" cy="307777"/>
          </a:xfrm>
          <a:prstGeom prst="rect">
            <a:avLst/>
          </a:prstGeom>
          <a:noFill/>
        </p:spPr>
        <p:txBody>
          <a:bodyPr wrap="none" rtlCol="0">
            <a:spAutoFit/>
          </a:bodyPr>
          <a:lstStyle/>
          <a:p>
            <a:r>
              <a:rPr lang="en-US" sz="1400" b="1" i="1" dirty="0" smtClean="0"/>
              <a:t>© </a:t>
            </a:r>
            <a:r>
              <a:rPr lang="en-US" sz="1400" b="1" i="1" dirty="0" err="1" smtClean="0"/>
              <a:t>B.Very</a:t>
            </a:r>
            <a:r>
              <a:rPr lang="en-US" sz="1400" b="1" i="1" dirty="0" smtClean="0"/>
              <a:t> </a:t>
            </a:r>
            <a:r>
              <a:rPr lang="en-US" sz="1400" b="1" i="1" dirty="0" err="1" smtClean="0"/>
              <a:t>Christioko</a:t>
            </a:r>
            <a:r>
              <a:rPr lang="en-US" sz="1400" b="1" i="1" dirty="0" smtClean="0"/>
              <a:t>, </a:t>
            </a:r>
            <a:r>
              <a:rPr lang="en-US" sz="1400" b="1" i="1" dirty="0" err="1" smtClean="0"/>
              <a:t>S.Kom</a:t>
            </a:r>
            <a:endParaRPr lang="en-US" sz="1400" b="1" i="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066800"/>
          </a:xfrm>
        </p:spPr>
        <p:txBody>
          <a:bodyPr/>
          <a:lstStyle/>
          <a:p>
            <a:r>
              <a:rPr lang="en-US" dirty="0" err="1" smtClean="0"/>
              <a:t>Dokumen</a:t>
            </a:r>
            <a:r>
              <a:rPr lang="en-US" dirty="0" smtClean="0"/>
              <a:t> HEADER</a:t>
            </a:r>
            <a:endParaRPr lang="en-US" dirty="0"/>
          </a:p>
        </p:txBody>
      </p:sp>
      <p:sp>
        <p:nvSpPr>
          <p:cNvPr id="3" name="Content Placeholder 2"/>
          <p:cNvSpPr>
            <a:spLocks noGrp="1"/>
          </p:cNvSpPr>
          <p:nvPr>
            <p:ph idx="1"/>
          </p:nvPr>
        </p:nvSpPr>
        <p:spPr>
          <a:xfrm>
            <a:off x="457200" y="1600200"/>
            <a:ext cx="8229600" cy="4974336"/>
          </a:xfrm>
        </p:spPr>
        <p:txBody>
          <a:bodyPr>
            <a:normAutofit/>
          </a:bodyPr>
          <a:lstStyle/>
          <a:p>
            <a:r>
              <a:rPr lang="en-US" dirty="0" smtClean="0">
                <a:latin typeface="Comic Sans MS" pitchFamily="66" charset="0"/>
              </a:rPr>
              <a:t> </a:t>
            </a:r>
            <a:r>
              <a:rPr lang="en-US" b="1" dirty="0" smtClean="0">
                <a:latin typeface="Comic Sans MS" pitchFamily="66" charset="0"/>
              </a:rPr>
              <a:t>Page Title</a:t>
            </a:r>
          </a:p>
          <a:p>
            <a:pPr>
              <a:buNone/>
            </a:pPr>
            <a:r>
              <a:rPr lang="en-US" dirty="0" smtClean="0">
                <a:latin typeface="Comic Sans MS" pitchFamily="66" charset="0"/>
              </a:rPr>
              <a:t>	</a:t>
            </a:r>
            <a:r>
              <a:rPr lang="en-US" dirty="0" err="1" smtClean="0">
                <a:latin typeface="Comic Sans MS" pitchFamily="66" charset="0"/>
              </a:rPr>
              <a:t>Judul</a:t>
            </a:r>
            <a:r>
              <a:rPr lang="en-US" dirty="0" smtClean="0">
                <a:latin typeface="Comic Sans MS" pitchFamily="66" charset="0"/>
              </a:rPr>
              <a:t> </a:t>
            </a:r>
            <a:r>
              <a:rPr lang="en-US" dirty="0" err="1" smtClean="0">
                <a:latin typeface="Comic Sans MS" pitchFamily="66" charset="0"/>
              </a:rPr>
              <a:t>dari</a:t>
            </a:r>
            <a:r>
              <a:rPr lang="en-US" dirty="0" smtClean="0">
                <a:latin typeface="Comic Sans MS" pitchFamily="66" charset="0"/>
              </a:rPr>
              <a:t> </a:t>
            </a:r>
            <a:r>
              <a:rPr lang="en-US" dirty="0" err="1" smtClean="0">
                <a:latin typeface="Comic Sans MS" pitchFamily="66" charset="0"/>
              </a:rPr>
              <a:t>halaman</a:t>
            </a:r>
            <a:r>
              <a:rPr lang="en-US" dirty="0" smtClean="0">
                <a:latin typeface="Comic Sans MS" pitchFamily="66" charset="0"/>
              </a:rPr>
              <a:t> web</a:t>
            </a:r>
          </a:p>
          <a:p>
            <a:pPr>
              <a:buNone/>
            </a:pPr>
            <a:r>
              <a:rPr lang="en-US" dirty="0" smtClean="0">
                <a:latin typeface="Comic Sans MS" pitchFamily="66" charset="0"/>
              </a:rPr>
              <a:t>	</a:t>
            </a:r>
            <a:r>
              <a:rPr lang="en-US" dirty="0" err="1" smtClean="0">
                <a:latin typeface="Comic Sans MS" pitchFamily="66" charset="0"/>
              </a:rPr>
              <a:t>cth</a:t>
            </a:r>
            <a:r>
              <a:rPr lang="en-US" dirty="0" smtClean="0">
                <a:latin typeface="Comic Sans MS" pitchFamily="66" charset="0"/>
              </a:rPr>
              <a:t> : &lt;title&gt;&lt;/title&gt;</a:t>
            </a:r>
          </a:p>
          <a:p>
            <a:pPr>
              <a:buNone/>
            </a:pPr>
            <a:endParaRPr lang="en-US" dirty="0" smtClean="0">
              <a:latin typeface="Comic Sans MS" pitchFamily="66" charset="0"/>
            </a:endParaRPr>
          </a:p>
          <a:p>
            <a:r>
              <a:rPr lang="en-US" b="1" dirty="0" smtClean="0">
                <a:latin typeface="Comic Sans MS" pitchFamily="66" charset="0"/>
              </a:rPr>
              <a:t>Scripting</a:t>
            </a:r>
          </a:p>
          <a:p>
            <a:pPr>
              <a:buNone/>
            </a:pPr>
            <a:r>
              <a:rPr lang="en-US" dirty="0" smtClean="0">
                <a:latin typeface="Comic Sans MS" pitchFamily="66" charset="0"/>
              </a:rPr>
              <a:t>	</a:t>
            </a:r>
            <a:r>
              <a:rPr lang="en-US" dirty="0" err="1" smtClean="0">
                <a:latin typeface="Comic Sans MS" pitchFamily="66" charset="0"/>
              </a:rPr>
              <a:t>Tempat</a:t>
            </a:r>
            <a:r>
              <a:rPr lang="en-US" dirty="0" smtClean="0">
                <a:latin typeface="Comic Sans MS" pitchFamily="66" charset="0"/>
              </a:rPr>
              <a:t> client‐side script yang </a:t>
            </a:r>
            <a:r>
              <a:rPr lang="en-US" dirty="0" err="1" smtClean="0">
                <a:latin typeface="Comic Sans MS" pitchFamily="66" charset="0"/>
              </a:rPr>
              <a:t>disertakan</a:t>
            </a:r>
            <a:r>
              <a:rPr lang="en-US" dirty="0" smtClean="0">
                <a:latin typeface="Comic Sans MS" pitchFamily="66" charset="0"/>
              </a:rPr>
              <a:t> (</a:t>
            </a:r>
            <a:r>
              <a:rPr lang="en-US" dirty="0" err="1" smtClean="0">
                <a:latin typeface="Comic Sans MS" pitchFamily="66" charset="0"/>
              </a:rPr>
              <a:t>javascript</a:t>
            </a:r>
            <a:r>
              <a:rPr lang="en-US" dirty="0" smtClean="0">
                <a:latin typeface="Comic Sans MS" pitchFamily="66" charset="0"/>
              </a:rPr>
              <a:t>, </a:t>
            </a:r>
            <a:r>
              <a:rPr lang="en-US" dirty="0" err="1" smtClean="0">
                <a:latin typeface="Comic Sans MS" pitchFamily="66" charset="0"/>
              </a:rPr>
              <a:t>vbscript</a:t>
            </a:r>
            <a:r>
              <a:rPr lang="en-US" dirty="0" smtClean="0">
                <a:latin typeface="Comic Sans MS" pitchFamily="66" charset="0"/>
              </a:rPr>
              <a:t>, </a:t>
            </a:r>
            <a:r>
              <a:rPr lang="en-US" dirty="0" err="1" smtClean="0">
                <a:latin typeface="Comic Sans MS" pitchFamily="66" charset="0"/>
              </a:rPr>
              <a:t>jscript</a:t>
            </a:r>
            <a:r>
              <a:rPr lang="en-US" dirty="0" smtClean="0">
                <a:latin typeface="Comic Sans MS" pitchFamily="66" charset="0"/>
              </a:rPr>
              <a:t>)</a:t>
            </a:r>
          </a:p>
          <a:p>
            <a:pPr>
              <a:buNone/>
            </a:pPr>
            <a:r>
              <a:rPr lang="en-US" dirty="0" smtClean="0">
                <a:latin typeface="Comic Sans MS" pitchFamily="66" charset="0"/>
              </a:rPr>
              <a:t>	</a:t>
            </a:r>
            <a:r>
              <a:rPr lang="en-US" dirty="0" err="1" smtClean="0">
                <a:latin typeface="Comic Sans MS" pitchFamily="66" charset="0"/>
              </a:rPr>
              <a:t>cth</a:t>
            </a:r>
            <a:r>
              <a:rPr lang="en-US" dirty="0" smtClean="0">
                <a:latin typeface="Comic Sans MS" pitchFamily="66" charset="0"/>
              </a:rPr>
              <a:t> : &lt;script&gt;&lt;/script&gt;</a:t>
            </a:r>
          </a:p>
        </p:txBody>
      </p:sp>
      <p:sp>
        <p:nvSpPr>
          <p:cNvPr id="4" name="TextBox 3"/>
          <p:cNvSpPr txBox="1"/>
          <p:nvPr/>
        </p:nvSpPr>
        <p:spPr>
          <a:xfrm>
            <a:off x="0" y="6550223"/>
            <a:ext cx="2799164" cy="307777"/>
          </a:xfrm>
          <a:prstGeom prst="rect">
            <a:avLst/>
          </a:prstGeom>
          <a:noFill/>
        </p:spPr>
        <p:txBody>
          <a:bodyPr wrap="none" rtlCol="0">
            <a:spAutoFit/>
          </a:bodyPr>
          <a:lstStyle/>
          <a:p>
            <a:r>
              <a:rPr lang="en-US" sz="1400" b="1" i="1" dirty="0" smtClean="0"/>
              <a:t>© </a:t>
            </a:r>
            <a:r>
              <a:rPr lang="en-US" sz="1400" b="1" i="1" dirty="0" err="1" smtClean="0"/>
              <a:t>B.Very</a:t>
            </a:r>
            <a:r>
              <a:rPr lang="en-US" sz="1400" b="1" i="1" dirty="0" smtClean="0"/>
              <a:t> </a:t>
            </a:r>
            <a:r>
              <a:rPr lang="en-US" sz="1400" b="1" i="1" dirty="0" err="1" smtClean="0"/>
              <a:t>Christioko</a:t>
            </a:r>
            <a:r>
              <a:rPr lang="en-US" sz="1400" b="1" i="1" dirty="0" smtClean="0"/>
              <a:t>, </a:t>
            </a:r>
            <a:r>
              <a:rPr lang="en-US" sz="1400" b="1" i="1" dirty="0" err="1" smtClean="0"/>
              <a:t>S.Kom</a:t>
            </a:r>
            <a:endParaRPr lang="en-US" sz="1400" b="1" i="1"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470</TotalTime>
  <Words>1016</Words>
  <Application>Microsoft Office PowerPoint</Application>
  <PresentationFormat>On-screen Show (4:3)</PresentationFormat>
  <Paragraphs>143</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Urban</vt:lpstr>
      <vt:lpstr>Struktur Dasar HTML</vt:lpstr>
      <vt:lpstr>Pendahuluan</vt:lpstr>
      <vt:lpstr>Ciri-ciri dokumen HTML</vt:lpstr>
      <vt:lpstr>Program Editor HTML  (search di google)</vt:lpstr>
      <vt:lpstr>Program editor yang kita gunakan?</vt:lpstr>
      <vt:lpstr>Program untuk melihat hasil web?</vt:lpstr>
      <vt:lpstr>Struktur HTML</vt:lpstr>
      <vt:lpstr>Contoh Dokumen HTML</vt:lpstr>
      <vt:lpstr>Dokumen HEADER</vt:lpstr>
      <vt:lpstr>Dokumen HEADER</vt:lpstr>
      <vt:lpstr>Contoh Document Header</vt:lpstr>
      <vt:lpstr>Document Body</vt:lpstr>
      <vt:lpstr>Elemen dan tag HTML</vt:lpstr>
      <vt:lpstr>Elemen dan tag HTML</vt:lpstr>
      <vt:lpstr>Elemen dan tag HTML</vt:lpstr>
      <vt:lpstr>Catatan</vt:lpstr>
      <vt:lpstr>Tag, Attribut &amp; Element</vt:lpstr>
      <vt:lpstr>Penulisan syntax yang baik</vt:lpstr>
      <vt:lpstr>Penulisan tag</vt:lpstr>
      <vt:lpstr>Contoh tidak baik</vt:lpstr>
      <vt:lpstr>Contoh yang baik</vt:lpstr>
      <vt:lpstr>Hasil (dilihat dengan browser IE)</vt:lpstr>
      <vt:lpstr>Penjelasan Syntax HTML</vt:lpstr>
      <vt:lpstr>Referensi (Tag &amp; atribut)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Struktur Dasar HTML</dc:title>
  <dc:creator>river</dc:creator>
  <cp:lastModifiedBy>Bernard Very</cp:lastModifiedBy>
  <cp:revision>67</cp:revision>
  <dcterms:created xsi:type="dcterms:W3CDTF">2011-09-08T02:07:00Z</dcterms:created>
  <dcterms:modified xsi:type="dcterms:W3CDTF">2013-09-30T04:40:29Z</dcterms:modified>
</cp:coreProperties>
</file>