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Memformat</a:t>
            </a:r>
            <a:r>
              <a:rPr lang="en-US" smtClean="0"/>
              <a:t> HTML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2577062"/>
          </a:xfrm>
        </p:spPr>
        <p:txBody>
          <a:bodyPr>
            <a:normAutofit fontScale="92500"/>
          </a:bodyPr>
          <a:lstStyle/>
          <a:p>
            <a:pPr marL="277813" lvl="1" indent="-277813" algn="l">
              <a:buFont typeface="Arial" pitchFamily="34" charset="0"/>
              <a:buChar char="•"/>
            </a:pPr>
            <a:r>
              <a:rPr lang="id-ID" dirty="0" smtClean="0"/>
              <a:t>Heading</a:t>
            </a:r>
            <a:endParaRPr lang="id-ID" sz="3200" dirty="0" smtClean="0"/>
          </a:p>
          <a:p>
            <a:pPr marL="277813" lvl="1" indent="-277813" algn="l">
              <a:buFont typeface="Arial" pitchFamily="34" charset="0"/>
              <a:buChar char="•"/>
            </a:pPr>
            <a:r>
              <a:rPr lang="id-ID" dirty="0" smtClean="0"/>
              <a:t>Physical </a:t>
            </a:r>
            <a:r>
              <a:rPr lang="id-ID" dirty="0" smtClean="0"/>
              <a:t>Style</a:t>
            </a:r>
            <a:endParaRPr lang="id-ID" sz="3200" dirty="0" smtClean="0"/>
          </a:p>
          <a:p>
            <a:pPr marL="277813" lvl="1" indent="-277813" algn="l">
              <a:buFont typeface="Arial" pitchFamily="34" charset="0"/>
              <a:buChar char="•"/>
            </a:pPr>
            <a:r>
              <a:rPr lang="id-ID" dirty="0" smtClean="0"/>
              <a:t>Font</a:t>
            </a:r>
            <a:endParaRPr lang="id-ID" sz="3200" dirty="0" smtClean="0"/>
          </a:p>
          <a:p>
            <a:pPr marL="277813" lvl="1" indent="-277813" algn="l">
              <a:buFont typeface="Arial" pitchFamily="34" charset="0"/>
              <a:buChar char="•"/>
            </a:pPr>
            <a:r>
              <a:rPr lang="id-ID" dirty="0" smtClean="0"/>
              <a:t>Ganti Baris dan Garis Horizontal</a:t>
            </a:r>
            <a:endParaRPr lang="id-ID" sz="3200" dirty="0" smtClean="0"/>
          </a:p>
          <a:p>
            <a:pPr marL="277813" lvl="1" indent="-277813" algn="l">
              <a:buFont typeface="Arial" pitchFamily="34" charset="0"/>
              <a:buChar char="•"/>
            </a:pPr>
            <a:r>
              <a:rPr lang="id-ID" dirty="0" smtClean="0"/>
              <a:t>List (Daftar)</a:t>
            </a:r>
            <a:endParaRPr lang="en-US" dirty="0" smtClean="0"/>
          </a:p>
          <a:p>
            <a:pPr marL="277813" lvl="1" indent="-277813" algn="l">
              <a:buFont typeface="Arial" pitchFamily="34" charset="0"/>
              <a:buChar char="•"/>
            </a:pPr>
            <a:r>
              <a:rPr lang="id-ID" sz="2400" dirty="0" smtClean="0"/>
              <a:t>List Definisi</a:t>
            </a:r>
            <a:endParaRPr lang="id-ID" sz="3200" dirty="0" smtClean="0"/>
          </a:p>
          <a:p>
            <a:pPr>
              <a:buFont typeface="Arial" pitchFamily="34" charset="0"/>
              <a:buChar char="•"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Font</a:t>
            </a:r>
            <a:r>
              <a:rPr lang="en-US" b="1" dirty="0" smtClean="0"/>
              <a:t> –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Ukuran</a:t>
            </a:r>
            <a:r>
              <a:rPr lang="en-US" b="1" dirty="0" smtClean="0"/>
              <a:t> </a:t>
            </a:r>
            <a:r>
              <a:rPr lang="en-US" b="1" dirty="0" err="1" smtClean="0"/>
              <a:t>Teks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id-ID" dirty="0" smtClean="0"/>
              <a:t>Untuk mengatur ukuran suatu teks, elemen </a:t>
            </a:r>
            <a:r>
              <a:rPr lang="id-ID" b="1" dirty="0" smtClean="0"/>
              <a:t>FONT</a:t>
            </a:r>
            <a:r>
              <a:rPr lang="id-ID" dirty="0" smtClean="0"/>
              <a:t> menyediakan atribut </a:t>
            </a:r>
            <a:r>
              <a:rPr lang="id-ID" b="1" dirty="0" smtClean="0"/>
              <a:t>SIZE</a:t>
            </a:r>
            <a:r>
              <a:rPr lang="id-ID" dirty="0" smtClean="0"/>
              <a:t> dengan nilai dari 1 sampai 7. </a:t>
            </a:r>
            <a:endParaRPr lang="en-US" dirty="0" smtClean="0"/>
          </a:p>
          <a:p>
            <a:r>
              <a:rPr lang="id-ID" dirty="0" smtClean="0"/>
              <a:t>Semakin besar angka, maka semakin besar ukuran teks tersebut.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dirty="0" smtClean="0"/>
              <a:t>&lt;html&gt;</a:t>
            </a:r>
          </a:p>
          <a:p>
            <a:pPr>
              <a:buNone/>
            </a:pPr>
            <a:r>
              <a:rPr lang="id-ID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&lt;title&gt;Contoh Mengubah ukuran font&lt;/title&gt;</a:t>
            </a:r>
          </a:p>
          <a:p>
            <a:pPr>
              <a:buNone/>
            </a:pPr>
            <a:r>
              <a:rPr lang="id-ID" dirty="0" smtClean="0"/>
              <a:t>&lt;/head&gt;</a:t>
            </a:r>
          </a:p>
          <a:p>
            <a:pPr>
              <a:buNone/>
            </a:pPr>
            <a:r>
              <a:rPr lang="id-ID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&lt;font size=1&gt;ukuran teks=1&lt;/font&gt;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&lt;font size=2&gt;ukuran teks=2&lt;/font&gt;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&lt;font size=3&gt;ukuran teks=3&lt;/font&gt;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&lt;font size=4&gt;ukuran teks=4&lt;/font&gt;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&lt;font size=5&gt;ukuran teks=5&lt;/font&gt;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&lt;font size=6&gt;ukuran teks=6&lt;/font&gt;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&lt;font size=7&gt;ukuran teks=7&lt;/font&gt;</a:t>
            </a:r>
          </a:p>
          <a:p>
            <a:pPr>
              <a:buNone/>
            </a:pPr>
            <a:r>
              <a:rPr lang="id-ID" dirty="0" smtClean="0"/>
              <a:t>&lt;/body&gt;</a:t>
            </a:r>
          </a:p>
          <a:p>
            <a:pPr>
              <a:buNone/>
            </a:pPr>
            <a:r>
              <a:rPr lang="id-ID" dirty="0" smtClean="0"/>
              <a:t>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6858000" cy="515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Font</a:t>
            </a:r>
            <a:r>
              <a:rPr lang="en-US" b="1" dirty="0" smtClean="0"/>
              <a:t> – </a:t>
            </a:r>
            <a:r>
              <a:rPr lang="id-ID" b="1" dirty="0" smtClean="0"/>
              <a:t>Mengubah Warna Teks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id-ID" sz="2400" dirty="0" smtClean="0"/>
              <a:t>menggunakan atribut </a:t>
            </a:r>
            <a:r>
              <a:rPr lang="id-ID" sz="2400" b="1" dirty="0" smtClean="0"/>
              <a:t>COLOR</a:t>
            </a:r>
            <a:r>
              <a:rPr lang="id-ID" sz="2400" dirty="0" smtClean="0"/>
              <a:t> pada elemen </a:t>
            </a:r>
            <a:r>
              <a:rPr lang="id-ID" sz="2400" b="1" dirty="0" smtClean="0"/>
              <a:t>FONT</a:t>
            </a:r>
            <a:r>
              <a:rPr lang="id-ID" sz="2400" dirty="0" smtClean="0"/>
              <a:t>. </a:t>
            </a:r>
            <a:endParaRPr lang="en-US" sz="2400" dirty="0" smtClean="0"/>
          </a:p>
          <a:p>
            <a:r>
              <a:rPr lang="id-ID" sz="2400" dirty="0" smtClean="0"/>
              <a:t>Pendefinisian warna dapat dilakukan dengan dua cara yaitu, melalui </a:t>
            </a:r>
            <a:r>
              <a:rPr lang="id-ID" sz="2400" b="1" dirty="0" smtClean="0"/>
              <a:t>nama warna </a:t>
            </a:r>
            <a:r>
              <a:rPr lang="id-ID" sz="2400" dirty="0" smtClean="0"/>
              <a:t>atau menggunakan nilai </a:t>
            </a:r>
            <a:r>
              <a:rPr lang="id-ID" sz="2400" b="1" dirty="0" smtClean="0"/>
              <a:t>RGB warna</a:t>
            </a:r>
            <a:r>
              <a:rPr lang="id-ID" sz="2400" dirty="0" smtClean="0"/>
              <a:t>. </a:t>
            </a:r>
            <a:endParaRPr lang="en-US" sz="2400" dirty="0" smtClean="0"/>
          </a:p>
          <a:p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heksa</a:t>
            </a:r>
            <a:r>
              <a:rPr lang="id-ID" sz="2400" dirty="0" smtClean="0"/>
              <a:t>. </a:t>
            </a: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267200"/>
          <a:ext cx="7772400" cy="1828800"/>
        </p:xfrm>
        <a:graphic>
          <a:graphicData uri="http://schemas.openxmlformats.org/drawingml/2006/table">
            <a:tbl>
              <a:tblPr/>
              <a:tblGrid>
                <a:gridCol w="935567"/>
                <a:gridCol w="1551601"/>
                <a:gridCol w="1111165"/>
                <a:gridCol w="1531451"/>
                <a:gridCol w="987383"/>
                <a:gridCol w="1655233"/>
              </a:tblGrid>
              <a:tr h="279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black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#000000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blue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#0000FF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olive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#808000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white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#FFFFFF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fuchsia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#FF00FF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green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#008000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red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#FF0000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gray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#808080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teal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#008080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yellow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#FFFF00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silver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#C0C0C0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navy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#000080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lime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#00FF00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maroon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#800000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purple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#800080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aqua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#00FFFF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&lt;head&gt;</a:t>
            </a:r>
          </a:p>
          <a:p>
            <a:pPr>
              <a:buNone/>
            </a:pPr>
            <a:r>
              <a:rPr lang="en-US" sz="2000" dirty="0" smtClean="0"/>
              <a:t>&lt;title&gt;Font-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&lt;/title&gt;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id-ID" sz="2000" dirty="0" smtClean="0"/>
              <a:t>&lt;font color =”red”&gt;teks berwarna merah&lt;/font&gt; </a:t>
            </a:r>
            <a:endParaRPr lang="en-US" sz="2000" dirty="0" smtClean="0"/>
          </a:p>
          <a:p>
            <a:pPr>
              <a:buNone/>
            </a:pPr>
            <a:r>
              <a:rPr lang="id-ID" sz="2000" dirty="0" smtClean="0"/>
              <a:t>&lt;font color=”#8A2BE2”&gt;Teks berwarna Blueviolet&lt;/font&gt;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  <a:endParaRPr lang="id-ID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66969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Font</a:t>
            </a:r>
            <a:r>
              <a:rPr lang="en-US" b="1" dirty="0" smtClean="0"/>
              <a:t> – </a:t>
            </a:r>
            <a:r>
              <a:rPr lang="id-ID" b="1" dirty="0" smtClean="0"/>
              <a:t>Mengubah Jenis Font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A</a:t>
            </a:r>
            <a:r>
              <a:rPr lang="id-ID" sz="2400" dirty="0" smtClean="0">
                <a:latin typeface="Comic Sans MS" pitchFamily="66" charset="0"/>
              </a:rPr>
              <a:t>tribut </a:t>
            </a:r>
            <a:r>
              <a:rPr lang="id-ID" sz="2400" b="1" dirty="0" smtClean="0">
                <a:latin typeface="Comic Sans MS" pitchFamily="66" charset="0"/>
              </a:rPr>
              <a:t>FACE</a:t>
            </a:r>
            <a:r>
              <a:rPr lang="id-ID" sz="2400" dirty="0" smtClean="0">
                <a:latin typeface="Comic Sans MS" pitchFamily="66" charset="0"/>
              </a:rPr>
              <a:t> pada elemen </a:t>
            </a:r>
            <a:r>
              <a:rPr lang="id-ID" sz="2400" b="1" dirty="0" smtClean="0">
                <a:latin typeface="Comic Sans MS" pitchFamily="66" charset="0"/>
              </a:rPr>
              <a:t>FONT</a:t>
            </a:r>
            <a:r>
              <a:rPr lang="id-ID" sz="2400" dirty="0" smtClean="0">
                <a:latin typeface="Comic Sans MS" pitchFamily="66" charset="0"/>
              </a:rPr>
              <a:t> dapat digunakan untuk membuat bermacam-macam jenis font pad</a:t>
            </a:r>
            <a:r>
              <a:rPr lang="en-US" sz="2400" dirty="0" smtClean="0">
                <a:latin typeface="Comic Sans MS" pitchFamily="66" charset="0"/>
              </a:rPr>
              <a:t>a</a:t>
            </a:r>
            <a:r>
              <a:rPr lang="id-ID" sz="2400" dirty="0" smtClean="0">
                <a:latin typeface="Comic Sans MS" pitchFamily="66" charset="0"/>
              </a:rPr>
              <a:t> suatu page. Jenis-jenis font seperti ARIAL, TIMES NEW ROMAN, CENTURY GOTHIC, COURIER NEW dan sebagainya.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: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fr-FR" sz="2400" b="1" dirty="0" smtClean="0"/>
              <a:t>	</a:t>
            </a:r>
            <a:r>
              <a:rPr lang="fr-FR" sz="2400" dirty="0" smtClean="0"/>
              <a:t>&lt;Font Face=”</a:t>
            </a:r>
            <a:r>
              <a:rPr lang="fr-FR" sz="2400" dirty="0" err="1" smtClean="0"/>
              <a:t>arial</a:t>
            </a:r>
            <a:r>
              <a:rPr lang="fr-FR" sz="2400" dirty="0" smtClean="0"/>
              <a:t>”&gt;Font </a:t>
            </a:r>
            <a:r>
              <a:rPr lang="fr-FR" sz="2400" dirty="0" err="1" smtClean="0"/>
              <a:t>jenis</a:t>
            </a:r>
            <a:r>
              <a:rPr lang="fr-FR" sz="2400" dirty="0" smtClean="0"/>
              <a:t> Arial&lt;/font&gt; </a:t>
            </a:r>
          </a:p>
          <a:p>
            <a:pPr>
              <a:buNone/>
            </a:pPr>
            <a:r>
              <a:rPr lang="fr-FR" sz="2400" dirty="0" smtClean="0"/>
              <a:t>	&lt;Font Face=”</a:t>
            </a:r>
            <a:r>
              <a:rPr lang="fr-FR" sz="2400" dirty="0" err="1" smtClean="0"/>
              <a:t>Comic</a:t>
            </a:r>
            <a:r>
              <a:rPr lang="fr-FR" sz="2400" dirty="0" smtClean="0"/>
              <a:t> San MS”&gt; </a:t>
            </a:r>
            <a:r>
              <a:rPr lang="fr-FR" sz="2400" dirty="0" err="1" smtClean="0"/>
              <a:t>Jenis</a:t>
            </a:r>
            <a:r>
              <a:rPr lang="fr-FR" sz="2400" dirty="0" smtClean="0"/>
              <a:t> Font </a:t>
            </a:r>
            <a:r>
              <a:rPr lang="fr-FR" sz="2400" dirty="0" err="1" smtClean="0"/>
              <a:t>Comic</a:t>
            </a:r>
            <a:r>
              <a:rPr lang="fr-FR" sz="2400" dirty="0" smtClean="0"/>
              <a:t> San MS&lt;/font&gt;</a:t>
            </a:r>
            <a:endParaRPr lang="id-ID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Font: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 lnSpcReduction="10000"/>
          </a:bodyPr>
          <a:lstStyle/>
          <a:p>
            <a:pPr marL="4763" indent="-4763">
              <a:buNone/>
            </a:pPr>
            <a:r>
              <a:rPr lang="en-US" sz="2400" dirty="0" smtClean="0"/>
              <a:t>&lt;html&gt;</a:t>
            </a:r>
          </a:p>
          <a:p>
            <a:pPr marL="4763" indent="-4763">
              <a:buNone/>
            </a:pPr>
            <a:r>
              <a:rPr lang="en-US" sz="2400" dirty="0" smtClean="0"/>
              <a:t>&lt;body&gt;</a:t>
            </a:r>
          </a:p>
          <a:p>
            <a:pPr marL="4763" indent="-4763">
              <a:buNone/>
            </a:pPr>
            <a:endParaRPr lang="en-US" sz="2400" dirty="0" smtClean="0"/>
          </a:p>
          <a:p>
            <a:pPr marL="4763" indent="-4763">
              <a:buNone/>
            </a:pPr>
            <a:r>
              <a:rPr lang="en-US" sz="2400" dirty="0" smtClean="0"/>
              <a:t>&lt;p&gt;&lt;font size="3" color="red" face="Times New Roman"&gt;This is some text!&lt;/font&gt;&lt;/p&gt;</a:t>
            </a:r>
          </a:p>
          <a:p>
            <a:pPr marL="4763" indent="-4763">
              <a:buNone/>
            </a:pPr>
            <a:endParaRPr lang="en-US" sz="2400" dirty="0" smtClean="0"/>
          </a:p>
          <a:p>
            <a:pPr marL="4763" indent="-4763">
              <a:buNone/>
            </a:pPr>
            <a:r>
              <a:rPr lang="en-US" sz="2400" dirty="0" smtClean="0"/>
              <a:t>&lt;p&gt;&lt;font size="2" color="blue" face="Comic Sans MS"&gt;This is some text!&lt;/font&gt;&lt;/p&gt;</a:t>
            </a:r>
          </a:p>
          <a:p>
            <a:pPr marL="4763" indent="-4763">
              <a:buNone/>
            </a:pPr>
            <a:endParaRPr lang="en-US" sz="2400" dirty="0" smtClean="0"/>
          </a:p>
          <a:p>
            <a:pPr marL="4763" indent="-4763">
              <a:buNone/>
            </a:pPr>
            <a:r>
              <a:rPr lang="en-US" sz="2400" dirty="0" smtClean="0"/>
              <a:t>&lt;p&gt;&lt;font face="Monotype </a:t>
            </a:r>
            <a:r>
              <a:rPr lang="en-US" sz="2400" dirty="0" err="1" smtClean="0"/>
              <a:t>Corsiva</a:t>
            </a:r>
            <a:r>
              <a:rPr lang="en-US" sz="2400" dirty="0" smtClean="0"/>
              <a:t>" color="green"&gt;This is some text!&lt;/font&gt;&lt;/p&gt;</a:t>
            </a:r>
          </a:p>
          <a:p>
            <a:pPr marL="4763" indent="-4763">
              <a:buNone/>
            </a:pPr>
            <a:endParaRPr lang="en-US" sz="2400" dirty="0" smtClean="0"/>
          </a:p>
          <a:p>
            <a:pPr marL="4763" indent="-4763">
              <a:buNone/>
            </a:pPr>
            <a:r>
              <a:rPr lang="en-US" sz="2400" dirty="0" smtClean="0"/>
              <a:t>&lt;/body&gt;</a:t>
            </a:r>
          </a:p>
          <a:p>
            <a:pPr marL="4763" indent="-4763">
              <a:buNone/>
            </a:pPr>
            <a:r>
              <a:rPr lang="en-US" sz="2400" dirty="0" smtClean="0"/>
              <a:t>&lt;/html&gt;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6781800" cy="52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 Font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id-ID" dirty="0" smtClean="0"/>
              <a:t>http://www.bigoo.ws/help/help_font.aspx</a:t>
            </a:r>
            <a:endParaRPr lang="en-US" dirty="0" smtClean="0"/>
          </a:p>
          <a:p>
            <a:r>
              <a:rPr lang="en-US" dirty="0" smtClean="0"/>
              <a:t>http://www.tizag.com/htmlT/font.php 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Ganti Baris dan Garis Horizontal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id-ID" dirty="0" smtClean="0"/>
              <a:t>Elemen yang digunakan untuk ganti baris adalah </a:t>
            </a:r>
            <a:r>
              <a:rPr lang="id-ID" b="1" dirty="0" smtClean="0"/>
              <a:t>BR</a:t>
            </a:r>
            <a:r>
              <a:rPr lang="id-ID" dirty="0" smtClean="0"/>
              <a:t> (</a:t>
            </a:r>
            <a:r>
              <a:rPr lang="id-ID" i="1" dirty="0" smtClean="0"/>
              <a:t>break rule</a:t>
            </a:r>
            <a:r>
              <a:rPr lang="id-ID" dirty="0" smtClean="0"/>
              <a:t>) berguna untuk menuliskan teks pada baris berikutnya.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Cara </a:t>
            </a:r>
            <a:r>
              <a:rPr lang="en-US" dirty="0" err="1" smtClean="0"/>
              <a:t>penulisan</a:t>
            </a:r>
            <a:r>
              <a:rPr lang="en-US" dirty="0" smtClean="0"/>
              <a:t> tag: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br</a:t>
            </a:r>
            <a:r>
              <a:rPr lang="en-US" dirty="0" smtClean="0"/>
              <a:t>&gt; </a:t>
            </a:r>
            <a:r>
              <a:rPr lang="en-US" dirty="0" err="1" smtClean="0"/>
              <a:t>atau</a:t>
            </a:r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sz="2000" dirty="0" smtClean="0"/>
              <a:t>&lt;Font Face=”</a:t>
            </a:r>
            <a:r>
              <a:rPr lang="fr-FR" sz="2000" dirty="0" err="1" smtClean="0"/>
              <a:t>arial</a:t>
            </a:r>
            <a:r>
              <a:rPr lang="fr-FR" sz="2000" dirty="0" smtClean="0"/>
              <a:t>”&gt;Font </a:t>
            </a:r>
            <a:r>
              <a:rPr lang="fr-FR" sz="2000" dirty="0" err="1" smtClean="0"/>
              <a:t>jenis</a:t>
            </a:r>
            <a:r>
              <a:rPr lang="fr-FR" sz="2000" dirty="0" smtClean="0"/>
              <a:t> Arial&lt;/font&gt;</a:t>
            </a:r>
          </a:p>
          <a:p>
            <a:pPr>
              <a:buNone/>
            </a:pPr>
            <a:r>
              <a:rPr lang="fr-FR" sz="2000" dirty="0" smtClean="0"/>
              <a:t>	&lt;</a:t>
            </a:r>
            <a:r>
              <a:rPr lang="fr-FR" sz="2000" dirty="0" err="1" smtClean="0"/>
              <a:t>br</a:t>
            </a:r>
            <a:r>
              <a:rPr lang="fr-FR" sz="2000" dirty="0" smtClean="0"/>
              <a:t>&gt; </a:t>
            </a:r>
          </a:p>
          <a:p>
            <a:pPr>
              <a:buNone/>
            </a:pPr>
            <a:r>
              <a:rPr lang="fr-FR" sz="2000" dirty="0" smtClean="0"/>
              <a:t>	&lt;Font Face=”</a:t>
            </a:r>
            <a:r>
              <a:rPr lang="fr-FR" sz="2000" dirty="0" err="1" smtClean="0"/>
              <a:t>Comic</a:t>
            </a:r>
            <a:r>
              <a:rPr lang="fr-FR" sz="2000" dirty="0" smtClean="0"/>
              <a:t> San MS”&gt; </a:t>
            </a:r>
            <a:r>
              <a:rPr lang="fr-FR" sz="2000" dirty="0" err="1" smtClean="0"/>
              <a:t>Jenis</a:t>
            </a:r>
            <a:r>
              <a:rPr lang="fr-FR" sz="2000" dirty="0" smtClean="0"/>
              <a:t> Font </a:t>
            </a:r>
            <a:r>
              <a:rPr lang="fr-FR" sz="2000" dirty="0" err="1" smtClean="0"/>
              <a:t>Comic</a:t>
            </a:r>
            <a:r>
              <a:rPr lang="fr-FR" sz="2000" dirty="0" smtClean="0"/>
              <a:t> San MS&lt;/font&gt;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Heading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/>
          </a:bodyPr>
          <a:lstStyle/>
          <a:p>
            <a:r>
              <a:rPr lang="id-ID" dirty="0" smtClean="0">
                <a:latin typeface="Comic Sans MS" pitchFamily="66" charset="0"/>
              </a:rPr>
              <a:t>Heading adalah sekumpulan kata atau frasa yang menjadi judul atau subjudul dalam suatu dokumen HTML.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HTML menyediakan enam buah tingkat heading. Heading level 1 biasanya merupakan judul yang penting atau judul utama, sedangkan heading level berikutnya merupakan bagian atau sub judul dari judul utama. 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Untuk menyatakan heading, digunakan tag &lt;Hx&gt; dimana x merupakan nomor level heading dari 1 sampai 6, sedangkan untuk mengakhirinya digunakan tag akhir &lt;/Hx&gt;.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Ganti Baris dan Garis Horizontal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id-ID" dirty="0" smtClean="0"/>
              <a:t>Sedangkan untuk membuat garis horizontal, diperlukan elemen </a:t>
            </a:r>
            <a:r>
              <a:rPr lang="id-ID" b="1" dirty="0" smtClean="0"/>
              <a:t>HR</a:t>
            </a:r>
            <a:r>
              <a:rPr lang="id-ID" dirty="0" smtClean="0"/>
              <a:t> (</a:t>
            </a:r>
            <a:r>
              <a:rPr lang="id-ID" i="1" dirty="0" smtClean="0"/>
              <a:t>horizontal rule</a:t>
            </a:r>
            <a:r>
              <a:rPr lang="id-ID" dirty="0" smtClean="0"/>
              <a:t>). </a:t>
            </a:r>
            <a:endParaRPr lang="en-US" dirty="0" smtClean="0"/>
          </a:p>
          <a:p>
            <a:r>
              <a:rPr lang="id-ID" dirty="0" smtClean="0"/>
              <a:t>Ada beberapa atribut yang dapat digunakan untuk mengubah tampilan garis seperti untuk mengubah panjang, ketebalan, warna dan efek bayangan(3-D).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Cara </a:t>
            </a:r>
            <a:r>
              <a:rPr lang="en-US" dirty="0" err="1" smtClean="0"/>
              <a:t>penulisan</a:t>
            </a:r>
            <a:r>
              <a:rPr lang="en-US" dirty="0" smtClean="0"/>
              <a:t> tag:</a:t>
            </a:r>
          </a:p>
          <a:p>
            <a:pPr>
              <a:buNone/>
            </a:pPr>
            <a:r>
              <a:rPr lang="en-US" dirty="0" smtClean="0"/>
              <a:t>	&lt;hr&gt; </a:t>
            </a:r>
            <a:r>
              <a:rPr lang="en-US" dirty="0" err="1" smtClean="0"/>
              <a:t>atau</a:t>
            </a:r>
            <a:r>
              <a:rPr lang="en-US" dirty="0" smtClean="0"/>
              <a:t> &lt;hr/&gt;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HR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A</a:t>
            </a:r>
            <a:r>
              <a:rPr lang="id-ID" sz="2400" dirty="0" smtClean="0">
                <a:latin typeface="Comic Sans MS" pitchFamily="66" charset="0"/>
              </a:rPr>
              <a:t>tribut-atribut yang dapat ditambahkan pada elemen HR</a:t>
            </a:r>
            <a:r>
              <a:rPr lang="en-US" sz="2400" dirty="0" smtClean="0">
                <a:latin typeface="Comic Sans MS" pitchFamily="66" charset="0"/>
              </a:rPr>
              <a:t>:</a:t>
            </a:r>
            <a:endParaRPr lang="id-ID" sz="24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9819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400" dirty="0" smtClean="0"/>
              <a:t>&lt;html&gt;</a:t>
            </a:r>
          </a:p>
          <a:p>
            <a:pPr>
              <a:buNone/>
            </a:pPr>
            <a:r>
              <a:rPr lang="id-ID" sz="2400" dirty="0" smtClean="0"/>
              <a:t>&lt;body&gt;</a:t>
            </a:r>
          </a:p>
          <a:p>
            <a:pPr>
              <a:buNone/>
            </a:pPr>
            <a:r>
              <a:rPr lang="id-ID" sz="2400" dirty="0" smtClean="0"/>
              <a:t>&lt;hr align="left" width="500" size="10" noshade&gt; </a:t>
            </a:r>
          </a:p>
          <a:p>
            <a:pPr>
              <a:buNone/>
            </a:pPr>
            <a:r>
              <a:rPr lang="id-ID" sz="2400" dirty="0" smtClean="0"/>
              <a:t>&lt;hr&gt; </a:t>
            </a:r>
          </a:p>
          <a:p>
            <a:pPr>
              <a:buNone/>
            </a:pPr>
            <a:r>
              <a:rPr lang="id-ID" sz="2400" dirty="0" smtClean="0"/>
              <a:t>&lt;hr align="center" width="400" size="7" color="red"&gt; </a:t>
            </a:r>
          </a:p>
          <a:p>
            <a:pPr>
              <a:buNone/>
            </a:pPr>
            <a:r>
              <a:rPr lang="id-ID" sz="2400" dirty="0" smtClean="0"/>
              <a:t>&lt;hr align="right" width="500" size="20" noshade color="green"&gt;</a:t>
            </a:r>
          </a:p>
          <a:p>
            <a:pPr>
              <a:buNone/>
            </a:pPr>
            <a:r>
              <a:rPr lang="id-ID" sz="2400" dirty="0" smtClean="0"/>
              <a:t>&lt;/body&gt;</a:t>
            </a:r>
          </a:p>
          <a:p>
            <a:pPr>
              <a:buNone/>
            </a:pPr>
            <a:r>
              <a:rPr lang="id-ID" sz="2400" dirty="0" smtClean="0"/>
              <a:t>&lt;/html&gt;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086600" cy="478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List (Daftar)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, </a:t>
            </a:r>
            <a:r>
              <a:rPr lang="id-ID" dirty="0" smtClean="0"/>
              <a:t>HTML menyediakan beberapa jenis </a:t>
            </a:r>
            <a:r>
              <a:rPr lang="en-US" dirty="0" err="1" smtClean="0"/>
              <a:t>elemen</a:t>
            </a:r>
            <a:r>
              <a:rPr lang="id-ID" dirty="0" smtClean="0"/>
              <a:t>, yaitu :</a:t>
            </a:r>
            <a:endParaRPr lang="en-US" dirty="0" smtClean="0"/>
          </a:p>
          <a:p>
            <a:pPr lvl="2"/>
            <a:r>
              <a:rPr lang="id-ID" dirty="0" smtClean="0"/>
              <a:t>Ordered list/numbered list (daftar berurut/daftar dengan nomor atau abjad)</a:t>
            </a:r>
            <a:endParaRPr lang="en-US" dirty="0" smtClean="0"/>
          </a:p>
          <a:p>
            <a:pPr lvl="2"/>
            <a:r>
              <a:rPr lang="id-ID" dirty="0" smtClean="0"/>
              <a:t>Unordered list/bulleted list (daftar tidak berurut/menggunakan bullet)</a:t>
            </a:r>
            <a:endParaRPr lang="en-US" dirty="0" smtClean="0"/>
          </a:p>
          <a:p>
            <a:pPr lvl="2"/>
            <a:r>
              <a:rPr lang="id-ID" dirty="0" smtClean="0"/>
              <a:t>Menu list (daftar menu)</a:t>
            </a:r>
            <a:endParaRPr lang="en-US" dirty="0" smtClean="0"/>
          </a:p>
          <a:p>
            <a:pPr lvl="2"/>
            <a:r>
              <a:rPr lang="id-ID" dirty="0" smtClean="0"/>
              <a:t>Directory list</a:t>
            </a:r>
            <a:endParaRPr lang="en-US" dirty="0" smtClean="0"/>
          </a:p>
          <a:p>
            <a:pPr lvl="2"/>
            <a:r>
              <a:rPr lang="id-ID" dirty="0" smtClean="0"/>
              <a:t>Definition list (glossary/daftar istilah)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smtClean="0"/>
              <a:t>List - </a:t>
            </a:r>
            <a:r>
              <a:rPr lang="id-ID" b="1" dirty="0" smtClean="0"/>
              <a:t>Ordered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Comic Sans MS" pitchFamily="66" charset="0"/>
              </a:rPr>
              <a:t>Ordered list atau  numbered list adalah suatu daftar dimana item-item yang ada di dalam daftar tersebut memiliki nomor secara berurut.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Ordered list dimulai dengan tag awal </a:t>
            </a:r>
            <a:r>
              <a:rPr lang="id-ID" b="1" dirty="0" smtClean="0">
                <a:latin typeface="Comic Sans MS" pitchFamily="66" charset="0"/>
              </a:rPr>
              <a:t>&lt;OL&gt; </a:t>
            </a:r>
            <a:r>
              <a:rPr lang="id-ID" dirty="0" smtClean="0">
                <a:latin typeface="Comic Sans MS" pitchFamily="66" charset="0"/>
              </a:rPr>
              <a:t>dan diakhiri dengan tag akhir </a:t>
            </a:r>
            <a:r>
              <a:rPr lang="id-ID" b="1" dirty="0" smtClean="0">
                <a:latin typeface="Comic Sans MS" pitchFamily="66" charset="0"/>
              </a:rPr>
              <a:t>&lt;/OL&gt;.</a:t>
            </a:r>
            <a:r>
              <a:rPr lang="id-ID" dirty="0" smtClean="0"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Sedang untuk menyatakan list item, </a:t>
            </a:r>
            <a:r>
              <a:rPr lang="en-US" dirty="0" smtClean="0">
                <a:latin typeface="Comic Sans MS" pitchFamily="66" charset="0"/>
              </a:rPr>
              <a:t>m</a:t>
            </a:r>
            <a:r>
              <a:rPr lang="id-ID" dirty="0" smtClean="0">
                <a:latin typeface="Comic Sans MS" pitchFamily="66" charset="0"/>
              </a:rPr>
              <a:t>enggunakan tag </a:t>
            </a:r>
            <a:r>
              <a:rPr lang="id-ID" b="1" dirty="0" smtClean="0">
                <a:latin typeface="Comic Sans MS" pitchFamily="66" charset="0"/>
              </a:rPr>
              <a:t>&lt;LI&gt;.</a:t>
            </a:r>
            <a:endParaRPr lang="id-ID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dirty="0" smtClean="0"/>
              <a:t>&lt;html&gt;</a:t>
            </a:r>
          </a:p>
          <a:p>
            <a:pPr>
              <a:buNone/>
            </a:pPr>
            <a:r>
              <a:rPr lang="id-ID" dirty="0" smtClean="0"/>
              <a:t>&lt;body&gt;</a:t>
            </a:r>
          </a:p>
          <a:p>
            <a:pPr>
              <a:buNone/>
            </a:pPr>
            <a:r>
              <a:rPr lang="id-ID" dirty="0" smtClean="0"/>
              <a:t>&lt;h4&gt;Contoh Ordered List:&lt;/h4&gt; </a:t>
            </a:r>
          </a:p>
          <a:p>
            <a:pPr>
              <a:buNone/>
            </a:pPr>
            <a:r>
              <a:rPr lang="id-ID" dirty="0" smtClean="0"/>
              <a:t>&lt;ol&gt;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&lt;li&gt;Fakultas Teknologi Informasi dan Komunikasi&lt;/li&gt;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&lt;li&gt;Fakultas Ekonomi&lt;/li&gt;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&lt;li&gt;Fakultas Psikologi&lt;/li&gt;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&lt;li&gt;Fakultas Hukum&lt;/li&gt;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&lt;li&gt;Fakultas Teknik&lt;/li&gt; </a:t>
            </a:r>
          </a:p>
          <a:p>
            <a:pPr>
              <a:buNone/>
            </a:pPr>
            <a:r>
              <a:rPr lang="id-ID" dirty="0" smtClean="0"/>
              <a:t>&lt;/ol&gt;</a:t>
            </a:r>
          </a:p>
          <a:p>
            <a:pPr>
              <a:buNone/>
            </a:pPr>
            <a:r>
              <a:rPr lang="id-ID" dirty="0" smtClean="0"/>
              <a:t>&lt;/body&gt;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162800" cy="48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Atribut</a:t>
            </a:r>
            <a:r>
              <a:rPr lang="en-US" b="1" dirty="0" smtClean="0"/>
              <a:t> Ordered List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752600"/>
          </a:xfrm>
        </p:spPr>
        <p:txBody>
          <a:bodyPr>
            <a:normAutofit/>
          </a:bodyPr>
          <a:lstStyle/>
          <a:p>
            <a:r>
              <a:rPr lang="id-ID" sz="2400" dirty="0" smtClean="0">
                <a:latin typeface="Comic Sans MS" pitchFamily="66" charset="0"/>
              </a:rPr>
              <a:t>Ordered list memiliki atribut-atribut yang dapat digunakan untuk mengganti nomor  menjadi huruf atau  bilangan romawi</a:t>
            </a:r>
            <a:r>
              <a:rPr lang="en-US" sz="2400" dirty="0" smtClean="0">
                <a:latin typeface="Comic Sans MS" pitchFamily="66" charset="0"/>
              </a:rPr>
              <a:t> j</a:t>
            </a:r>
            <a:r>
              <a:rPr lang="id-ID" sz="2400" dirty="0" smtClean="0">
                <a:latin typeface="Comic Sans MS" pitchFamily="66" charset="0"/>
              </a:rPr>
              <a:t>uga dapat mengatur nomor awal untuk daftar.</a:t>
            </a:r>
            <a:endParaRPr lang="id-ID" sz="2400" dirty="0"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05200"/>
            <a:ext cx="830834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295400"/>
            <a:ext cx="867737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 &lt;title&gt;</a:t>
            </a:r>
            <a:r>
              <a:rPr lang="en-US" dirty="0" err="1" smtClean="0"/>
              <a:t>Contoh</a:t>
            </a:r>
            <a:r>
              <a:rPr lang="en-US" dirty="0" smtClean="0"/>
              <a:t> Heading&lt;/title&gt;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&lt;H1&gt;Heading Level 1&lt;/H1&gt;  </a:t>
            </a:r>
          </a:p>
          <a:p>
            <a:pPr>
              <a:buNone/>
            </a:pPr>
            <a:r>
              <a:rPr lang="en-US" dirty="0" smtClean="0"/>
              <a:t>	&lt;H2&gt;Heading Level 2&lt;/H2&gt;  </a:t>
            </a:r>
          </a:p>
          <a:p>
            <a:pPr>
              <a:buNone/>
            </a:pPr>
            <a:r>
              <a:rPr lang="en-US" dirty="0" smtClean="0"/>
              <a:t>	&lt;H3&gt;Heading Level 3&lt;/H3&gt;  </a:t>
            </a:r>
          </a:p>
          <a:p>
            <a:pPr>
              <a:buNone/>
            </a:pPr>
            <a:r>
              <a:rPr lang="en-US" dirty="0" smtClean="0"/>
              <a:t>	&lt;H4&gt;Heading Level 4&lt;/H4&gt;  </a:t>
            </a:r>
          </a:p>
          <a:p>
            <a:pPr>
              <a:buNone/>
            </a:pPr>
            <a:r>
              <a:rPr lang="en-US" dirty="0" smtClean="0"/>
              <a:t>	&lt;H5&gt;Heading Level 5&lt;/H5&gt;  </a:t>
            </a:r>
          </a:p>
          <a:p>
            <a:pPr>
              <a:buNone/>
            </a:pPr>
            <a:r>
              <a:rPr lang="en-US" dirty="0" smtClean="0"/>
              <a:t>	&lt;H6&gt;Heading Level 6&lt;/H6&gt;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543800" cy="528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smtClean="0"/>
              <a:t>List - </a:t>
            </a:r>
            <a:r>
              <a:rPr lang="id-ID" b="1" dirty="0" smtClean="0"/>
              <a:t>Unordered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Unordered list/bulleted list adalah suatu daftar dimana urutan tidak diutamakan, jadi item-item dalam daftar bisa muncul dalam sembarang urutan. 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Unordered list dimulai dengan tag </a:t>
            </a:r>
            <a:r>
              <a:rPr lang="id-ID" b="1" dirty="0" smtClean="0">
                <a:latin typeface="Comic Sans MS" pitchFamily="66" charset="0"/>
              </a:rPr>
              <a:t>&lt;UL&gt; </a:t>
            </a:r>
            <a:r>
              <a:rPr lang="id-ID" dirty="0" smtClean="0">
                <a:latin typeface="Comic Sans MS" pitchFamily="66" charset="0"/>
              </a:rPr>
              <a:t>dan diakhiri dengan tag </a:t>
            </a:r>
            <a:r>
              <a:rPr lang="id-ID" b="1" dirty="0" smtClean="0">
                <a:latin typeface="Comic Sans MS" pitchFamily="66" charset="0"/>
              </a:rPr>
              <a:t>&lt;/UL&gt;. </a:t>
            </a:r>
            <a:endParaRPr lang="en-US" b="1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Sedang isi daftar menggunakan tag </a:t>
            </a:r>
            <a:r>
              <a:rPr lang="id-ID" b="1" dirty="0" smtClean="0">
                <a:latin typeface="Comic Sans MS" pitchFamily="66" charset="0"/>
              </a:rPr>
              <a:t>&lt;LI&gt;</a:t>
            </a:r>
            <a:r>
              <a:rPr lang="en-US" b="1" dirty="0" smtClean="0">
                <a:latin typeface="Comic Sans MS" pitchFamily="66" charset="0"/>
              </a:rPr>
              <a:t>.</a:t>
            </a:r>
            <a:endParaRPr lang="id-ID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marL="4763" indent="-4763">
              <a:buNone/>
            </a:pPr>
            <a:r>
              <a:rPr lang="it-IT" dirty="0" smtClean="0"/>
              <a:t>&lt;html&gt;</a:t>
            </a:r>
          </a:p>
          <a:p>
            <a:pPr marL="4763" indent="-4763">
              <a:buNone/>
            </a:pPr>
            <a:r>
              <a:rPr lang="it-IT" dirty="0" smtClean="0"/>
              <a:t>&lt;body&gt;</a:t>
            </a:r>
          </a:p>
          <a:p>
            <a:pPr marL="4763" indent="-4763">
              <a:buNone/>
            </a:pPr>
            <a:r>
              <a:rPr lang="it-IT" dirty="0" smtClean="0"/>
              <a:t>&lt;h4&gt;Atribut Pada Unordered List&lt;/h4&gt;</a:t>
            </a:r>
          </a:p>
          <a:p>
            <a:pPr marL="4763" indent="-4763">
              <a:buNone/>
            </a:pPr>
            <a:r>
              <a:rPr lang="it-IT" dirty="0" smtClean="0"/>
              <a:t>&lt;ul &gt; </a:t>
            </a:r>
          </a:p>
          <a:p>
            <a:pPr marL="4763" indent="-4763">
              <a:buNone/>
            </a:pPr>
            <a:r>
              <a:rPr lang="it-IT" dirty="0" smtClean="0"/>
              <a:t>		&lt;li&gt;atribut Type="disc"&lt;/li&gt; </a:t>
            </a:r>
          </a:p>
          <a:p>
            <a:pPr marL="4763" indent="-4763">
              <a:buNone/>
            </a:pPr>
            <a:r>
              <a:rPr lang="it-IT" dirty="0" smtClean="0"/>
              <a:t>		&lt;li&gt;atribut Type="circle"&lt;/li&gt;</a:t>
            </a:r>
          </a:p>
          <a:p>
            <a:pPr marL="4763" indent="-4763">
              <a:buNone/>
            </a:pPr>
            <a:r>
              <a:rPr lang="it-IT" dirty="0" smtClean="0"/>
              <a:t>		&lt;li&gt;atribut Type="square"&lt;/li&gt;</a:t>
            </a:r>
          </a:p>
          <a:p>
            <a:pPr marL="4763" indent="-4763">
              <a:buNone/>
            </a:pPr>
            <a:r>
              <a:rPr lang="it-IT" dirty="0" smtClean="0"/>
              <a:t>&lt;/ul&gt;</a:t>
            </a:r>
          </a:p>
          <a:p>
            <a:pPr marL="4763" indent="-4763">
              <a:buNone/>
            </a:pPr>
            <a:r>
              <a:rPr lang="it-IT" dirty="0" smtClean="0"/>
              <a:t>&lt;/body&gt;</a:t>
            </a:r>
          </a:p>
          <a:p>
            <a:pPr marL="4763" indent="-4763">
              <a:buNone/>
            </a:pPr>
            <a:r>
              <a:rPr lang="it-IT" dirty="0" smtClean="0"/>
              <a:t>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010400" cy="49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Unordered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</a:t>
            </a:r>
            <a:r>
              <a:rPr lang="id-ID" dirty="0" smtClean="0">
                <a:latin typeface="Comic Sans MS" pitchFamily="66" charset="0"/>
              </a:rPr>
              <a:t>tribut yang dapat ditambahkan pada tag unordered list adalah atribut </a:t>
            </a:r>
            <a:r>
              <a:rPr lang="id-ID" b="1" dirty="0" smtClean="0">
                <a:latin typeface="Comic Sans MS" pitchFamily="66" charset="0"/>
              </a:rPr>
              <a:t>TYPE</a:t>
            </a:r>
            <a:endParaRPr lang="id-ID" b="1" dirty="0">
              <a:latin typeface="Comic Sans MS" pitchFamily="66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830642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57761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239000" cy="507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Kombinasi Ordered List dan Unordered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72000" cy="482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id-ID" sz="2000" dirty="0" smtClean="0"/>
              <a:t>&lt;html&gt;</a:t>
            </a:r>
          </a:p>
          <a:p>
            <a:pPr>
              <a:buNone/>
            </a:pPr>
            <a:r>
              <a:rPr lang="id-ID" sz="2000" dirty="0" smtClean="0"/>
              <a:t>&lt;body&gt;</a:t>
            </a:r>
          </a:p>
          <a:p>
            <a:pPr>
              <a:buNone/>
            </a:pPr>
            <a:r>
              <a:rPr lang="id-ID" sz="2000" dirty="0" smtClean="0"/>
              <a:t>&lt;h4&gt;Contoh Kombinasi Ordered List dan Unordered </a:t>
            </a:r>
            <a:r>
              <a:rPr lang="en-US" sz="2000" dirty="0" smtClean="0"/>
              <a:t>L</a:t>
            </a:r>
            <a:r>
              <a:rPr lang="id-ID" sz="2000" dirty="0" smtClean="0"/>
              <a:t>ist:&lt;/h4&gt;</a:t>
            </a:r>
            <a:endParaRPr lang="en-US" sz="2000" dirty="0" smtClean="0"/>
          </a:p>
          <a:p>
            <a:pPr>
              <a:buNone/>
            </a:pPr>
            <a:r>
              <a:rPr lang="id-ID" sz="2000" dirty="0" smtClean="0"/>
              <a:t>&lt;ol&gt;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id-ID" sz="2000" dirty="0" smtClean="0"/>
              <a:t>&lt;li&gt;Kopi    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id-ID" sz="2000" dirty="0" smtClean="0"/>
              <a:t>&lt;ul type="square"&gt;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id-ID" sz="2000" dirty="0" smtClean="0"/>
              <a:t>&lt;li&gt;Arabika&lt;/li&gt;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id-ID" sz="2000" dirty="0" smtClean="0"/>
              <a:t>&lt;li&gt;Capucino&lt;/li&gt;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id-ID" sz="2000" dirty="0" smtClean="0"/>
              <a:t>&lt;/ul&gt;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id-ID" sz="2000" dirty="0" smtClean="0"/>
              <a:t>&lt;/li&gt;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752600"/>
            <a:ext cx="3581400" cy="48219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&lt;li&gt;Teh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&lt;ul type="circle"&gt;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&lt;li&gt;Teh hitam&lt;/li&gt;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&lt;li&gt;Teh hijau&lt;/li&gt;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&lt;/ul&gt;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&lt;/li&gt;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&lt;li&gt;Susu&lt;/li&gt;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&lt;/ol&gt;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391400" cy="518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List Definisi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id-ID" sz="2400" dirty="0" smtClean="0">
                <a:latin typeface="Comic Sans MS" pitchFamily="66" charset="0"/>
              </a:rPr>
              <a:t>List definisi digunakan untuk mendefinisikan atau menjelaskan istilah-istilah, oleh karena itu disebut juga daftar ist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id-ID" sz="2400" dirty="0" smtClean="0">
                <a:latin typeface="Comic Sans MS" pitchFamily="66" charset="0"/>
              </a:rPr>
              <a:t>lah (</a:t>
            </a:r>
            <a:r>
              <a:rPr lang="id-ID" sz="2400" i="1" dirty="0" smtClean="0">
                <a:latin typeface="Comic Sans MS" pitchFamily="66" charset="0"/>
              </a:rPr>
              <a:t>glossary list</a:t>
            </a:r>
            <a:r>
              <a:rPr lang="id-ID" sz="2400" dirty="0" smtClean="0">
                <a:latin typeface="Comic Sans MS" pitchFamily="66" charset="0"/>
              </a:rPr>
              <a:t>). Terdapat tiga tag yang digunakan untuk menyusun suatu daftar istilah : </a:t>
            </a:r>
            <a:endParaRPr lang="id-ID" sz="2400" dirty="0">
              <a:latin typeface="Comic Sans MS" pitchFamily="66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57600"/>
            <a:ext cx="8305800" cy="90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6934200" cy="520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d-ID" dirty="0" smtClean="0"/>
              <a:t>&lt;html&gt;</a:t>
            </a:r>
          </a:p>
          <a:p>
            <a:pPr>
              <a:buNone/>
            </a:pPr>
            <a:r>
              <a:rPr lang="id-ID" dirty="0" smtClean="0"/>
              <a:t>&lt;body&gt;</a:t>
            </a:r>
          </a:p>
          <a:p>
            <a:pPr>
              <a:buNone/>
            </a:pPr>
            <a:r>
              <a:rPr lang="id-ID" dirty="0" smtClean="0"/>
              <a:t>&lt;h4&gt;Contoh List Definisi:&lt;/h4&gt;</a:t>
            </a:r>
          </a:p>
          <a:p>
            <a:pPr>
              <a:buNone/>
            </a:pPr>
            <a:r>
              <a:rPr lang="id-ID" dirty="0" smtClean="0"/>
              <a:t>&lt;dl&gt;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d-ID" dirty="0" smtClean="0"/>
              <a:t>&lt;dt&gt;HTML&lt;/dt&gt; </a:t>
            </a:r>
          </a:p>
          <a:p>
            <a:pPr>
              <a:buNone/>
            </a:pPr>
            <a:r>
              <a:rPr lang="id-ID" dirty="0" smtClean="0"/>
              <a:t>&lt;dd&gt;Hyper Text Markup Language, merupakan bahasa markup yang </a:t>
            </a:r>
          </a:p>
          <a:p>
            <a:pPr>
              <a:buNone/>
            </a:pPr>
            <a:r>
              <a:rPr lang="id-ID" dirty="0" smtClean="0"/>
              <a:t>digunakan untuk membuat halaman-halaman web. &lt;/dd&gt;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d-ID" dirty="0" smtClean="0"/>
              <a:t>&lt;dt&gt;Internet Explorer&lt;/dt&gt;</a:t>
            </a:r>
          </a:p>
          <a:p>
            <a:pPr>
              <a:buNone/>
            </a:pPr>
            <a:r>
              <a:rPr lang="id-ID" dirty="0" smtClean="0"/>
              <a:t>&lt;dd&gt;Web browser yang merupakan bawaan dari sistem operasi </a:t>
            </a:r>
          </a:p>
          <a:p>
            <a:pPr>
              <a:buNone/>
            </a:pPr>
            <a:r>
              <a:rPr lang="id-ID" dirty="0" smtClean="0"/>
              <a:t>Windows, digunakan untuk menampilkan halaman-halaman web. </a:t>
            </a:r>
          </a:p>
          <a:p>
            <a:pPr>
              <a:buNone/>
            </a:pPr>
            <a:r>
              <a:rPr lang="id-ID" dirty="0" smtClean="0"/>
              <a:t>&lt;/dd&gt; </a:t>
            </a:r>
          </a:p>
          <a:p>
            <a:pPr>
              <a:buNone/>
            </a:pPr>
            <a:r>
              <a:rPr lang="id-ID" dirty="0" smtClean="0"/>
              <a:t>&lt;/dl&gt;</a:t>
            </a:r>
          </a:p>
          <a:p>
            <a:pPr>
              <a:buNone/>
            </a:pPr>
            <a:r>
              <a:rPr lang="id-ID" dirty="0" smtClean="0"/>
              <a:t>&lt;/body&gt;</a:t>
            </a:r>
          </a:p>
          <a:p>
            <a:pPr>
              <a:buNone/>
            </a:pPr>
            <a:r>
              <a:rPr lang="id-ID" dirty="0" smtClean="0"/>
              <a:t>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239000" cy="507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Heading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Comic Sans MS" pitchFamily="66" charset="0"/>
              </a:rPr>
              <a:t>Atribut yang dapat ditambahkan pada elemen heading adalah </a:t>
            </a:r>
            <a:r>
              <a:rPr lang="id-ID" b="1" dirty="0" smtClean="0">
                <a:latin typeface="Comic Sans MS" pitchFamily="66" charset="0"/>
              </a:rPr>
              <a:t>ALIGN</a:t>
            </a:r>
            <a:r>
              <a:rPr lang="id-ID" dirty="0" smtClean="0">
                <a:latin typeface="Comic Sans MS" pitchFamily="66" charset="0"/>
              </a:rPr>
              <a:t> dimana memiliki nilai sebagai berikut : </a:t>
            </a:r>
          </a:p>
          <a:p>
            <a:pPr lvl="1"/>
            <a:r>
              <a:rPr lang="id-ID" dirty="0" smtClean="0">
                <a:latin typeface="Comic Sans MS" pitchFamily="66" charset="0"/>
              </a:rPr>
              <a:t>Align=”left”, untuk meratakan heading ke kiri </a:t>
            </a:r>
            <a:endParaRPr lang="en-US" dirty="0" smtClean="0">
              <a:latin typeface="Comic Sans MS" pitchFamily="66" charset="0"/>
            </a:endParaRPr>
          </a:p>
          <a:p>
            <a:pPr lvl="1"/>
            <a:r>
              <a:rPr lang="id-ID" dirty="0" smtClean="0">
                <a:latin typeface="Comic Sans MS" pitchFamily="66" charset="0"/>
              </a:rPr>
              <a:t>Align=”center”, untuk meratakan heading di tengah </a:t>
            </a:r>
            <a:endParaRPr lang="en-US" dirty="0" smtClean="0">
              <a:latin typeface="Comic Sans MS" pitchFamily="66" charset="0"/>
            </a:endParaRPr>
          </a:p>
          <a:p>
            <a:pPr lvl="1"/>
            <a:r>
              <a:rPr lang="id-ID" dirty="0" smtClean="0">
                <a:latin typeface="Comic Sans MS" pitchFamily="66" charset="0"/>
              </a:rPr>
              <a:t>Align=”right”, untuk meratakan heading ke kanan </a:t>
            </a:r>
          </a:p>
          <a:p>
            <a:r>
              <a:rPr lang="id-ID" dirty="0" smtClean="0">
                <a:latin typeface="Comic Sans MS" pitchFamily="66" charset="0"/>
              </a:rPr>
              <a:t>Contoh penulisan adalah   </a:t>
            </a:r>
          </a:p>
          <a:p>
            <a:pPr>
              <a:buNone/>
            </a:pPr>
            <a:r>
              <a:rPr lang="en-US" b="1" dirty="0" smtClean="0">
                <a:latin typeface="Comic Sans MS" pitchFamily="66" charset="0"/>
              </a:rPr>
              <a:t>	</a:t>
            </a:r>
            <a:r>
              <a:rPr lang="id-ID" sz="2000" b="1" dirty="0" smtClean="0"/>
              <a:t>&lt;H1 ALIGN=”center”&gt;Heading di rata Tengah&lt;/H1&gt;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Ph</a:t>
            </a:r>
            <a:r>
              <a:rPr lang="en-US" b="1" dirty="0" smtClean="0"/>
              <a:t>y</a:t>
            </a:r>
            <a:r>
              <a:rPr lang="id-ID" b="1" dirty="0" smtClean="0"/>
              <a:t>sical </a:t>
            </a:r>
            <a:r>
              <a:rPr lang="id-ID" b="1" dirty="0" smtClean="0"/>
              <a:t>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Phisical style adalah suatu jenis format yang diberikan pada teks tanpa tergantung pada jenis dari elemen dasar teks tersebut.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Elemen-elemen ini sudah sering kita pakai dalam program pengolah kata, seperti menebalkan atau membuat miring suatu teks.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Physical Style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166" y="1600200"/>
            <a:ext cx="863923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d-ID" dirty="0" smtClean="0"/>
              <a:t>&lt;html&gt;</a:t>
            </a:r>
          </a:p>
          <a:p>
            <a:pPr>
              <a:buNone/>
            </a:pPr>
            <a:r>
              <a:rPr lang="id-ID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&lt;title&gt;Contoh Physical Style&lt;/title&gt;</a:t>
            </a:r>
          </a:p>
          <a:p>
            <a:pPr>
              <a:buNone/>
            </a:pPr>
            <a:r>
              <a:rPr lang="id-ID" dirty="0" smtClean="0"/>
              <a:t>&lt;/head&gt;</a:t>
            </a:r>
          </a:p>
          <a:p>
            <a:pPr>
              <a:buNone/>
            </a:pPr>
            <a:r>
              <a:rPr lang="id-ID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&lt;b&gt;Contoh teks Bold&lt;/b&gt;&lt;br/&gt;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&lt;I&gt;contoh teks miring&lt;/I&gt;&lt;br/&gt;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&lt;U&gt;contoh teks garis bawah&lt;/U&gt;&lt;br/&gt;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&lt;S&gt;contoh teks dengan coretan&lt;/S&gt;&lt;br/&gt;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&lt;BLINK&gt;contoh teks berkedip&lt;/BLINK&gt;&lt;br/&gt;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&lt;TT&gt;contoh teks tipe writer</a:t>
            </a:r>
            <a:r>
              <a:rPr lang="id-ID" dirty="0" smtClean="0"/>
              <a:t>&lt;</a:t>
            </a:r>
            <a:r>
              <a:rPr lang="en-US" dirty="0" smtClean="0"/>
              <a:t>/</a:t>
            </a:r>
            <a:r>
              <a:rPr lang="id-ID" dirty="0" smtClean="0"/>
              <a:t>TT</a:t>
            </a:r>
            <a:r>
              <a:rPr lang="id-ID" dirty="0" smtClean="0"/>
              <a:t>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contoh teks &lt;BIG&gt; yang diperbesar</a:t>
            </a:r>
            <a:r>
              <a:rPr lang="id-ID" dirty="0" smtClean="0"/>
              <a:t>&lt;</a:t>
            </a:r>
            <a:r>
              <a:rPr lang="en-US" dirty="0" smtClean="0"/>
              <a:t>/</a:t>
            </a:r>
            <a:r>
              <a:rPr lang="id-ID" dirty="0" smtClean="0"/>
              <a:t>BIG</a:t>
            </a:r>
            <a:r>
              <a:rPr lang="id-ID" dirty="0" smtClean="0"/>
              <a:t>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contoh teks &lt;SMALL&gt; yang diperkecil</a:t>
            </a:r>
            <a:r>
              <a:rPr lang="id-ID" dirty="0" smtClean="0"/>
              <a:t>&lt;</a:t>
            </a:r>
            <a:r>
              <a:rPr lang="en-US" smtClean="0"/>
              <a:t>/</a:t>
            </a:r>
            <a:r>
              <a:rPr lang="id-ID" smtClean="0"/>
              <a:t>SMALL</a:t>
            </a:r>
            <a:r>
              <a:rPr lang="id-ID" dirty="0" smtClean="0"/>
              <a:t>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contoh teks &lt;sub&gt; subscript&lt;/sub&gt;&lt;br/&gt;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contoh teks &lt;sup&gt; superscript&lt;/sup&gt;</a:t>
            </a:r>
          </a:p>
          <a:p>
            <a:pPr>
              <a:buNone/>
            </a:pPr>
            <a:r>
              <a:rPr lang="id-ID" dirty="0" smtClean="0"/>
              <a:t>&lt;/body&gt;</a:t>
            </a:r>
          </a:p>
          <a:p>
            <a:pPr>
              <a:buNone/>
            </a:pPr>
            <a:r>
              <a:rPr lang="id-ID" dirty="0" smtClean="0"/>
              <a:t>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599"/>
            <a:ext cx="7010400" cy="526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475</TotalTime>
  <Words>1088</Words>
  <Application>Microsoft Office PowerPoint</Application>
  <PresentationFormat>On-screen Show (4:3)</PresentationFormat>
  <Paragraphs>262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Urban</vt:lpstr>
      <vt:lpstr>Memformat HTML</vt:lpstr>
      <vt:lpstr>Heading</vt:lpstr>
      <vt:lpstr>Contoh:</vt:lpstr>
      <vt:lpstr>Hasil</vt:lpstr>
      <vt:lpstr>Atribut Heading</vt:lpstr>
      <vt:lpstr>Physical Style</vt:lpstr>
      <vt:lpstr>Elemen Physical Style</vt:lpstr>
      <vt:lpstr>Contoh:</vt:lpstr>
      <vt:lpstr>Hasil</vt:lpstr>
      <vt:lpstr>Font – Menentukan Ukuran Teks</vt:lpstr>
      <vt:lpstr>Contoh:</vt:lpstr>
      <vt:lpstr>Hasil</vt:lpstr>
      <vt:lpstr>Font – Mengubah Warna Teks</vt:lpstr>
      <vt:lpstr>Contoh:</vt:lpstr>
      <vt:lpstr>Font – Mengubah Jenis Font </vt:lpstr>
      <vt:lpstr>Contoh Font:</vt:lpstr>
      <vt:lpstr>Hasil:</vt:lpstr>
      <vt:lpstr>Referensi Font</vt:lpstr>
      <vt:lpstr>Ganti Baris dan Garis Horizontal </vt:lpstr>
      <vt:lpstr>Ganti Baris dan Garis Horizontal </vt:lpstr>
      <vt:lpstr>Atribut HR</vt:lpstr>
      <vt:lpstr>Contoh:</vt:lpstr>
      <vt:lpstr>Hasil</vt:lpstr>
      <vt:lpstr>List (Daftar)</vt:lpstr>
      <vt:lpstr>List - Ordered list</vt:lpstr>
      <vt:lpstr>Contoh:</vt:lpstr>
      <vt:lpstr>Hasil:</vt:lpstr>
      <vt:lpstr>Atribut Ordered List</vt:lpstr>
      <vt:lpstr>Contoh:</vt:lpstr>
      <vt:lpstr>Hasil:</vt:lpstr>
      <vt:lpstr>List - Unordered list</vt:lpstr>
      <vt:lpstr>Contoh:</vt:lpstr>
      <vt:lpstr>Hasil</vt:lpstr>
      <vt:lpstr>Atribut Unordered List</vt:lpstr>
      <vt:lpstr>Contoh:</vt:lpstr>
      <vt:lpstr>Hasil</vt:lpstr>
      <vt:lpstr>Kombinasi Ordered List dan Unordered List</vt:lpstr>
      <vt:lpstr>Hasil:</vt:lpstr>
      <vt:lpstr>List Definisi</vt:lpstr>
      <vt:lpstr>Contoh:</vt:lpstr>
      <vt:lpstr>Hasil: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Memformat HTML</dc:title>
  <dc:creator>river</dc:creator>
  <cp:lastModifiedBy>NOTEBOOK</cp:lastModifiedBy>
  <cp:revision>143</cp:revision>
  <dcterms:created xsi:type="dcterms:W3CDTF">2006-08-16T00:00:00Z</dcterms:created>
  <dcterms:modified xsi:type="dcterms:W3CDTF">2013-10-17T13:06:38Z</dcterms:modified>
</cp:coreProperties>
</file>