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Menyisipkan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&amp; Link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Background </a:t>
            </a:r>
            <a:r>
              <a:rPr lang="en-US" dirty="0" err="1" smtClean="0"/>
              <a:t>Gambar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rmAutofit/>
          </a:bodyPr>
          <a:lstStyle/>
          <a:p>
            <a:pPr marL="4763" indent="-4763">
              <a:buNone/>
            </a:pPr>
            <a:r>
              <a:rPr lang="id-ID" sz="2400" dirty="0" smtClean="0"/>
              <a:t>&lt;html&gt;</a:t>
            </a:r>
          </a:p>
          <a:p>
            <a:pPr marL="4763" indent="-4763">
              <a:buNone/>
            </a:pPr>
            <a:r>
              <a:rPr lang="id-ID" sz="2400" dirty="0" smtClean="0"/>
              <a:t>&lt;!-untuk background gambar--&gt;</a:t>
            </a:r>
          </a:p>
          <a:p>
            <a:pPr marL="4763" indent="-4763">
              <a:buNone/>
            </a:pPr>
            <a:r>
              <a:rPr lang="id-ID" sz="2400" dirty="0" smtClean="0"/>
              <a:t>&lt;body background="background.jpg"&gt;</a:t>
            </a:r>
          </a:p>
          <a:p>
            <a:pPr marL="4763" indent="-4763">
              <a:buNone/>
            </a:pPr>
            <a:r>
              <a:rPr lang="id-ID" sz="2400" dirty="0" smtClean="0"/>
              <a:t>&lt;h3&gt;Image Background&lt;/h3&gt;</a:t>
            </a:r>
          </a:p>
          <a:p>
            <a:pPr marL="4763" indent="-4763">
              <a:buNone/>
            </a:pPr>
            <a:r>
              <a:rPr lang="id-ID" sz="2400" dirty="0" smtClean="0"/>
              <a:t>&lt;p&gt;File bertipe jpeg dan gif dapat digunakan sebagai background HTML&lt;/p&gt;</a:t>
            </a:r>
          </a:p>
          <a:p>
            <a:pPr marL="4763" indent="-4763">
              <a:buNone/>
            </a:pPr>
            <a:r>
              <a:rPr lang="id-ID" sz="2400" dirty="0" smtClean="0"/>
              <a:t>&lt;p&gt;Apabila gambar tersebut berukuran kecil, maka gambar tersebut akan disambung hingga halaman tersebut tertutupi oleh gambar tersebut.&lt;/p&gt;</a:t>
            </a:r>
          </a:p>
          <a:p>
            <a:pPr marL="4763" indent="-4763">
              <a:buNone/>
            </a:pPr>
            <a:r>
              <a:rPr lang="id-ID" sz="2400" dirty="0" smtClean="0"/>
              <a:t>&lt;/body&gt;</a:t>
            </a:r>
          </a:p>
          <a:p>
            <a:pPr marL="4763" indent="-4763">
              <a:buNone/>
            </a:pPr>
            <a:r>
              <a:rPr lang="id-ID" sz="2400" dirty="0" smtClean="0"/>
              <a:t>&lt;/html&gt; </a:t>
            </a:r>
            <a:endParaRPr lang="id-ID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7391400" cy="501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id-ID" b="1" dirty="0" smtClean="0"/>
              <a:t>Link</a:t>
            </a:r>
            <a:r>
              <a:rPr lang="en-US" b="1" dirty="0" smtClean="0"/>
              <a:t> (Hyperlink)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>
            <a:normAutofit/>
          </a:bodyPr>
          <a:lstStyle/>
          <a:p>
            <a:r>
              <a:rPr lang="id-ID" sz="2400" dirty="0" smtClean="0">
                <a:latin typeface="Comic Sans MS" pitchFamily="66" charset="0"/>
              </a:rPr>
              <a:t>Link berfungsi untuk menghubungkan halaman-halaman web, situs yang lain atau bagian-bagian tertentu pada suatu halaman web. </a:t>
            </a:r>
            <a:endParaRPr lang="en-US" sz="2400" dirty="0" smtClean="0">
              <a:latin typeface="Comic Sans MS" pitchFamily="66" charset="0"/>
            </a:endParaRPr>
          </a:p>
          <a:p>
            <a:r>
              <a:rPr lang="id-ID" sz="2400" dirty="0" smtClean="0">
                <a:latin typeface="Comic Sans MS" pitchFamily="66" charset="0"/>
              </a:rPr>
              <a:t>Tag </a:t>
            </a:r>
            <a:r>
              <a:rPr lang="id-ID" sz="2400" b="1" dirty="0" smtClean="0">
                <a:latin typeface="Comic Sans MS" pitchFamily="66" charset="0"/>
              </a:rPr>
              <a:t>&lt;A&gt;….&lt;/A&gt; </a:t>
            </a:r>
            <a:r>
              <a:rPr lang="id-ID" sz="2400" dirty="0" smtClean="0">
                <a:latin typeface="Comic Sans MS" pitchFamily="66" charset="0"/>
              </a:rPr>
              <a:t>digunakan untuk membentuk suatu link ke dokumen atau sumber yang akan dimuat ketika user melakukan klik pada link tersebut. </a:t>
            </a:r>
            <a:endParaRPr lang="en-US" sz="2400" dirty="0" smtClean="0">
              <a:latin typeface="Comic Sans MS" pitchFamily="66" charset="0"/>
            </a:endParaRPr>
          </a:p>
          <a:p>
            <a:r>
              <a:rPr lang="en-US" sz="2400" dirty="0" err="1" smtClean="0">
                <a:latin typeface="Comic Sans MS" pitchFamily="66" charset="0"/>
              </a:rPr>
              <a:t>Atribut</a:t>
            </a:r>
            <a:r>
              <a:rPr lang="en-US" sz="2400" dirty="0" smtClean="0">
                <a:latin typeface="Comic Sans MS" pitchFamily="66" charset="0"/>
              </a:rPr>
              <a:t> hyperlink &lt;A&gt; .. &lt;/A&gt;, </a:t>
            </a:r>
            <a:r>
              <a:rPr lang="en-US" sz="2400" dirty="0" err="1" smtClean="0">
                <a:latin typeface="Comic Sans MS" pitchFamily="66" charset="0"/>
              </a:rPr>
              <a:t>sbb</a:t>
            </a:r>
            <a:r>
              <a:rPr lang="en-US" sz="2400" dirty="0" smtClean="0">
                <a:latin typeface="Comic Sans MS" pitchFamily="66" charset="0"/>
              </a:rPr>
              <a:t>:</a:t>
            </a:r>
            <a:endParaRPr lang="id-ID" sz="2400" dirty="0">
              <a:latin typeface="Comic Sans MS" pitchFamily="66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724400"/>
            <a:ext cx="853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rmAutofit fontScale="77500" lnSpcReduction="20000"/>
          </a:bodyPr>
          <a:lstStyle/>
          <a:p>
            <a:pPr marL="4763" indent="-4763">
              <a:buNone/>
            </a:pPr>
            <a:r>
              <a:rPr lang="id-ID" dirty="0" smtClean="0"/>
              <a:t>&lt;html&gt;</a:t>
            </a:r>
          </a:p>
          <a:p>
            <a:pPr marL="4763" indent="-4763">
              <a:buNone/>
            </a:pPr>
            <a:r>
              <a:rPr lang="id-ID" dirty="0" smtClean="0"/>
              <a:t>&lt;body&gt;</a:t>
            </a:r>
          </a:p>
          <a:p>
            <a:pPr marL="4763" indent="-4763">
              <a:buNone/>
            </a:pPr>
            <a:r>
              <a:rPr lang="id-ID" dirty="0" smtClean="0"/>
              <a:t>&lt;p&gt;</a:t>
            </a:r>
          </a:p>
          <a:p>
            <a:pPr marL="4763" indent="-4763">
              <a:buNone/>
            </a:pPr>
            <a:r>
              <a:rPr lang="id-ID" dirty="0" smtClean="0"/>
              <a:t>&lt;a href="matakuliah.html"&gt;Mata kuliah&lt;/a&gt; Digunakan untuk </a:t>
            </a:r>
          </a:p>
          <a:p>
            <a:pPr marL="4763" indent="-4763">
              <a:buNone/>
            </a:pPr>
            <a:r>
              <a:rPr lang="id-ID" dirty="0" smtClean="0"/>
              <a:t>menghubungkan dengan halaman matakuliah pada suatu web site. </a:t>
            </a:r>
          </a:p>
          <a:p>
            <a:pPr marL="4763" indent="-4763">
              <a:buNone/>
            </a:pPr>
            <a:r>
              <a:rPr lang="id-ID" dirty="0" smtClean="0"/>
              <a:t>&lt;/p&gt;</a:t>
            </a:r>
          </a:p>
          <a:p>
            <a:pPr marL="4763" indent="-4763">
              <a:buNone/>
            </a:pPr>
            <a:r>
              <a:rPr lang="id-ID" dirty="0" smtClean="0"/>
              <a:t>&lt;p&gt;</a:t>
            </a:r>
          </a:p>
          <a:p>
            <a:pPr marL="4763" indent="-4763">
              <a:buNone/>
            </a:pPr>
            <a:r>
              <a:rPr lang="id-ID" dirty="0" smtClean="0"/>
              <a:t>&lt;a href="http://www.microsoft.com/"&gt;Link Ke Microsoft&lt;/a&gt;  </a:t>
            </a:r>
          </a:p>
          <a:p>
            <a:pPr marL="4763" indent="-4763">
              <a:buNone/>
            </a:pPr>
            <a:r>
              <a:rPr lang="id-ID" dirty="0" smtClean="0"/>
              <a:t>Link yang menghubungkan dengan suatu halaman di World Wide Web. &lt;/p&gt; </a:t>
            </a:r>
          </a:p>
          <a:p>
            <a:pPr marL="4763" indent="-4763">
              <a:buNone/>
            </a:pPr>
            <a:r>
              <a:rPr lang="id-ID" dirty="0" smtClean="0"/>
              <a:t>&lt;/body&gt;</a:t>
            </a:r>
          </a:p>
          <a:p>
            <a:pPr marL="4763" indent="-4763">
              <a:buNone/>
            </a:pPr>
            <a:r>
              <a:rPr lang="id-ID" dirty="0" smtClean="0"/>
              <a:t>&lt;/html&gt; </a:t>
            </a:r>
            <a:endParaRPr lang="id-ID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7177444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link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Autofit/>
          </a:bodyPr>
          <a:lstStyle/>
          <a:p>
            <a:pPr marL="6350" indent="-4763">
              <a:buNone/>
            </a:pPr>
            <a:r>
              <a:rPr lang="id-ID" sz="1600" dirty="0" smtClean="0"/>
              <a:t>&lt;html&gt;&lt;body&gt;</a:t>
            </a:r>
          </a:p>
          <a:p>
            <a:pPr marL="6350" indent="-4763">
              <a:buNone/>
            </a:pPr>
            <a:r>
              <a:rPr lang="id-ID" sz="1600" dirty="0" smtClean="0"/>
              <a:t>&lt;p&gt;</a:t>
            </a:r>
          </a:p>
          <a:p>
            <a:pPr marL="6350" indent="-4763">
              <a:buNone/>
            </a:pPr>
            <a:r>
              <a:rPr lang="id-ID" sz="1600" dirty="0" smtClean="0"/>
              <a:t>&lt;p&gt;&lt;a href="#C2"&gt;Klik untuk merujuk pada bab 2 &lt;/a&gt;&lt;/p&gt;</a:t>
            </a:r>
          </a:p>
          <a:p>
            <a:pPr marL="6350" indent="-4763">
              <a:buNone/>
            </a:pPr>
            <a:r>
              <a:rPr lang="id-ID" sz="1600" dirty="0" smtClean="0"/>
              <a:t>&lt;p&gt;&lt;a href="#C4"&gt;Klik untuk merujuk pada bab 4 &lt;/a&gt;&lt;/p&gt;</a:t>
            </a:r>
          </a:p>
          <a:p>
            <a:pPr marL="6350" indent="-4763">
              <a:buNone/>
            </a:pPr>
            <a:r>
              <a:rPr lang="id-ID" sz="1600" dirty="0" smtClean="0"/>
              <a:t>&lt;p&gt;&lt;a href="#C6"&gt;Klik untuk merujuk pada bab 6&lt;/a&gt;&lt;/p&gt;</a:t>
            </a:r>
          </a:p>
          <a:p>
            <a:pPr marL="6350" indent="-4763">
              <a:buNone/>
            </a:pPr>
            <a:r>
              <a:rPr lang="id-ID" sz="1600" dirty="0" smtClean="0"/>
              <a:t>&lt;/p&gt;</a:t>
            </a:r>
          </a:p>
          <a:p>
            <a:pPr marL="6350" indent="-4763">
              <a:buNone/>
            </a:pPr>
            <a:r>
              <a:rPr lang="id-ID" sz="1600" dirty="0" smtClean="0"/>
              <a:t>&lt;p&gt;</a:t>
            </a:r>
          </a:p>
          <a:p>
            <a:pPr marL="6350" indent="-4763">
              <a:buNone/>
            </a:pPr>
            <a:r>
              <a:rPr lang="id-ID" sz="1600" dirty="0" smtClean="0"/>
              <a:t>&lt;h2&gt;Bab 1&lt;/h2&gt;&lt;p&gt;Bab 1 berisi mengenai Pendahuluan&lt;/p&gt;</a:t>
            </a:r>
          </a:p>
          <a:p>
            <a:pPr marL="6350" indent="-4763">
              <a:buNone/>
            </a:pPr>
            <a:r>
              <a:rPr lang="id-ID" sz="1600" dirty="0" smtClean="0"/>
              <a:t>&lt;a name="C2"&gt;&lt;h2&gt;Bab 2&lt;/h2&gt;&lt;/a&gt;</a:t>
            </a:r>
          </a:p>
          <a:p>
            <a:pPr marL="6350" indent="-4763">
              <a:buNone/>
            </a:pPr>
            <a:r>
              <a:rPr lang="id-ID" sz="1600" dirty="0" smtClean="0"/>
              <a:t>&lt;p&gt;Bab 2 berisi mengenai Landasan Teori&lt;/p&gt;</a:t>
            </a:r>
          </a:p>
          <a:p>
            <a:pPr marL="6350" indent="-4763">
              <a:buNone/>
            </a:pPr>
            <a:r>
              <a:rPr lang="id-ID" sz="1600" dirty="0" smtClean="0"/>
              <a:t>&lt;h2&gt;Bab 3&lt;/h2&gt;&lt;p&gt;Bab 3 berisi mengenai Analisis&lt;/p&gt;</a:t>
            </a:r>
          </a:p>
          <a:p>
            <a:pPr marL="6350" indent="-4763">
              <a:buNone/>
            </a:pPr>
            <a:r>
              <a:rPr lang="id-ID" sz="1600" dirty="0" smtClean="0"/>
              <a:t>&lt;a name="C4"&gt;&lt;h2&gt;Bab 4&lt;/h2&gt;&lt;/a&gt;</a:t>
            </a:r>
          </a:p>
          <a:p>
            <a:pPr marL="6350" indent="-4763">
              <a:buNone/>
            </a:pPr>
            <a:r>
              <a:rPr lang="id-ID" sz="1600" dirty="0" smtClean="0"/>
              <a:t>&lt;p&gt;Bab 4 berisi mengenai Perancangan&lt;/p&gt;</a:t>
            </a:r>
          </a:p>
          <a:p>
            <a:pPr marL="6350" indent="-4763">
              <a:buNone/>
            </a:pPr>
            <a:r>
              <a:rPr lang="id-ID" sz="1600" dirty="0" smtClean="0"/>
              <a:t>&lt;h2&gt;Bab 5&lt;/h2&gt;&lt;p&gt;Bab 5 berisi mengenai Implementasi&lt;/p&gt;</a:t>
            </a:r>
          </a:p>
          <a:p>
            <a:pPr marL="6350" indent="-4763">
              <a:buNone/>
            </a:pPr>
            <a:r>
              <a:rPr lang="id-ID" sz="1600" dirty="0" smtClean="0"/>
              <a:t>&lt;a name="C6"&gt;&lt;h2&gt;Bab 6&lt;/h2&gt;&lt;/a&gt;</a:t>
            </a:r>
          </a:p>
          <a:p>
            <a:pPr marL="6350" indent="-4763">
              <a:buNone/>
            </a:pPr>
            <a:r>
              <a:rPr lang="id-ID" sz="1600" dirty="0" smtClean="0"/>
              <a:t>&lt;p&gt;Bab 6 berisi mengenai Kesimpulan dan Saran&lt;/p&gt;</a:t>
            </a:r>
          </a:p>
          <a:p>
            <a:pPr marL="6350" indent="-4763">
              <a:buNone/>
            </a:pPr>
            <a:r>
              <a:rPr lang="id-ID" sz="1600" dirty="0" smtClean="0"/>
              <a:t>&lt;/body&gt;</a:t>
            </a:r>
          </a:p>
          <a:p>
            <a:pPr marL="6350" indent="-4763">
              <a:buNone/>
            </a:pPr>
            <a:r>
              <a:rPr lang="id-ID" sz="1600" dirty="0" smtClean="0"/>
              <a:t>&lt;/html&gt;</a:t>
            </a:r>
            <a:endParaRPr lang="id-ID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7239000" cy="484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Link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/>
          </a:bodyPr>
          <a:lstStyle/>
          <a:p>
            <a:pPr marL="95250" indent="-4763">
              <a:buNone/>
            </a:pPr>
            <a:r>
              <a:rPr lang="id-ID" dirty="0" smtClean="0"/>
              <a:t>&lt;html&gt;</a:t>
            </a:r>
          </a:p>
          <a:p>
            <a:pPr marL="95250" indent="-4763">
              <a:buNone/>
            </a:pPr>
            <a:r>
              <a:rPr lang="id-ID" dirty="0" smtClean="0"/>
              <a:t>&lt;body&gt;</a:t>
            </a:r>
          </a:p>
          <a:p>
            <a:pPr marL="95250" indent="-4763">
              <a:buNone/>
            </a:pPr>
            <a:r>
              <a:rPr lang="id-ID" dirty="0" smtClean="0"/>
              <a:t>&lt;p&gt; </a:t>
            </a:r>
          </a:p>
          <a:p>
            <a:pPr marL="95250" indent="-4763">
              <a:buNone/>
            </a:pPr>
            <a:r>
              <a:rPr lang="id-ID" dirty="0" smtClean="0"/>
              <a:t>Image juga dapat dijadikan Link </a:t>
            </a:r>
            <a:endParaRPr lang="en-US" dirty="0" smtClean="0"/>
          </a:p>
          <a:p>
            <a:pPr marL="95250" indent="-4763">
              <a:buNone/>
            </a:pPr>
            <a:r>
              <a:rPr lang="id-ID" dirty="0" smtClean="0"/>
              <a:t>&lt;a href=“</a:t>
            </a:r>
            <a:r>
              <a:rPr lang="en-US" smtClean="0"/>
              <a:t>http://www.google.com</a:t>
            </a:r>
            <a:r>
              <a:rPr lang="id-ID" smtClean="0"/>
              <a:t>"&gt; </a:t>
            </a:r>
            <a:endParaRPr lang="id-ID" dirty="0" smtClean="0"/>
          </a:p>
          <a:p>
            <a:pPr marL="95250" indent="-4763">
              <a:buNone/>
            </a:pPr>
            <a:r>
              <a:rPr lang="id-ID" dirty="0" smtClean="0"/>
              <a:t>&lt;img src="google.jpg" width="85" height="38" border="2"&gt; &lt;/a&gt; </a:t>
            </a:r>
          </a:p>
          <a:p>
            <a:pPr marL="95250" indent="-4763">
              <a:buNone/>
            </a:pPr>
            <a:r>
              <a:rPr lang="id-ID" dirty="0" smtClean="0"/>
              <a:t>&lt;/p&gt;</a:t>
            </a:r>
          </a:p>
          <a:p>
            <a:pPr marL="95250" indent="-4763">
              <a:buNone/>
            </a:pPr>
            <a:r>
              <a:rPr lang="id-ID" dirty="0" smtClean="0"/>
              <a:t>&lt;/body&gt;</a:t>
            </a:r>
          </a:p>
          <a:p>
            <a:pPr marL="95250" indent="-4763">
              <a:buNone/>
            </a:pPr>
            <a:r>
              <a:rPr lang="id-ID" dirty="0" smtClean="0"/>
              <a:t>&lt;/html&gt;</a:t>
            </a:r>
            <a:endParaRPr lang="id-ID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7086600" cy="473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id-ID" b="1" dirty="0" smtClean="0"/>
              <a:t>Menyisipkan Gambar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/>
          </a:bodyPr>
          <a:lstStyle/>
          <a:p>
            <a:r>
              <a:rPr lang="id-ID" dirty="0" smtClean="0">
                <a:latin typeface="Comic Sans MS" pitchFamily="66" charset="0"/>
                <a:cs typeface="Courier New" pitchFamily="49" charset="0"/>
              </a:rPr>
              <a:t>Selain teks, halaman web juga dapat memuat gambar/image. Terdapat beberapa jenis format gambar yang dapat digunakan pada halaman web, antara lain : </a:t>
            </a:r>
          </a:p>
          <a:p>
            <a:pPr lvl="1"/>
            <a:r>
              <a:rPr lang="id-ID" dirty="0" smtClean="0">
                <a:latin typeface="Comic Sans MS" pitchFamily="66" charset="0"/>
                <a:cs typeface="Courier New" pitchFamily="49" charset="0"/>
              </a:rPr>
              <a:t>GIF (Gra</a:t>
            </a:r>
            <a:r>
              <a:rPr lang="en-US" dirty="0" smtClean="0">
                <a:latin typeface="Comic Sans MS" pitchFamily="66" charset="0"/>
                <a:cs typeface="Courier New" pitchFamily="49" charset="0"/>
              </a:rPr>
              <a:t>ph</a:t>
            </a:r>
            <a:r>
              <a:rPr lang="id-ID" dirty="0" smtClean="0">
                <a:latin typeface="Comic Sans MS" pitchFamily="66" charset="0"/>
                <a:cs typeface="Courier New" pitchFamily="49" charset="0"/>
              </a:rPr>
              <a:t>ical Interchange Format) (.gif)</a:t>
            </a:r>
            <a:endParaRPr lang="en-US" dirty="0" smtClean="0">
              <a:latin typeface="Comic Sans MS" pitchFamily="66" charset="0"/>
              <a:cs typeface="Courier New" pitchFamily="49" charset="0"/>
            </a:endParaRPr>
          </a:p>
          <a:p>
            <a:pPr lvl="1"/>
            <a:r>
              <a:rPr lang="id-ID" dirty="0" smtClean="0">
                <a:latin typeface="Comic Sans MS" pitchFamily="66" charset="0"/>
                <a:cs typeface="Courier New" pitchFamily="49" charset="0"/>
              </a:rPr>
              <a:t>JPEG (Joint Photographic Expert Image) (.jpg) </a:t>
            </a:r>
            <a:endParaRPr lang="en-US" dirty="0" smtClean="0">
              <a:latin typeface="Comic Sans MS" pitchFamily="66" charset="0"/>
              <a:cs typeface="Courier New" pitchFamily="49" charset="0"/>
            </a:endParaRPr>
          </a:p>
          <a:p>
            <a:pPr lvl="1"/>
            <a:r>
              <a:rPr lang="id-ID" dirty="0" smtClean="0">
                <a:latin typeface="Comic Sans MS" pitchFamily="66" charset="0"/>
                <a:cs typeface="Courier New" pitchFamily="49" charset="0"/>
              </a:rPr>
              <a:t>PNG( Portable Network Graphic) (.png)</a:t>
            </a:r>
            <a:endParaRPr lang="en-US" dirty="0" smtClean="0">
              <a:latin typeface="Comic Sans MS" pitchFamily="66" charset="0"/>
              <a:cs typeface="Courier New" pitchFamily="49" charset="0"/>
            </a:endParaRPr>
          </a:p>
          <a:p>
            <a:pPr lvl="1"/>
            <a:r>
              <a:rPr lang="id-ID" dirty="0" smtClean="0">
                <a:latin typeface="Comic Sans MS" pitchFamily="66" charset="0"/>
                <a:cs typeface="Courier New" pitchFamily="49" charset="0"/>
              </a:rPr>
              <a:t>BMP (Bitmap) (.bmp) </a:t>
            </a:r>
          </a:p>
          <a:p>
            <a:r>
              <a:rPr lang="id-ID" dirty="0" smtClean="0">
                <a:latin typeface="Comic Sans MS" pitchFamily="66" charset="0"/>
                <a:cs typeface="Courier New" pitchFamily="49" charset="0"/>
              </a:rPr>
              <a:t>Untuk menyisipkan suatu gambar dalam halaman web dapat dilakukan dengan menggunakan tag </a:t>
            </a:r>
            <a:r>
              <a:rPr lang="id-ID" b="1" dirty="0" smtClean="0">
                <a:latin typeface="Comic Sans MS" pitchFamily="66" charset="0"/>
                <a:cs typeface="Courier New" pitchFamily="49" charset="0"/>
              </a:rPr>
              <a:t>&lt;IMG&gt;. </a:t>
            </a:r>
            <a:endParaRPr lang="id-ID" b="1" dirty="0">
              <a:latin typeface="Comic Sans MS" pitchFamily="66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Atribut</a:t>
            </a:r>
            <a:r>
              <a:rPr lang="en-US" dirty="0" smtClean="0"/>
              <a:t> &lt;IMG&gt;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rmAutofit/>
          </a:bodyPr>
          <a:lstStyle/>
          <a:p>
            <a:r>
              <a:rPr lang="id-ID" sz="2000" dirty="0" smtClean="0">
                <a:latin typeface="Comic Sans MS" pitchFamily="66" charset="0"/>
                <a:cs typeface="Courier New" pitchFamily="49" charset="0"/>
              </a:rPr>
              <a:t>Tag tersebut memiliki elemen tambahan sebagai berikut :</a:t>
            </a:r>
            <a:endParaRPr lang="id-ID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828800"/>
            <a:ext cx="7772400" cy="4837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(Path)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5126736"/>
          </a:xfrm>
        </p:spPr>
        <p:txBody>
          <a:bodyPr>
            <a:normAutofit/>
          </a:bodyPr>
          <a:lstStyle/>
          <a:p>
            <a:r>
              <a:rPr lang="id-ID" sz="2200" dirty="0" smtClean="0">
                <a:latin typeface="Comic Sans MS" pitchFamily="66" charset="0"/>
              </a:rPr>
              <a:t>Terdapat dua cara untuk memuat gambar dalam web dengan menggunakan tag &lt;IMG&gt;</a:t>
            </a:r>
            <a:r>
              <a:rPr lang="en-US" sz="2200" dirty="0" smtClean="0">
                <a:latin typeface="Comic Sans MS" pitchFamily="66" charset="0"/>
              </a:rPr>
              <a:t>, </a:t>
            </a:r>
            <a:r>
              <a:rPr lang="en-US" sz="2200" dirty="0" err="1" smtClean="0">
                <a:latin typeface="Comic Sans MS" pitchFamily="66" charset="0"/>
              </a:rPr>
              <a:t>yaitu</a:t>
            </a:r>
            <a:r>
              <a:rPr lang="id-ID" sz="2200" dirty="0" smtClean="0">
                <a:latin typeface="Comic Sans MS" pitchFamily="66" charset="0"/>
              </a:rPr>
              <a:t>:</a:t>
            </a:r>
            <a:endParaRPr lang="en-US" sz="2200" dirty="0" smtClean="0">
              <a:latin typeface="Comic Sans MS" pitchFamily="66" charset="0"/>
            </a:endParaRPr>
          </a:p>
          <a:p>
            <a:pPr lvl="1"/>
            <a:r>
              <a:rPr lang="id-ID" sz="2200" dirty="0" smtClean="0">
                <a:latin typeface="Comic Sans MS" pitchFamily="66" charset="0"/>
              </a:rPr>
              <a:t>Penggunaan </a:t>
            </a:r>
            <a:r>
              <a:rPr lang="id-ID" sz="2200" b="1" dirty="0" smtClean="0">
                <a:solidFill>
                  <a:srgbClr val="FF0000"/>
                </a:solidFill>
                <a:latin typeface="Comic Sans MS" pitchFamily="66" charset="0"/>
              </a:rPr>
              <a:t>Absolute path</a:t>
            </a:r>
            <a:r>
              <a:rPr lang="id-ID" sz="2200" dirty="0" smtClean="0">
                <a:latin typeface="Comic Sans MS" pitchFamily="66" charset="0"/>
              </a:rPr>
              <a:t>, biasanya gambar diletakkan pada folder yang sama dengan halaman web, sehingga cukup dipanggil nama filenya saja, atau dapat berupa alamat dari suatu website. Contoh :</a:t>
            </a:r>
            <a:endParaRPr lang="en-US" sz="22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b="1" dirty="0" smtClean="0"/>
              <a:t>		</a:t>
            </a:r>
            <a:r>
              <a:rPr lang="id-ID" sz="2000" b="1" dirty="0" smtClean="0"/>
              <a:t>&lt;img src=”http:/</a:t>
            </a:r>
            <a:r>
              <a:rPr lang="en-US" sz="2000" b="1" dirty="0" smtClean="0"/>
              <a:t>/bernard-very.com</a:t>
            </a:r>
            <a:r>
              <a:rPr lang="id-ID" sz="2000" b="1" dirty="0" smtClean="0"/>
              <a:t>/image/logo.gif”&gt; 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		</a:t>
            </a:r>
            <a:r>
              <a:rPr lang="id-ID" sz="2000" b="1" dirty="0" smtClean="0"/>
              <a:t>&lt;img src=”logo.gif”&gt;</a:t>
            </a:r>
            <a:endParaRPr lang="en-US" sz="2000" dirty="0" smtClean="0"/>
          </a:p>
          <a:p>
            <a:pPr lvl="1"/>
            <a:endParaRPr lang="en-US" sz="2000" dirty="0" smtClean="0">
              <a:latin typeface="Comic Sans MS" pitchFamily="66" charset="0"/>
            </a:endParaRPr>
          </a:p>
          <a:p>
            <a:pPr lvl="1"/>
            <a:r>
              <a:rPr lang="id-ID" sz="2200" dirty="0" smtClean="0">
                <a:latin typeface="Comic Sans MS" pitchFamily="66" charset="0"/>
              </a:rPr>
              <a:t>Penggunaan </a:t>
            </a:r>
            <a:r>
              <a:rPr lang="en-US" sz="2200" b="1" dirty="0" smtClean="0">
                <a:solidFill>
                  <a:srgbClr val="FF0000"/>
                </a:solidFill>
                <a:latin typeface="Comic Sans MS" pitchFamily="66" charset="0"/>
              </a:rPr>
              <a:t>R</a:t>
            </a:r>
            <a:r>
              <a:rPr lang="id-ID" sz="2200" b="1" dirty="0" smtClean="0">
                <a:solidFill>
                  <a:srgbClr val="FF0000"/>
                </a:solidFill>
                <a:latin typeface="Comic Sans MS" pitchFamily="66" charset="0"/>
              </a:rPr>
              <a:t>elative path</a:t>
            </a:r>
            <a:r>
              <a:rPr lang="id-ID" sz="2200" dirty="0" smtClean="0">
                <a:latin typeface="Comic Sans MS" pitchFamily="66" charset="0"/>
              </a:rPr>
              <a:t>, yaitu file gambar disimpan pada folder yang terpisah dengan folder halaman webnya</a:t>
            </a:r>
            <a:r>
              <a:rPr lang="en-US" sz="2200" dirty="0" smtClean="0">
                <a:latin typeface="Comic Sans MS" pitchFamily="66" charset="0"/>
              </a:rPr>
              <a:t>. </a:t>
            </a:r>
            <a:r>
              <a:rPr lang="en-US" sz="2200" dirty="0" err="1" smtClean="0">
                <a:latin typeface="Comic Sans MS" pitchFamily="66" charset="0"/>
              </a:rPr>
              <a:t>Contoh</a:t>
            </a:r>
            <a:r>
              <a:rPr lang="en-US" sz="2200" dirty="0" smtClean="0">
                <a:latin typeface="Comic Sans MS" pitchFamily="66" charset="0"/>
              </a:rPr>
              <a:t> :</a:t>
            </a:r>
          </a:p>
          <a:p>
            <a:pPr lvl="1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		</a:t>
            </a:r>
            <a:r>
              <a:rPr lang="id-ID" sz="2000" b="1" dirty="0" smtClean="0">
                <a:solidFill>
                  <a:schemeClr val="tx1"/>
                </a:solidFill>
              </a:rPr>
              <a:t>&lt;img </a:t>
            </a:r>
            <a:r>
              <a:rPr lang="id-ID" sz="2000" b="1" smtClean="0">
                <a:solidFill>
                  <a:schemeClr val="tx1"/>
                </a:solidFill>
              </a:rPr>
              <a:t>src</a:t>
            </a:r>
            <a:r>
              <a:rPr lang="id-ID" sz="2000" b="1" smtClean="0">
                <a:solidFill>
                  <a:schemeClr val="tx1"/>
                </a:solidFill>
              </a:rPr>
              <a:t>=”image/logo.gif</a:t>
            </a:r>
            <a:r>
              <a:rPr lang="id-ID" sz="2000" b="1" dirty="0" smtClean="0">
                <a:solidFill>
                  <a:schemeClr val="tx1"/>
                </a:solidFill>
              </a:rPr>
              <a:t>”&gt;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		</a:t>
            </a:r>
            <a:r>
              <a:rPr lang="id-ID" sz="2000" b="1" dirty="0" smtClean="0">
                <a:solidFill>
                  <a:schemeClr val="tx1"/>
                </a:solidFill>
              </a:rPr>
              <a:t> &lt;img src=”</a:t>
            </a:r>
            <a:r>
              <a:rPr lang="en-US" sz="2000" b="1" dirty="0" smtClean="0">
                <a:solidFill>
                  <a:schemeClr val="tx1"/>
                </a:solidFill>
              </a:rPr>
              <a:t>..</a:t>
            </a:r>
            <a:r>
              <a:rPr lang="id-ID" sz="2000" b="1" dirty="0" smtClean="0">
                <a:solidFill>
                  <a:schemeClr val="tx1"/>
                </a:solidFill>
              </a:rPr>
              <a:t>/logo.gif”&gt;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9136"/>
          </a:xfrm>
        </p:spPr>
        <p:txBody>
          <a:bodyPr>
            <a:noAutofit/>
          </a:bodyPr>
          <a:lstStyle/>
          <a:p>
            <a:pPr marL="4763" indent="-4763">
              <a:buNone/>
            </a:pPr>
            <a:r>
              <a:rPr lang="id-ID" sz="1600" dirty="0" smtClean="0"/>
              <a:t>&lt;html&gt;</a:t>
            </a:r>
          </a:p>
          <a:p>
            <a:pPr marL="4763" indent="-4763">
              <a:buNone/>
            </a:pPr>
            <a:r>
              <a:rPr lang="id-ID" sz="1600" dirty="0" smtClean="0"/>
              <a:t>&lt;body&gt;</a:t>
            </a:r>
          </a:p>
          <a:p>
            <a:pPr marL="4763" indent="-4763">
              <a:buNone/>
            </a:pPr>
            <a:r>
              <a:rPr lang="id-ID" sz="1600" dirty="0" smtClean="0"/>
              <a:t>&lt;p&gt;&lt;img src="facebook3.jpg" width="144" height="50" border=”1”&gt;&lt;br&gt;</a:t>
            </a:r>
          </a:p>
          <a:p>
            <a:pPr marL="4763" indent="-4763">
              <a:buNone/>
            </a:pPr>
            <a:r>
              <a:rPr lang="id-ID" sz="1600" dirty="0" smtClean="0"/>
              <a:t>Contoh penyisipan  gambar &lt;img src="facebook2.jpg" width="48" height="48"&gt;tinggal </a:t>
            </a:r>
            <a:r>
              <a:rPr lang="en-US" sz="1600" dirty="0" err="1" smtClean="0"/>
              <a:t>mel</a:t>
            </a:r>
            <a:r>
              <a:rPr lang="id-ID" sz="1600" dirty="0" smtClean="0"/>
              <a:t>etakkan tag IMG di bagian yang akan disisipi gambar</a:t>
            </a:r>
            <a:r>
              <a:rPr lang="en-US" sz="1600" dirty="0" smtClean="0"/>
              <a:t>. </a:t>
            </a:r>
            <a:r>
              <a:rPr lang="id-ID" sz="1600" dirty="0" smtClean="0"/>
              <a:t>Secara default atribut align adalah &lt;i&gt;&lt;b&gt;bottom&lt;/b&gt;&lt;/i&gt; &lt;/p&gt;</a:t>
            </a:r>
          </a:p>
          <a:p>
            <a:pPr marL="4763" indent="-4763">
              <a:buNone/>
            </a:pPr>
            <a:r>
              <a:rPr lang="id-ID" sz="1600" dirty="0" smtClean="0"/>
              <a:t>&lt;p&gt;</a:t>
            </a:r>
            <a:r>
              <a:rPr lang="en-US" sz="1600" dirty="0" smtClean="0"/>
              <a:t>&lt;</a:t>
            </a:r>
            <a:r>
              <a:rPr lang="id-ID" sz="1600" dirty="0" smtClean="0"/>
              <a:t>img src="facebook2.jpg" width="60" height="60" align="top"&gt;Atribut align &lt;u&gt;TOP&lt;/u</a:t>
            </a:r>
            <a:r>
              <a:rPr lang="en-US" sz="1600" dirty="0" smtClean="0"/>
              <a:t>&gt;</a:t>
            </a:r>
            <a:r>
              <a:rPr lang="id-ID" sz="1600" dirty="0" smtClean="0"/>
              <a:t>&lt;/p&gt;</a:t>
            </a:r>
          </a:p>
          <a:p>
            <a:pPr marL="4763" indent="-4763">
              <a:buNone/>
            </a:pPr>
            <a:r>
              <a:rPr lang="id-ID" sz="1600" dirty="0" smtClean="0"/>
              <a:t>&lt;p&gt;&lt;img src="twitter1.jpg" width="60" height="60" align="middle"&gt;Atribut align &lt;u&gt;MIDDLE&lt;/u&gt;&lt;/p&gt;</a:t>
            </a:r>
          </a:p>
          <a:p>
            <a:pPr marL="4763" indent="-4763">
              <a:buNone/>
            </a:pPr>
            <a:r>
              <a:rPr lang="id-ID" sz="1600" dirty="0" smtClean="0"/>
              <a:t>&lt;p&gt;</a:t>
            </a:r>
            <a:r>
              <a:rPr lang="en-US" sz="1600" dirty="0" smtClean="0"/>
              <a:t>&lt;</a:t>
            </a:r>
            <a:r>
              <a:rPr lang="id-ID" sz="1600" dirty="0" smtClean="0"/>
              <a:t>img src="twitter3.jpg" width="60" height="60" align="right"&gt;Atribut align &lt;u&gt;RIGHT&lt;/u&gt;&lt;/p&gt;</a:t>
            </a:r>
          </a:p>
          <a:p>
            <a:pPr marL="4763" indent="-4763">
              <a:buNone/>
            </a:pPr>
            <a:r>
              <a:rPr lang="id-ID" sz="1600" dirty="0" smtClean="0"/>
              <a:t>&lt;p</a:t>
            </a:r>
            <a:r>
              <a:rPr lang="en-US" sz="1600" dirty="0" smtClean="0"/>
              <a:t>&gt;&lt;</a:t>
            </a:r>
            <a:r>
              <a:rPr lang="id-ID" sz="1600" dirty="0" smtClean="0"/>
              <a:t>img src="android.png" width="100" height="60" alt="logo android"&gt;Penggunaan Atribut &lt;u&gt;Alt&lt;/u&gt;, karena gambar tidak dapat dimunculkan &lt;/p&gt;</a:t>
            </a:r>
          </a:p>
          <a:p>
            <a:pPr marL="4763" indent="-4763">
              <a:buNone/>
            </a:pPr>
            <a:r>
              <a:rPr lang="id-ID" sz="1600" dirty="0" smtClean="0"/>
              <a:t>&lt;p</a:t>
            </a:r>
            <a:r>
              <a:rPr lang="en-US" sz="1600" dirty="0" smtClean="0"/>
              <a:t>&gt;&lt;</a:t>
            </a:r>
            <a:r>
              <a:rPr lang="id-ID" sz="1600" dirty="0" smtClean="0"/>
              <a:t>img src="images/android.png" width="100" height="60" alt="logo android"&gt;Penggunaan &lt;u&gt;relative address&lt;/u&gt;, karena letak gambar </a:t>
            </a:r>
            <a:r>
              <a:rPr lang="en-US" sz="1600" dirty="0" smtClean="0"/>
              <a:t> </a:t>
            </a:r>
            <a:r>
              <a:rPr lang="id-ID" sz="1600" dirty="0" smtClean="0"/>
              <a:t>berada di folder lain &lt;/p&gt;</a:t>
            </a:r>
          </a:p>
          <a:p>
            <a:pPr marL="4763" indent="-4763">
              <a:buNone/>
            </a:pPr>
            <a:r>
              <a:rPr lang="id-ID" sz="1600" dirty="0" smtClean="0"/>
              <a:t>&lt;/body&gt;</a:t>
            </a:r>
          </a:p>
          <a:p>
            <a:pPr marL="4763" indent="-4763">
              <a:buNone/>
            </a:pPr>
            <a:r>
              <a:rPr lang="id-ID" sz="1600" dirty="0" smtClean="0"/>
              <a:t>&lt;/html&gt;</a:t>
            </a:r>
            <a:endParaRPr lang="id-ID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6934200" cy="542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Menyisipkan Latar Belakang Gambar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/>
          </a:bodyPr>
          <a:lstStyle/>
          <a:p>
            <a:r>
              <a:rPr lang="id-ID" sz="2400" dirty="0" smtClean="0">
                <a:latin typeface="Comic Sans MS" pitchFamily="66" charset="0"/>
              </a:rPr>
              <a:t>Gambar juga dapat dijadikan latar belakang (background) dari suatu halaman web. </a:t>
            </a:r>
            <a:endParaRPr lang="en-US" sz="2400" dirty="0" smtClean="0">
              <a:latin typeface="Comic Sans MS" pitchFamily="66" charset="0"/>
            </a:endParaRPr>
          </a:p>
          <a:p>
            <a:r>
              <a:rPr lang="id-ID" sz="2400" dirty="0" smtClean="0">
                <a:latin typeface="Comic Sans MS" pitchFamily="66" charset="0"/>
              </a:rPr>
              <a:t>Tag untuk menyisipkan gambar sebagai background adalah</a:t>
            </a:r>
            <a:r>
              <a:rPr lang="en-US" sz="2400" dirty="0" smtClean="0">
                <a:latin typeface="Comic Sans MS" pitchFamily="66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	</a:t>
            </a:r>
            <a:r>
              <a:rPr lang="id-ID" sz="2000" dirty="0" smtClean="0">
                <a:solidFill>
                  <a:srgbClr val="0070C0"/>
                </a:solidFill>
                <a:latin typeface="+mj-lt"/>
              </a:rPr>
              <a:t>&lt;BODY BACKGROUND=”nama gambar.extensinya”&gt;</a:t>
            </a:r>
            <a:endParaRPr lang="en-US" sz="2000" dirty="0" smtClean="0">
              <a:solidFill>
                <a:srgbClr val="0070C0"/>
              </a:solidFill>
              <a:latin typeface="+mj-lt"/>
            </a:endParaRPr>
          </a:p>
          <a:p>
            <a:r>
              <a:rPr lang="id-ID" sz="2400" dirty="0" smtClean="0">
                <a:latin typeface="Comic Sans MS" pitchFamily="66" charset="0"/>
              </a:rPr>
              <a:t>Tag untuk </a:t>
            </a:r>
            <a:r>
              <a:rPr lang="en-US" sz="2400" dirty="0" err="1" smtClean="0">
                <a:latin typeface="Comic Sans MS" pitchFamily="66" charset="0"/>
              </a:rPr>
              <a:t>menggunakan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warna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id-ID" sz="2400" dirty="0" smtClean="0">
                <a:latin typeface="Comic Sans MS" pitchFamily="66" charset="0"/>
              </a:rPr>
              <a:t>sebagai background adalah</a:t>
            </a:r>
            <a:r>
              <a:rPr lang="en-US" sz="2400" dirty="0" smtClean="0">
                <a:latin typeface="Comic Sans MS" pitchFamily="66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	</a:t>
            </a:r>
            <a:r>
              <a:rPr lang="id-ID" sz="2000" dirty="0" smtClean="0">
                <a:solidFill>
                  <a:srgbClr val="0070C0"/>
                </a:solidFill>
                <a:latin typeface="+mj-lt"/>
              </a:rPr>
              <a:t>&lt;BODY BGCOLOR=”warna”&gt;</a:t>
            </a:r>
            <a:endParaRPr lang="en-US" sz="2000" dirty="0" smtClean="0">
              <a:solidFill>
                <a:srgbClr val="0070C0"/>
              </a:solidFill>
              <a:latin typeface="+mj-lt"/>
            </a:endParaRPr>
          </a:p>
          <a:p>
            <a:pPr>
              <a:buNone/>
            </a:pPr>
            <a:endParaRPr lang="en-US" sz="2000" dirty="0" smtClean="0">
              <a:solidFill>
                <a:srgbClr val="0070C0"/>
              </a:solidFill>
              <a:latin typeface="+mj-lt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2400" b="1" dirty="0" err="1" smtClean="0">
                <a:latin typeface="Comic Sans MS" pitchFamily="66" charset="0"/>
              </a:rPr>
              <a:t>Contoh</a:t>
            </a:r>
            <a:r>
              <a:rPr lang="en-US" sz="2000" b="1" dirty="0" smtClean="0">
                <a:latin typeface="Comic Sans MS" pitchFamily="66" charset="0"/>
              </a:rPr>
              <a:t>:</a:t>
            </a:r>
          </a:p>
          <a:p>
            <a:r>
              <a:rPr lang="id-ID" sz="2000" dirty="0" smtClean="0">
                <a:latin typeface="Comic Sans MS" pitchFamily="66" charset="0"/>
              </a:rPr>
              <a:t>Background gambar : </a:t>
            </a:r>
            <a:r>
              <a:rPr lang="id-ID" sz="2000" b="1" dirty="0" smtClean="0">
                <a:latin typeface="Comic Sans MS" pitchFamily="66" charset="0"/>
              </a:rPr>
              <a:t>&lt;BODY BACKGROUND=”background.jpg”&gt; </a:t>
            </a:r>
            <a:endParaRPr lang="id-ID" sz="2000" dirty="0" smtClean="0">
              <a:latin typeface="Comic Sans MS" pitchFamily="66" charset="0"/>
            </a:endParaRPr>
          </a:p>
          <a:p>
            <a:r>
              <a:rPr lang="id-ID" sz="2000" dirty="0" smtClean="0">
                <a:latin typeface="Comic Sans MS" pitchFamily="66" charset="0"/>
              </a:rPr>
              <a:t>Background warna   : </a:t>
            </a:r>
            <a:r>
              <a:rPr lang="id-ID" sz="2000" b="1" dirty="0" smtClean="0">
                <a:latin typeface="Comic Sans MS" pitchFamily="66" charset="0"/>
              </a:rPr>
              <a:t>&lt;BODY BGCOLOR=”#d0d0d0</a:t>
            </a:r>
            <a:r>
              <a:rPr lang="en-US" sz="2000" b="1" dirty="0" smtClean="0">
                <a:latin typeface="Comic Sans MS" pitchFamily="66" charset="0"/>
              </a:rPr>
              <a:t>”&gt;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mic Sans MS" pitchFamily="66" charset="0"/>
              </a:rPr>
              <a:t>				</a:t>
            </a:r>
            <a:r>
              <a:rPr lang="id-ID" sz="2000" b="1" dirty="0" smtClean="0">
                <a:latin typeface="Comic Sans MS" pitchFamily="66" charset="0"/>
              </a:rPr>
              <a:t> &lt;BODY BGCOLOR=”</a:t>
            </a:r>
            <a:r>
              <a:rPr lang="en-US" sz="2000" b="1" dirty="0" smtClean="0">
                <a:latin typeface="Comic Sans MS" pitchFamily="66" charset="0"/>
              </a:rPr>
              <a:t>blue</a:t>
            </a:r>
            <a:r>
              <a:rPr lang="id-ID" sz="2000" b="1" dirty="0" smtClean="0">
                <a:latin typeface="Comic Sans MS" pitchFamily="66" charset="0"/>
              </a:rPr>
              <a:t>”&gt;</a:t>
            </a:r>
            <a:endParaRPr lang="id-ID" sz="2000" dirty="0" smtClean="0">
              <a:solidFill>
                <a:srgbClr val="0070C0"/>
              </a:solidFill>
              <a:latin typeface="Comic Sans MS" pitchFamily="66" charset="0"/>
            </a:endParaRPr>
          </a:p>
          <a:p>
            <a:endParaRPr lang="id-ID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Background </a:t>
            </a:r>
            <a:r>
              <a:rPr lang="en-US" dirty="0" err="1" smtClean="0"/>
              <a:t>Warna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/>
          <a:lstStyle/>
          <a:p>
            <a:pPr marL="4763" indent="-4763">
              <a:buNone/>
            </a:pPr>
            <a:r>
              <a:rPr lang="id-ID" dirty="0" smtClean="0">
                <a:latin typeface="+mj-lt"/>
              </a:rPr>
              <a:t>&lt;html&gt;</a:t>
            </a:r>
          </a:p>
          <a:p>
            <a:pPr marL="4763" indent="-4763">
              <a:buNone/>
            </a:pPr>
            <a:r>
              <a:rPr lang="id-ID" dirty="0" smtClean="0">
                <a:latin typeface="+mj-lt"/>
              </a:rPr>
              <a:t>&lt;!—untuk background warna--&gt;</a:t>
            </a:r>
          </a:p>
          <a:p>
            <a:pPr marL="4763" indent="-4763">
              <a:buNone/>
            </a:pPr>
            <a:r>
              <a:rPr lang="id-ID" dirty="0" smtClean="0">
                <a:latin typeface="+mj-lt"/>
              </a:rPr>
              <a:t>&lt;body bgcolor="blue"&gt;</a:t>
            </a:r>
          </a:p>
          <a:p>
            <a:pPr marL="4763" indent="-4763">
              <a:buNone/>
            </a:pPr>
            <a:r>
              <a:rPr lang="id-ID" dirty="0" smtClean="0">
                <a:latin typeface="+mj-lt"/>
              </a:rPr>
              <a:t>&lt;p&gt;</a:t>
            </a:r>
          </a:p>
          <a:p>
            <a:pPr marL="4763" indent="-4763">
              <a:buNone/>
            </a:pPr>
            <a:r>
              <a:rPr lang="id-ID" dirty="0" smtClean="0">
                <a:latin typeface="+mj-lt"/>
              </a:rPr>
              <a:t>&lt;h3&gt;&lt;center&gt;CONTOH PENGGUNAAN BACKGROUND WARNA&lt;/center&gt;&lt;/h3&gt;</a:t>
            </a:r>
          </a:p>
          <a:p>
            <a:pPr marL="4763" indent="-4763">
              <a:buNone/>
            </a:pPr>
            <a:r>
              <a:rPr lang="id-ID" dirty="0" smtClean="0">
                <a:latin typeface="+mj-lt"/>
              </a:rPr>
              <a:t>&lt;/p&gt;</a:t>
            </a:r>
          </a:p>
          <a:p>
            <a:pPr marL="4763" indent="-4763">
              <a:buNone/>
            </a:pPr>
            <a:r>
              <a:rPr lang="id-ID" dirty="0" smtClean="0">
                <a:latin typeface="+mj-lt"/>
              </a:rPr>
              <a:t>&lt;/body&gt;</a:t>
            </a:r>
          </a:p>
          <a:p>
            <a:pPr marL="4763" indent="-4763">
              <a:buNone/>
            </a:pPr>
            <a:r>
              <a:rPr lang="id-ID" dirty="0" smtClean="0">
                <a:latin typeface="+mj-lt"/>
              </a:rPr>
              <a:t>&lt;/html&gt;</a:t>
            </a:r>
            <a:endParaRPr lang="id-ID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391400" cy="501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154</TotalTime>
  <Words>911</Words>
  <Application>Microsoft Office PowerPoint</Application>
  <PresentationFormat>On-screen Show (4:3)</PresentationFormat>
  <Paragraphs>111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Urban</vt:lpstr>
      <vt:lpstr>Menyisipkan Gambar &amp; Link</vt:lpstr>
      <vt:lpstr>Menyisipkan Gambar</vt:lpstr>
      <vt:lpstr>Atribut &lt;IMG&gt;</vt:lpstr>
      <vt:lpstr>Alamat gambar (Path)</vt:lpstr>
      <vt:lpstr>Contoh</vt:lpstr>
      <vt:lpstr>Hasil</vt:lpstr>
      <vt:lpstr>Menyisipkan Latar Belakang Gambar</vt:lpstr>
      <vt:lpstr>Contoh Background Warna</vt:lpstr>
      <vt:lpstr>Hasil</vt:lpstr>
      <vt:lpstr>Contoh Background Gambar</vt:lpstr>
      <vt:lpstr>Hasil</vt:lpstr>
      <vt:lpstr>Link (Hyperlink)</vt:lpstr>
      <vt:lpstr>Contoh</vt:lpstr>
      <vt:lpstr>Hasil</vt:lpstr>
      <vt:lpstr>Contoh link dalam satu dokumen</vt:lpstr>
      <vt:lpstr>Hasil</vt:lpstr>
      <vt:lpstr>Link dengan gambar</vt:lpstr>
      <vt:lpstr>Hasil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Menyisipkan Gambar &amp; Link</dc:title>
  <dc:creator>river</dc:creator>
  <cp:lastModifiedBy>NOTEBOOK</cp:lastModifiedBy>
  <cp:revision>56</cp:revision>
  <dcterms:created xsi:type="dcterms:W3CDTF">2006-08-16T00:00:00Z</dcterms:created>
  <dcterms:modified xsi:type="dcterms:W3CDTF">2013-11-04T04:31:21Z</dcterms:modified>
</cp:coreProperties>
</file>