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02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9/19/2011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9/19/2011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Lengkap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55000" lnSpcReduction="20000"/>
          </a:bodyPr>
          <a:lstStyle/>
          <a:p>
            <a:pPr marL="95250" indent="-4763">
              <a:buNone/>
            </a:pPr>
            <a:r>
              <a:rPr lang="id-ID" dirty="0" smtClean="0"/>
              <a:t>&lt;html&gt;&lt;body&gt;</a:t>
            </a:r>
          </a:p>
          <a:p>
            <a:pPr marL="95250" indent="-4763">
              <a:buNone/>
            </a:pPr>
            <a:r>
              <a:rPr lang="id-ID" dirty="0" smtClean="0"/>
              <a:t>&lt;table border=5&gt;</a:t>
            </a:r>
          </a:p>
          <a:p>
            <a:pPr marL="95250" indent="-4763">
              <a:buNone/>
            </a:pPr>
            <a:r>
              <a:rPr lang="id-ID" dirty="0" smtClean="0"/>
              <a:t>&lt;tr&gt;</a:t>
            </a:r>
          </a:p>
          <a:p>
            <a:pPr marL="95250" indent="-4763">
              <a:buNone/>
            </a:pPr>
            <a:r>
              <a:rPr lang="en-US" dirty="0" smtClean="0"/>
              <a:t>		</a:t>
            </a:r>
            <a:r>
              <a:rPr lang="id-ID" dirty="0" smtClean="0"/>
              <a:t>&lt;td&gt;Tabel Kolom Pertama&lt;/td&gt;</a:t>
            </a:r>
          </a:p>
          <a:p>
            <a:pPr marL="95250" indent="-4763">
              <a:buNone/>
            </a:pPr>
            <a:r>
              <a:rPr lang="en-US" dirty="0" smtClean="0"/>
              <a:t>		</a:t>
            </a:r>
            <a:r>
              <a:rPr lang="id-ID" dirty="0" smtClean="0"/>
              <a:t>&lt;td&gt;Tabel Kolom Kedua&lt;/td&gt;</a:t>
            </a:r>
          </a:p>
          <a:p>
            <a:pPr marL="95250" indent="-4763">
              <a:buNone/>
            </a:pPr>
            <a:r>
              <a:rPr lang="en-US" dirty="0" smtClean="0"/>
              <a:t>		</a:t>
            </a:r>
            <a:r>
              <a:rPr lang="id-ID" dirty="0" smtClean="0"/>
              <a:t>&lt;td&gt;Tabel Kolom ketiga&lt;/td&gt;</a:t>
            </a:r>
          </a:p>
          <a:p>
            <a:pPr marL="95250" indent="-4763">
              <a:buNone/>
            </a:pPr>
            <a:r>
              <a:rPr lang="id-ID" dirty="0" smtClean="0"/>
              <a:t>&lt;/tr&gt;</a:t>
            </a:r>
          </a:p>
          <a:p>
            <a:pPr marL="95250" indent="-4763">
              <a:buNone/>
            </a:pPr>
            <a:r>
              <a:rPr lang="id-ID" dirty="0" smtClean="0"/>
              <a:t>&lt;/table&gt; </a:t>
            </a:r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  <a:endParaRPr lang="id-ID" dirty="0" smtClean="0"/>
          </a:p>
          <a:p>
            <a:pPr marL="95250" indent="-4763">
              <a:buNone/>
            </a:pPr>
            <a:r>
              <a:rPr lang="id-ID" dirty="0" smtClean="0"/>
              <a:t>&lt;table border=5&gt;</a:t>
            </a:r>
          </a:p>
          <a:p>
            <a:pPr marL="95250" indent="-4763">
              <a:buNone/>
            </a:pPr>
            <a:r>
              <a:rPr lang="id-ID" dirty="0" smtClean="0"/>
              <a:t>&lt;tr&gt;</a:t>
            </a:r>
          </a:p>
          <a:p>
            <a:pPr marL="95250" indent="-4763">
              <a:buNone/>
            </a:pPr>
            <a:r>
              <a:rPr lang="en-US" dirty="0" smtClean="0"/>
              <a:t>		</a:t>
            </a:r>
            <a:r>
              <a:rPr lang="id-ID" dirty="0" smtClean="0"/>
              <a:t>&lt;td&gt;Baris 1 Kolom 1 &lt;/td&gt;</a:t>
            </a:r>
          </a:p>
          <a:p>
            <a:pPr marL="95250" indent="-4763">
              <a:buNone/>
            </a:pPr>
            <a:r>
              <a:rPr lang="en-US" dirty="0" smtClean="0"/>
              <a:t>		</a:t>
            </a:r>
            <a:r>
              <a:rPr lang="id-ID" dirty="0" smtClean="0"/>
              <a:t>&lt;td&gt;Baris 1 Kolom 2 &lt;/td&gt;</a:t>
            </a:r>
          </a:p>
          <a:p>
            <a:pPr marL="95250" indent="-4763">
              <a:buNone/>
            </a:pPr>
            <a:r>
              <a:rPr lang="en-US" dirty="0" smtClean="0"/>
              <a:t>		</a:t>
            </a:r>
            <a:r>
              <a:rPr lang="id-ID" dirty="0" smtClean="0"/>
              <a:t>&lt;td&gt;Baris 1 Kolom 3 &lt;/td&gt;</a:t>
            </a:r>
          </a:p>
          <a:p>
            <a:pPr marL="95250" indent="-4763">
              <a:buNone/>
            </a:pPr>
            <a:r>
              <a:rPr lang="id-ID" dirty="0" smtClean="0"/>
              <a:t>&lt;/tr&gt;</a:t>
            </a:r>
          </a:p>
          <a:p>
            <a:pPr marL="95250" indent="-4763">
              <a:buNone/>
            </a:pPr>
            <a:r>
              <a:rPr lang="id-ID" dirty="0" smtClean="0"/>
              <a:t>&lt;tr&gt;</a:t>
            </a:r>
          </a:p>
          <a:p>
            <a:pPr marL="95250" indent="-4763">
              <a:buNone/>
            </a:pPr>
            <a:r>
              <a:rPr lang="en-US" dirty="0" smtClean="0"/>
              <a:t>		</a:t>
            </a:r>
            <a:r>
              <a:rPr lang="id-ID" dirty="0" smtClean="0"/>
              <a:t>&lt;td&gt;Baris 2 Kolom 1 &lt;/td&gt;</a:t>
            </a:r>
          </a:p>
          <a:p>
            <a:pPr marL="95250" indent="-4763">
              <a:buNone/>
            </a:pPr>
            <a:r>
              <a:rPr lang="en-US" dirty="0" smtClean="0"/>
              <a:t>		</a:t>
            </a:r>
            <a:r>
              <a:rPr lang="id-ID" dirty="0" smtClean="0"/>
              <a:t>&lt;td&gt;Baris 2 Kolom 2 &lt;/td&gt;</a:t>
            </a:r>
          </a:p>
          <a:p>
            <a:pPr marL="95250" indent="-4763">
              <a:buNone/>
            </a:pPr>
            <a:r>
              <a:rPr lang="en-US" dirty="0" smtClean="0"/>
              <a:t>		</a:t>
            </a:r>
            <a:r>
              <a:rPr lang="id-ID" dirty="0" smtClean="0"/>
              <a:t>&lt;td&gt;Baris 2 Kolom 3 &lt;/td&gt;</a:t>
            </a:r>
          </a:p>
          <a:p>
            <a:pPr marL="95250" indent="-4763">
              <a:buNone/>
            </a:pPr>
            <a:r>
              <a:rPr lang="id-ID" dirty="0" smtClean="0"/>
              <a:t>&lt;/tr&gt;</a:t>
            </a:r>
          </a:p>
          <a:p>
            <a:pPr marL="95250" indent="-4763">
              <a:buNone/>
            </a:pPr>
            <a:r>
              <a:rPr lang="id-ID" dirty="0" smtClean="0"/>
              <a:t>&lt;/table&gt; </a:t>
            </a:r>
          </a:p>
          <a:p>
            <a:pPr marL="95250" indent="-4763">
              <a:buNone/>
            </a:pPr>
            <a:r>
              <a:rPr lang="id-ID" dirty="0" smtClean="0"/>
              <a:t>&lt;/body&gt;&lt;/html&gt;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Hasil</a:t>
            </a:r>
            <a:endParaRPr lang="id-ID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447800"/>
            <a:ext cx="7467600" cy="4994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id-ID" b="1" dirty="0" smtClean="0"/>
              <a:t>Judul Tabel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/>
          <a:lstStyle/>
          <a:p>
            <a:r>
              <a:rPr lang="id-ID" dirty="0" smtClean="0">
                <a:latin typeface="Comic Sans MS" pitchFamily="66" charset="0"/>
              </a:rPr>
              <a:t>Judul pada tabel dibedakan menjadi tiga macam yaitu, judul tabel itu sendiri, judul kolom tabel, dan judul baris tabel. </a:t>
            </a:r>
            <a:endParaRPr lang="en-US" dirty="0" smtClean="0">
              <a:latin typeface="Comic Sans MS" pitchFamily="66" charset="0"/>
            </a:endParaRPr>
          </a:p>
          <a:p>
            <a:r>
              <a:rPr lang="id-ID" dirty="0" smtClean="0">
                <a:latin typeface="Comic Sans MS" pitchFamily="66" charset="0"/>
              </a:rPr>
              <a:t>Untuk membuat judul diluar tabel, tag yang digunakan adalah </a:t>
            </a:r>
            <a:r>
              <a:rPr lang="id-ID" b="1" dirty="0" smtClean="0">
                <a:latin typeface="Comic Sans MS" pitchFamily="66" charset="0"/>
              </a:rPr>
              <a:t>CAPTION</a:t>
            </a:r>
            <a:r>
              <a:rPr lang="en-US" b="1" dirty="0" smtClean="0">
                <a:latin typeface="Comic Sans MS" pitchFamily="66" charset="0"/>
              </a:rPr>
              <a:t>.</a:t>
            </a:r>
          </a:p>
          <a:p>
            <a:r>
              <a:rPr lang="en-US" dirty="0" smtClean="0">
                <a:latin typeface="Comic Sans MS" pitchFamily="66" charset="0"/>
              </a:rPr>
              <a:t>U</a:t>
            </a:r>
            <a:r>
              <a:rPr lang="id-ID" dirty="0" smtClean="0">
                <a:latin typeface="Comic Sans MS" pitchFamily="66" charset="0"/>
              </a:rPr>
              <a:t>ntuk membuat judul kolom atau baris pada tabel menggunakan tag </a:t>
            </a:r>
            <a:r>
              <a:rPr lang="id-ID" b="1" dirty="0" smtClean="0">
                <a:latin typeface="Comic Sans MS" pitchFamily="66" charset="0"/>
              </a:rPr>
              <a:t>TH</a:t>
            </a:r>
            <a:r>
              <a:rPr lang="id-ID" dirty="0" smtClean="0">
                <a:latin typeface="Comic Sans MS" pitchFamily="66" charset="0"/>
              </a:rPr>
              <a:t>. </a:t>
            </a:r>
            <a:endParaRPr lang="en-US" dirty="0" smtClean="0">
              <a:latin typeface="Comic Sans MS" pitchFamily="66" charset="0"/>
            </a:endParaRPr>
          </a:p>
          <a:p>
            <a:r>
              <a:rPr lang="id-ID" dirty="0" smtClean="0">
                <a:latin typeface="Comic Sans MS" pitchFamily="66" charset="0"/>
              </a:rPr>
              <a:t>Bagian yang merupakan judul tabel akan </a:t>
            </a:r>
            <a:r>
              <a:rPr lang="en-US" dirty="0" err="1" smtClean="0">
                <a:latin typeface="Comic Sans MS" pitchFamily="66" charset="0"/>
              </a:rPr>
              <a:t>cetak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tebal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otomatis</a:t>
            </a:r>
            <a:r>
              <a:rPr lang="id-ID" dirty="0" smtClean="0">
                <a:latin typeface="Comic Sans MS" pitchFamily="66" charset="0"/>
              </a:rPr>
              <a:t>. </a:t>
            </a:r>
            <a:endParaRPr lang="id-ID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Contoh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50536"/>
          </a:xfrm>
        </p:spPr>
        <p:txBody>
          <a:bodyPr>
            <a:normAutofit fontScale="85000" lnSpcReduction="20000"/>
          </a:bodyPr>
          <a:lstStyle/>
          <a:p>
            <a:r>
              <a:rPr lang="id-ID" dirty="0" smtClean="0">
                <a:latin typeface="Comic Sans MS" pitchFamily="66" charset="0"/>
              </a:rPr>
              <a:t>Judul Tabel dengan Caption</a:t>
            </a:r>
            <a:endParaRPr lang="en-US" dirty="0" smtClean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600" dirty="0" smtClean="0">
                <a:solidFill>
                  <a:srgbClr val="002060"/>
                </a:solidFill>
                <a:latin typeface="+mj-lt"/>
              </a:rPr>
              <a:t>&lt;table border=5&gt;</a:t>
            </a:r>
          </a:p>
          <a:p>
            <a:pPr>
              <a:buNone/>
            </a:pPr>
            <a:r>
              <a:rPr lang="en-US" sz="2600" dirty="0" smtClean="0">
                <a:solidFill>
                  <a:srgbClr val="002060"/>
                </a:solidFill>
                <a:latin typeface="+mj-lt"/>
              </a:rPr>
              <a:t>&lt;caption&gt;&lt;b&gt;</a:t>
            </a:r>
            <a:r>
              <a:rPr lang="en-US" sz="2600" dirty="0" err="1" smtClean="0">
                <a:solidFill>
                  <a:srgbClr val="002060"/>
                </a:solidFill>
                <a:latin typeface="+mj-lt"/>
              </a:rPr>
              <a:t>Judul</a:t>
            </a:r>
            <a:r>
              <a:rPr lang="en-US" sz="2600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600" dirty="0" err="1" smtClean="0">
                <a:solidFill>
                  <a:srgbClr val="002060"/>
                </a:solidFill>
                <a:latin typeface="+mj-lt"/>
              </a:rPr>
              <a:t>Tabel</a:t>
            </a:r>
            <a:r>
              <a:rPr lang="en-US" sz="2600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600" dirty="0" err="1" smtClean="0">
                <a:solidFill>
                  <a:srgbClr val="002060"/>
                </a:solidFill>
                <a:latin typeface="+mj-lt"/>
              </a:rPr>
              <a:t>dengan</a:t>
            </a:r>
            <a:r>
              <a:rPr lang="en-US" sz="2600" dirty="0" smtClean="0">
                <a:solidFill>
                  <a:srgbClr val="002060"/>
                </a:solidFill>
                <a:latin typeface="+mj-lt"/>
              </a:rPr>
              <a:t> Caption&lt;/b&gt;&lt;/caption&gt;</a:t>
            </a:r>
          </a:p>
          <a:p>
            <a:pPr>
              <a:buNone/>
            </a:pPr>
            <a:r>
              <a:rPr lang="en-US" sz="2600" dirty="0" smtClean="0">
                <a:solidFill>
                  <a:srgbClr val="002060"/>
                </a:solidFill>
                <a:latin typeface="+mj-lt"/>
              </a:rPr>
              <a:t>&lt;</a:t>
            </a:r>
            <a:r>
              <a:rPr lang="en-US" sz="2600" dirty="0" err="1" smtClean="0">
                <a:solidFill>
                  <a:srgbClr val="002060"/>
                </a:solidFill>
                <a:latin typeface="+mj-lt"/>
              </a:rPr>
              <a:t>tr</a:t>
            </a:r>
            <a:r>
              <a:rPr lang="en-US" sz="2600" dirty="0" smtClean="0">
                <a:solidFill>
                  <a:srgbClr val="002060"/>
                </a:solidFill>
                <a:latin typeface="+mj-lt"/>
              </a:rPr>
              <a:t>&gt;</a:t>
            </a:r>
          </a:p>
          <a:p>
            <a:pPr marL="723900" indent="-255588">
              <a:buNone/>
            </a:pPr>
            <a:r>
              <a:rPr lang="en-US" sz="2600" dirty="0" smtClean="0">
                <a:solidFill>
                  <a:srgbClr val="002060"/>
                </a:solidFill>
                <a:latin typeface="+mj-lt"/>
              </a:rPr>
              <a:t>&lt;td&gt;</a:t>
            </a:r>
            <a:r>
              <a:rPr lang="en-US" sz="2600" dirty="0" err="1" smtClean="0">
                <a:solidFill>
                  <a:srgbClr val="002060"/>
                </a:solidFill>
                <a:latin typeface="+mj-lt"/>
              </a:rPr>
              <a:t>Baris</a:t>
            </a:r>
            <a:r>
              <a:rPr lang="en-US" sz="2600" dirty="0" smtClean="0">
                <a:solidFill>
                  <a:srgbClr val="002060"/>
                </a:solidFill>
                <a:latin typeface="+mj-lt"/>
              </a:rPr>
              <a:t> 1 </a:t>
            </a:r>
            <a:r>
              <a:rPr lang="en-US" sz="2600" dirty="0" err="1" smtClean="0">
                <a:solidFill>
                  <a:srgbClr val="002060"/>
                </a:solidFill>
                <a:latin typeface="+mj-lt"/>
              </a:rPr>
              <a:t>Kolom</a:t>
            </a:r>
            <a:r>
              <a:rPr lang="en-US" sz="2600" dirty="0" smtClean="0">
                <a:solidFill>
                  <a:srgbClr val="002060"/>
                </a:solidFill>
                <a:latin typeface="+mj-lt"/>
              </a:rPr>
              <a:t> 1 &lt;/td&gt;</a:t>
            </a:r>
          </a:p>
          <a:p>
            <a:pPr marL="723900" indent="-255588">
              <a:buNone/>
            </a:pPr>
            <a:r>
              <a:rPr lang="en-US" sz="2600" dirty="0" smtClean="0">
                <a:solidFill>
                  <a:srgbClr val="002060"/>
                </a:solidFill>
                <a:latin typeface="+mj-lt"/>
              </a:rPr>
              <a:t>&lt;td&gt;</a:t>
            </a:r>
            <a:r>
              <a:rPr lang="en-US" sz="2600" dirty="0" err="1" smtClean="0">
                <a:solidFill>
                  <a:srgbClr val="002060"/>
                </a:solidFill>
                <a:latin typeface="+mj-lt"/>
              </a:rPr>
              <a:t>Baris</a:t>
            </a:r>
            <a:r>
              <a:rPr lang="en-US" sz="2600" dirty="0" smtClean="0">
                <a:solidFill>
                  <a:srgbClr val="002060"/>
                </a:solidFill>
                <a:latin typeface="+mj-lt"/>
              </a:rPr>
              <a:t> 1 </a:t>
            </a:r>
            <a:r>
              <a:rPr lang="en-US" sz="2600" dirty="0" err="1" smtClean="0">
                <a:solidFill>
                  <a:srgbClr val="002060"/>
                </a:solidFill>
                <a:latin typeface="+mj-lt"/>
              </a:rPr>
              <a:t>Kolom</a:t>
            </a:r>
            <a:r>
              <a:rPr lang="en-US" sz="2600" dirty="0" smtClean="0">
                <a:solidFill>
                  <a:srgbClr val="002060"/>
                </a:solidFill>
                <a:latin typeface="+mj-lt"/>
              </a:rPr>
              <a:t> 2 &lt;/td&gt;</a:t>
            </a:r>
          </a:p>
          <a:p>
            <a:pPr marL="723900" indent="-255588">
              <a:buNone/>
            </a:pPr>
            <a:r>
              <a:rPr lang="en-US" sz="2600" dirty="0" smtClean="0">
                <a:solidFill>
                  <a:srgbClr val="002060"/>
                </a:solidFill>
                <a:latin typeface="+mj-lt"/>
              </a:rPr>
              <a:t>&lt;td&gt;</a:t>
            </a:r>
            <a:r>
              <a:rPr lang="en-US" sz="2600" dirty="0" err="1" smtClean="0">
                <a:solidFill>
                  <a:srgbClr val="002060"/>
                </a:solidFill>
                <a:latin typeface="+mj-lt"/>
              </a:rPr>
              <a:t>Baris</a:t>
            </a:r>
            <a:r>
              <a:rPr lang="en-US" sz="2600" dirty="0" smtClean="0">
                <a:solidFill>
                  <a:srgbClr val="002060"/>
                </a:solidFill>
                <a:latin typeface="+mj-lt"/>
              </a:rPr>
              <a:t> 1 </a:t>
            </a:r>
            <a:r>
              <a:rPr lang="en-US" sz="2600" dirty="0" err="1" smtClean="0">
                <a:solidFill>
                  <a:srgbClr val="002060"/>
                </a:solidFill>
                <a:latin typeface="+mj-lt"/>
              </a:rPr>
              <a:t>Kolom</a:t>
            </a:r>
            <a:r>
              <a:rPr lang="en-US" sz="2600" dirty="0" smtClean="0">
                <a:solidFill>
                  <a:srgbClr val="002060"/>
                </a:solidFill>
                <a:latin typeface="+mj-lt"/>
              </a:rPr>
              <a:t> 3 &lt;/td&gt;</a:t>
            </a:r>
          </a:p>
          <a:p>
            <a:pPr>
              <a:buNone/>
            </a:pPr>
            <a:r>
              <a:rPr lang="en-US" sz="2600" dirty="0" smtClean="0">
                <a:solidFill>
                  <a:srgbClr val="002060"/>
                </a:solidFill>
                <a:latin typeface="+mj-lt"/>
              </a:rPr>
              <a:t>&lt;/</a:t>
            </a:r>
            <a:r>
              <a:rPr lang="en-US" sz="2600" dirty="0" err="1" smtClean="0">
                <a:solidFill>
                  <a:srgbClr val="002060"/>
                </a:solidFill>
                <a:latin typeface="+mj-lt"/>
              </a:rPr>
              <a:t>tr</a:t>
            </a:r>
            <a:r>
              <a:rPr lang="en-US" sz="2600" dirty="0" smtClean="0">
                <a:solidFill>
                  <a:srgbClr val="002060"/>
                </a:solidFill>
                <a:latin typeface="+mj-lt"/>
              </a:rPr>
              <a:t>&gt;</a:t>
            </a:r>
          </a:p>
          <a:p>
            <a:pPr>
              <a:buNone/>
            </a:pPr>
            <a:r>
              <a:rPr lang="en-US" sz="2600" dirty="0" smtClean="0">
                <a:solidFill>
                  <a:srgbClr val="002060"/>
                </a:solidFill>
                <a:latin typeface="+mj-lt"/>
              </a:rPr>
              <a:t>&lt;</a:t>
            </a:r>
            <a:r>
              <a:rPr lang="en-US" sz="2600" dirty="0" err="1" smtClean="0">
                <a:solidFill>
                  <a:srgbClr val="002060"/>
                </a:solidFill>
                <a:latin typeface="+mj-lt"/>
              </a:rPr>
              <a:t>tr</a:t>
            </a:r>
            <a:r>
              <a:rPr lang="en-US" sz="2600" dirty="0" smtClean="0">
                <a:solidFill>
                  <a:srgbClr val="002060"/>
                </a:solidFill>
                <a:latin typeface="+mj-lt"/>
              </a:rPr>
              <a:t>&gt;</a:t>
            </a:r>
          </a:p>
          <a:p>
            <a:pPr marL="723900" indent="-255588">
              <a:buNone/>
            </a:pPr>
            <a:r>
              <a:rPr lang="en-US" sz="2600" dirty="0" smtClean="0">
                <a:solidFill>
                  <a:srgbClr val="002060"/>
                </a:solidFill>
                <a:latin typeface="+mj-lt"/>
              </a:rPr>
              <a:t>&lt;td&gt;</a:t>
            </a:r>
            <a:r>
              <a:rPr lang="en-US" sz="2600" dirty="0" err="1" smtClean="0">
                <a:solidFill>
                  <a:srgbClr val="002060"/>
                </a:solidFill>
                <a:latin typeface="+mj-lt"/>
              </a:rPr>
              <a:t>Baris</a:t>
            </a:r>
            <a:r>
              <a:rPr lang="en-US" sz="2600" dirty="0" smtClean="0">
                <a:solidFill>
                  <a:srgbClr val="002060"/>
                </a:solidFill>
                <a:latin typeface="+mj-lt"/>
              </a:rPr>
              <a:t> 2 </a:t>
            </a:r>
            <a:r>
              <a:rPr lang="en-US" sz="2600" dirty="0" err="1" smtClean="0">
                <a:solidFill>
                  <a:srgbClr val="002060"/>
                </a:solidFill>
                <a:latin typeface="+mj-lt"/>
              </a:rPr>
              <a:t>Kolom</a:t>
            </a:r>
            <a:r>
              <a:rPr lang="en-US" sz="2600" dirty="0" smtClean="0">
                <a:solidFill>
                  <a:srgbClr val="002060"/>
                </a:solidFill>
                <a:latin typeface="+mj-lt"/>
              </a:rPr>
              <a:t> 1 &lt;/td&gt;</a:t>
            </a:r>
          </a:p>
          <a:p>
            <a:pPr marL="723900" indent="-255588">
              <a:buNone/>
            </a:pPr>
            <a:r>
              <a:rPr lang="en-US" sz="2600" dirty="0" smtClean="0">
                <a:solidFill>
                  <a:srgbClr val="002060"/>
                </a:solidFill>
                <a:latin typeface="+mj-lt"/>
              </a:rPr>
              <a:t>&lt;td&gt;</a:t>
            </a:r>
            <a:r>
              <a:rPr lang="en-US" sz="2600" dirty="0" err="1" smtClean="0">
                <a:solidFill>
                  <a:srgbClr val="002060"/>
                </a:solidFill>
                <a:latin typeface="+mj-lt"/>
              </a:rPr>
              <a:t>Baris</a:t>
            </a:r>
            <a:r>
              <a:rPr lang="en-US" sz="2600" dirty="0" smtClean="0">
                <a:solidFill>
                  <a:srgbClr val="002060"/>
                </a:solidFill>
                <a:latin typeface="+mj-lt"/>
              </a:rPr>
              <a:t> 2 </a:t>
            </a:r>
            <a:r>
              <a:rPr lang="en-US" sz="2600" dirty="0" err="1" smtClean="0">
                <a:solidFill>
                  <a:srgbClr val="002060"/>
                </a:solidFill>
                <a:latin typeface="+mj-lt"/>
              </a:rPr>
              <a:t>Kolom</a:t>
            </a:r>
            <a:r>
              <a:rPr lang="en-US" sz="2600" dirty="0" smtClean="0">
                <a:solidFill>
                  <a:srgbClr val="002060"/>
                </a:solidFill>
                <a:latin typeface="+mj-lt"/>
              </a:rPr>
              <a:t> 2 &lt;/td&gt;</a:t>
            </a:r>
          </a:p>
          <a:p>
            <a:pPr marL="723900" indent="-255588">
              <a:buNone/>
            </a:pPr>
            <a:r>
              <a:rPr lang="en-US" sz="2600" dirty="0" smtClean="0">
                <a:solidFill>
                  <a:srgbClr val="002060"/>
                </a:solidFill>
                <a:latin typeface="+mj-lt"/>
              </a:rPr>
              <a:t>&lt;td&gt;</a:t>
            </a:r>
            <a:r>
              <a:rPr lang="en-US" sz="2600" dirty="0" err="1" smtClean="0">
                <a:solidFill>
                  <a:srgbClr val="002060"/>
                </a:solidFill>
                <a:latin typeface="+mj-lt"/>
              </a:rPr>
              <a:t>Baris</a:t>
            </a:r>
            <a:r>
              <a:rPr lang="en-US" sz="2600" dirty="0" smtClean="0">
                <a:solidFill>
                  <a:srgbClr val="002060"/>
                </a:solidFill>
                <a:latin typeface="+mj-lt"/>
              </a:rPr>
              <a:t> 2 </a:t>
            </a:r>
            <a:r>
              <a:rPr lang="en-US" sz="2600" dirty="0" err="1" smtClean="0">
                <a:solidFill>
                  <a:srgbClr val="002060"/>
                </a:solidFill>
                <a:latin typeface="+mj-lt"/>
              </a:rPr>
              <a:t>Kolom</a:t>
            </a:r>
            <a:r>
              <a:rPr lang="en-US" sz="2600" dirty="0" smtClean="0">
                <a:solidFill>
                  <a:srgbClr val="002060"/>
                </a:solidFill>
                <a:latin typeface="+mj-lt"/>
              </a:rPr>
              <a:t> 3 &lt;/td&gt;</a:t>
            </a:r>
          </a:p>
          <a:p>
            <a:pPr>
              <a:buNone/>
            </a:pPr>
            <a:r>
              <a:rPr lang="en-US" sz="2600" dirty="0" smtClean="0">
                <a:solidFill>
                  <a:srgbClr val="002060"/>
                </a:solidFill>
                <a:latin typeface="+mj-lt"/>
              </a:rPr>
              <a:t>&lt;/</a:t>
            </a:r>
            <a:r>
              <a:rPr lang="en-US" sz="2600" dirty="0" err="1" smtClean="0">
                <a:solidFill>
                  <a:srgbClr val="002060"/>
                </a:solidFill>
                <a:latin typeface="+mj-lt"/>
              </a:rPr>
              <a:t>tr</a:t>
            </a:r>
            <a:r>
              <a:rPr lang="en-US" sz="2600" dirty="0" smtClean="0">
                <a:solidFill>
                  <a:srgbClr val="002060"/>
                </a:solidFill>
                <a:latin typeface="+mj-lt"/>
              </a:rPr>
              <a:t>&gt;</a:t>
            </a:r>
          </a:p>
          <a:p>
            <a:pPr>
              <a:buNone/>
            </a:pPr>
            <a:r>
              <a:rPr lang="en-US" sz="2600" dirty="0" smtClean="0">
                <a:solidFill>
                  <a:srgbClr val="002060"/>
                </a:solidFill>
                <a:latin typeface="+mj-lt"/>
              </a:rPr>
              <a:t>&lt;/table&gt;</a:t>
            </a:r>
          </a:p>
          <a:p>
            <a:endParaRPr lang="en-US" dirty="0" smtClean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Contoh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50536"/>
          </a:xfrm>
        </p:spPr>
        <p:txBody>
          <a:bodyPr>
            <a:normAutofit fontScale="77500" lnSpcReduction="20000"/>
          </a:bodyPr>
          <a:lstStyle/>
          <a:p>
            <a:r>
              <a:rPr lang="id-ID" dirty="0" smtClean="0">
                <a:latin typeface="Comic Sans MS" pitchFamily="66" charset="0"/>
              </a:rPr>
              <a:t>Judul Tabel dengan Tabel Header</a:t>
            </a:r>
            <a:endParaRPr lang="en-US" dirty="0" smtClean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r>
              <a:rPr lang="id-ID" dirty="0" smtClean="0">
                <a:solidFill>
                  <a:srgbClr val="002060"/>
                </a:solidFill>
                <a:latin typeface="+mj-lt"/>
              </a:rPr>
              <a:t>&lt;table border=5&gt;</a:t>
            </a:r>
          </a:p>
          <a:p>
            <a:pPr>
              <a:buNone/>
            </a:pPr>
            <a:r>
              <a:rPr lang="id-ID" dirty="0" smtClean="0">
                <a:solidFill>
                  <a:srgbClr val="002060"/>
                </a:solidFill>
                <a:latin typeface="+mj-lt"/>
              </a:rPr>
              <a:t>&lt;caption&gt;&lt;b&gt;Judul Tabel dengan Tabel Header&lt;/b&gt;&lt;/caption&gt;</a:t>
            </a:r>
          </a:p>
          <a:p>
            <a:pPr>
              <a:buNone/>
            </a:pPr>
            <a:r>
              <a:rPr lang="id-ID" dirty="0" smtClean="0">
                <a:solidFill>
                  <a:srgbClr val="002060"/>
                </a:solidFill>
                <a:latin typeface="+mj-lt"/>
              </a:rPr>
              <a:t>&lt;tr&gt;</a:t>
            </a:r>
          </a:p>
          <a:p>
            <a:pPr marL="723900" indent="-255588">
              <a:buNone/>
            </a:pPr>
            <a:r>
              <a:rPr lang="id-ID" dirty="0" smtClean="0">
                <a:solidFill>
                  <a:srgbClr val="002060"/>
                </a:solidFill>
                <a:latin typeface="+mj-lt"/>
              </a:rPr>
              <a:t>&lt;th&gt;Baris 1 Kolom 1 &lt;/th&gt;</a:t>
            </a:r>
            <a:endParaRPr lang="en-US" dirty="0" smtClean="0">
              <a:solidFill>
                <a:srgbClr val="002060"/>
              </a:solidFill>
              <a:latin typeface="+mj-lt"/>
            </a:endParaRPr>
          </a:p>
          <a:p>
            <a:pPr marL="723900" indent="-255588">
              <a:buNone/>
            </a:pPr>
            <a:r>
              <a:rPr lang="id-ID" dirty="0" smtClean="0">
                <a:solidFill>
                  <a:srgbClr val="002060"/>
                </a:solidFill>
                <a:latin typeface="+mj-lt"/>
              </a:rPr>
              <a:t>&lt;th&gt;Baris 1 Kolom 2 &lt;/th&gt;</a:t>
            </a:r>
          </a:p>
          <a:p>
            <a:pPr marL="723900" indent="-255588">
              <a:buNone/>
            </a:pPr>
            <a:r>
              <a:rPr lang="id-ID" dirty="0" smtClean="0">
                <a:solidFill>
                  <a:srgbClr val="002060"/>
                </a:solidFill>
                <a:latin typeface="+mj-lt"/>
              </a:rPr>
              <a:t>&lt;th&gt;Baris 1 Kolom 3 &lt;/th&gt;</a:t>
            </a:r>
          </a:p>
          <a:p>
            <a:pPr>
              <a:buNone/>
            </a:pPr>
            <a:r>
              <a:rPr lang="id-ID" dirty="0" smtClean="0">
                <a:solidFill>
                  <a:srgbClr val="002060"/>
                </a:solidFill>
                <a:latin typeface="+mj-lt"/>
              </a:rPr>
              <a:t>&lt;/tr&gt;</a:t>
            </a:r>
          </a:p>
          <a:p>
            <a:pPr>
              <a:buNone/>
            </a:pPr>
            <a:r>
              <a:rPr lang="id-ID" dirty="0" smtClean="0">
                <a:solidFill>
                  <a:srgbClr val="002060"/>
                </a:solidFill>
                <a:latin typeface="+mj-lt"/>
              </a:rPr>
              <a:t>&lt;tr&gt;</a:t>
            </a:r>
          </a:p>
          <a:p>
            <a:pPr marL="723900" indent="-255588">
              <a:buNone/>
            </a:pPr>
            <a:r>
              <a:rPr lang="id-ID" dirty="0" smtClean="0">
                <a:solidFill>
                  <a:srgbClr val="002060"/>
                </a:solidFill>
                <a:latin typeface="+mj-lt"/>
              </a:rPr>
              <a:t>&lt;th&gt;Baris 2 Kolom 1 &lt;/th&gt;</a:t>
            </a:r>
          </a:p>
          <a:p>
            <a:pPr marL="723900" indent="-255588">
              <a:buNone/>
            </a:pPr>
            <a:r>
              <a:rPr lang="id-ID" dirty="0" smtClean="0">
                <a:solidFill>
                  <a:srgbClr val="002060"/>
                </a:solidFill>
                <a:latin typeface="+mj-lt"/>
              </a:rPr>
              <a:t>&lt;td&gt;Baris 2 Kolom 2 &lt;/td&gt;</a:t>
            </a:r>
          </a:p>
          <a:p>
            <a:pPr marL="723900" indent="-255588">
              <a:buNone/>
            </a:pPr>
            <a:r>
              <a:rPr lang="id-ID" dirty="0" smtClean="0">
                <a:solidFill>
                  <a:srgbClr val="002060"/>
                </a:solidFill>
                <a:latin typeface="+mj-lt"/>
              </a:rPr>
              <a:t>&lt;td&gt;Baris 2 Kolom 3 &lt;/td&gt;</a:t>
            </a:r>
          </a:p>
          <a:p>
            <a:pPr>
              <a:buNone/>
            </a:pPr>
            <a:r>
              <a:rPr lang="id-ID" dirty="0" smtClean="0">
                <a:solidFill>
                  <a:srgbClr val="002060"/>
                </a:solidFill>
                <a:latin typeface="+mj-lt"/>
              </a:rPr>
              <a:t>&lt;/tr&gt;</a:t>
            </a:r>
          </a:p>
          <a:p>
            <a:pPr>
              <a:buNone/>
            </a:pPr>
            <a:r>
              <a:rPr lang="id-ID" dirty="0" smtClean="0">
                <a:solidFill>
                  <a:srgbClr val="002060"/>
                </a:solidFill>
                <a:latin typeface="+mj-lt"/>
              </a:rPr>
              <a:t>&lt;/table&gt;</a:t>
            </a:r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Hasil</a:t>
            </a:r>
            <a:endParaRPr lang="id-ID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371600"/>
            <a:ext cx="763315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id-ID" b="1" dirty="0" smtClean="0"/>
              <a:t>Sel Kosong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50536"/>
          </a:xfrm>
        </p:spPr>
        <p:txBody>
          <a:bodyPr/>
          <a:lstStyle/>
          <a:p>
            <a:r>
              <a:rPr lang="id-ID" dirty="0" smtClean="0">
                <a:latin typeface="Comic Sans MS" pitchFamily="66" charset="0"/>
              </a:rPr>
              <a:t>Untuk membuatnya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sel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kosong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pada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tabel</a:t>
            </a:r>
            <a:r>
              <a:rPr lang="id-ID" dirty="0" smtClean="0">
                <a:latin typeface="Comic Sans MS" pitchFamily="66" charset="0"/>
              </a:rPr>
              <a:t>, cukup dengan mendefinisikan sel tersebut dengan elemen </a:t>
            </a:r>
            <a:r>
              <a:rPr lang="id-ID" b="1" dirty="0" smtClean="0">
                <a:latin typeface="Comic Sans MS" pitchFamily="66" charset="0"/>
              </a:rPr>
              <a:t>TD</a:t>
            </a:r>
            <a:r>
              <a:rPr lang="id-ID" dirty="0" smtClean="0">
                <a:latin typeface="Comic Sans MS" pitchFamily="66" charset="0"/>
              </a:rPr>
              <a:t> atau </a:t>
            </a:r>
            <a:r>
              <a:rPr lang="id-ID" b="1" dirty="0" smtClean="0">
                <a:latin typeface="Comic Sans MS" pitchFamily="66" charset="0"/>
              </a:rPr>
              <a:t>TH</a:t>
            </a:r>
            <a:r>
              <a:rPr lang="id-ID" dirty="0" smtClean="0">
                <a:latin typeface="Comic Sans MS" pitchFamily="66" charset="0"/>
              </a:rPr>
              <a:t> tanpa diisi dengan data apapun. </a:t>
            </a:r>
            <a:endParaRPr lang="id-ID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Contoh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4038600" cy="5126736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id-ID" dirty="0" smtClean="0"/>
              <a:t>&lt;html&gt;&lt;body&gt;</a:t>
            </a:r>
          </a:p>
          <a:p>
            <a:pPr>
              <a:buNone/>
            </a:pPr>
            <a:r>
              <a:rPr lang="id-ID" dirty="0" smtClean="0"/>
              <a:t>&lt;table border=5&gt;</a:t>
            </a:r>
          </a:p>
          <a:p>
            <a:pPr>
              <a:buNone/>
            </a:pPr>
            <a:r>
              <a:rPr lang="id-ID" dirty="0" smtClean="0"/>
              <a:t>&lt;caption&gt;&lt;b&gt;Jadwal Dokter Jaga&lt;/b&gt;&lt;/caption&gt;</a:t>
            </a:r>
          </a:p>
          <a:p>
            <a:pPr>
              <a:buNone/>
            </a:pPr>
            <a:r>
              <a:rPr lang="id-ID" dirty="0" smtClean="0"/>
              <a:t>&lt;tr&gt;</a:t>
            </a:r>
          </a:p>
          <a:p>
            <a:pPr>
              <a:buNone/>
            </a:pPr>
            <a:r>
              <a:rPr lang="id-ID" b="1" dirty="0" smtClean="0"/>
              <a:t>&lt;td&gt;&lt;/td&gt;</a:t>
            </a:r>
          </a:p>
          <a:p>
            <a:pPr>
              <a:buNone/>
            </a:pPr>
            <a:r>
              <a:rPr lang="id-ID" dirty="0" smtClean="0"/>
              <a:t>&lt;th&gt;Senin&lt;/th&gt;</a:t>
            </a:r>
          </a:p>
          <a:p>
            <a:pPr>
              <a:buNone/>
            </a:pPr>
            <a:r>
              <a:rPr lang="id-ID" dirty="0" smtClean="0"/>
              <a:t>&lt;th&gt;Selasa&lt;/th&gt;</a:t>
            </a:r>
          </a:p>
          <a:p>
            <a:pPr>
              <a:buNone/>
            </a:pPr>
            <a:r>
              <a:rPr lang="id-ID" dirty="0" smtClean="0"/>
              <a:t>&lt;/tr&gt;</a:t>
            </a:r>
          </a:p>
          <a:p>
            <a:pPr>
              <a:buNone/>
            </a:pPr>
            <a:r>
              <a:rPr lang="id-ID" dirty="0" smtClean="0"/>
              <a:t>&lt;tr&gt;</a:t>
            </a:r>
          </a:p>
          <a:p>
            <a:pPr>
              <a:buNone/>
            </a:pPr>
            <a:r>
              <a:rPr lang="id-ID" dirty="0" smtClean="0"/>
              <a:t>&lt;th&gt;Pagi&lt;/th&gt;</a:t>
            </a:r>
          </a:p>
          <a:p>
            <a:pPr>
              <a:buNone/>
            </a:pPr>
            <a:r>
              <a:rPr lang="id-ID" dirty="0" smtClean="0"/>
              <a:t>&lt;td&gt;Dr Santi&lt;/td&gt;</a:t>
            </a:r>
          </a:p>
          <a:p>
            <a:pPr>
              <a:buNone/>
            </a:pPr>
            <a:r>
              <a:rPr lang="id-ID" dirty="0" smtClean="0"/>
              <a:t>&lt;td&gt;Dr Irawan&lt;/td&gt;</a:t>
            </a:r>
          </a:p>
          <a:p>
            <a:pPr>
              <a:buNone/>
            </a:pPr>
            <a:r>
              <a:rPr lang="id-ID" dirty="0" smtClean="0"/>
              <a:t>&lt;/tr&gt;</a:t>
            </a:r>
          </a:p>
          <a:p>
            <a:pPr>
              <a:buNone/>
            </a:pPr>
            <a:r>
              <a:rPr lang="id-ID" dirty="0" smtClean="0"/>
              <a:t>&lt;tr&gt;</a:t>
            </a:r>
          </a:p>
          <a:p>
            <a:pPr>
              <a:buNone/>
            </a:pPr>
            <a:r>
              <a:rPr lang="id-ID" dirty="0" smtClean="0"/>
              <a:t>&lt;th&gt;Siang&lt;/th&gt;</a:t>
            </a:r>
          </a:p>
          <a:p>
            <a:pPr>
              <a:buNone/>
            </a:pPr>
            <a:r>
              <a:rPr lang="id-ID" dirty="0" smtClean="0"/>
              <a:t>&lt;td&gt;Dr Andri&lt;/td&gt;</a:t>
            </a:r>
          </a:p>
          <a:p>
            <a:pPr>
              <a:buNone/>
            </a:pPr>
            <a:r>
              <a:rPr lang="id-ID" dirty="0" smtClean="0"/>
              <a:t>&lt;td&gt;Dr Dian&lt;/td&gt;</a:t>
            </a:r>
          </a:p>
          <a:p>
            <a:pPr>
              <a:buNone/>
            </a:pPr>
            <a:r>
              <a:rPr lang="id-ID" dirty="0" smtClean="0"/>
              <a:t>&lt;/tr&gt;</a:t>
            </a:r>
          </a:p>
          <a:p>
            <a:pPr>
              <a:buNone/>
            </a:pPr>
            <a:r>
              <a:rPr lang="id-ID" dirty="0" smtClean="0"/>
              <a:t>&lt;tr&gt;</a:t>
            </a:r>
          </a:p>
          <a:p>
            <a:pPr>
              <a:buNone/>
            </a:pPr>
            <a:r>
              <a:rPr lang="id-ID" dirty="0" smtClean="0"/>
              <a:t>&lt;th&gt;Malam&lt;/th&gt;</a:t>
            </a:r>
          </a:p>
          <a:p>
            <a:pPr>
              <a:buNone/>
            </a:pPr>
            <a:r>
              <a:rPr lang="id-ID" dirty="0" smtClean="0"/>
              <a:t>&lt;td&gt;Dr Tati&lt;/td&gt;</a:t>
            </a:r>
          </a:p>
          <a:p>
            <a:pPr>
              <a:buNone/>
            </a:pPr>
            <a:r>
              <a:rPr lang="id-ID" dirty="0" smtClean="0"/>
              <a:t>&lt;td&gt;Dr Nana&lt;/td&gt;</a:t>
            </a:r>
          </a:p>
          <a:p>
            <a:pPr>
              <a:buNone/>
            </a:pPr>
            <a:r>
              <a:rPr lang="id-ID" dirty="0" smtClean="0"/>
              <a:t>&lt;/tr&gt; </a:t>
            </a:r>
          </a:p>
          <a:p>
            <a:pPr>
              <a:buNone/>
            </a:pPr>
            <a:r>
              <a:rPr lang="id-ID" dirty="0" smtClean="0"/>
              <a:t>&lt;/table&gt;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00600" y="1295400"/>
            <a:ext cx="4038600" cy="5239512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&lt;table border=5&gt; 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&lt;caption&gt;&lt;b&gt;Jadwal  Dokter Jaga&lt;/b&gt; &lt;/caption&gt; 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&lt;tr&gt;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&lt;td&gt;&lt;br&gt;&lt;/td&gt;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&lt;th&gt;Senin&lt;/th&gt;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&lt;th&gt;Selasa&lt;/th&gt;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&lt;/tr&gt;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&lt;tr&gt;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&lt;th&gt;Pagi&lt;/th&gt;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&lt;td&gt;Dr Santi&lt;/td&gt;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&lt;td&gt;Dr Irawan&lt;/td&gt;&lt;/tr&gt;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&lt;tr&gt;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&lt;th&gt;Siang&lt;/th&gt;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&lt;td&gt;Dr Andri&lt;/td&gt;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&lt;td&gt;Dr Dian &lt;/td&gt;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&lt;/tr&gt;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&lt;tr&gt;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&lt;th&gt;Malam&lt;/th&gt;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&lt;td&gt;Dr Tati&lt;/td&gt;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&lt;td&gt;Dr Nana &lt;/td&gt;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&lt;/tr&gt;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&lt;/table&gt;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&lt;/body&gt;&lt;/html&gt;</a:t>
            </a:r>
            <a:endParaRPr kumimoji="0" lang="id-ID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Hasil</a:t>
            </a:r>
            <a:endParaRPr lang="id-ID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447800"/>
            <a:ext cx="6781800" cy="5111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id-ID" b="1" dirty="0" smtClean="0"/>
              <a:t>Perataan Tabel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4336"/>
          </a:xfrm>
        </p:spPr>
        <p:txBody>
          <a:bodyPr/>
          <a:lstStyle/>
          <a:p>
            <a:r>
              <a:rPr lang="id-ID" dirty="0" smtClean="0">
                <a:latin typeface="Comic Sans MS" pitchFamily="66" charset="0"/>
              </a:rPr>
              <a:t>Tabel dapat diratakan baik secara horizontal maupun secara vertikal. </a:t>
            </a:r>
            <a:endParaRPr lang="en-US" dirty="0" smtClean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P</a:t>
            </a:r>
            <a:r>
              <a:rPr lang="id-ID" dirty="0" smtClean="0">
                <a:latin typeface="Comic Sans MS" pitchFamily="66" charset="0"/>
              </a:rPr>
              <a:t>erataan horizontal mempunyai orientasi ke kiri, kanan dan tengah. </a:t>
            </a:r>
            <a:endParaRPr lang="en-US" dirty="0" smtClean="0">
              <a:latin typeface="Comic Sans MS" pitchFamily="66" charset="0"/>
            </a:endParaRPr>
          </a:p>
          <a:p>
            <a:r>
              <a:rPr lang="id-ID" dirty="0" smtClean="0">
                <a:latin typeface="Comic Sans MS" pitchFamily="66" charset="0"/>
              </a:rPr>
              <a:t>Sedang perataan vertikal orientasinya ke atas, bawah dan tengah. </a:t>
            </a:r>
            <a:endParaRPr lang="id-ID" dirty="0">
              <a:latin typeface="Comic Sans MS" pitchFamily="66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4572000"/>
            <a:ext cx="8134350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id-ID" b="1" dirty="0" smtClean="0"/>
              <a:t>Tag  Pembuatan Tabel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26736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Comic Sans MS" pitchFamily="66" charset="0"/>
              </a:rPr>
              <a:t>Elemen-elemen</a:t>
            </a:r>
            <a:r>
              <a:rPr lang="en-US" sz="2400" dirty="0" smtClean="0">
                <a:latin typeface="Comic Sans MS" pitchFamily="66" charset="0"/>
              </a:rPr>
              <a:t> yang </a:t>
            </a:r>
            <a:r>
              <a:rPr lang="en-US" sz="2400" dirty="0" err="1" smtClean="0">
                <a:latin typeface="Comic Sans MS" pitchFamily="66" charset="0"/>
              </a:rPr>
              <a:t>digunakan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untuk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membuat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tabel</a:t>
            </a:r>
            <a:r>
              <a:rPr lang="en-US" sz="2400" dirty="0" smtClean="0">
                <a:latin typeface="Comic Sans MS" pitchFamily="66" charset="0"/>
              </a:rPr>
              <a:t>, </a:t>
            </a:r>
            <a:r>
              <a:rPr lang="en-US" sz="2400" dirty="0" err="1" smtClean="0">
                <a:latin typeface="Comic Sans MS" pitchFamily="66" charset="0"/>
              </a:rPr>
              <a:t>sbb</a:t>
            </a:r>
            <a:r>
              <a:rPr lang="en-US" sz="2400" dirty="0" smtClean="0">
                <a:latin typeface="Comic Sans MS" pitchFamily="66" charset="0"/>
              </a:rPr>
              <a:t>:</a:t>
            </a:r>
            <a:endParaRPr lang="id-ID" sz="2400" dirty="0">
              <a:latin typeface="Comic Sans MS" pitchFamily="66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286000"/>
            <a:ext cx="7991475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Contoh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02936"/>
          </a:xfrm>
        </p:spPr>
        <p:txBody>
          <a:bodyPr>
            <a:noAutofit/>
          </a:bodyPr>
          <a:lstStyle/>
          <a:p>
            <a:pPr marL="3175" indent="-3175">
              <a:buNone/>
            </a:pPr>
            <a:r>
              <a:rPr lang="id-ID" sz="1000" dirty="0" smtClean="0"/>
              <a:t>&lt;html&gt;&lt;body&gt;</a:t>
            </a:r>
          </a:p>
          <a:p>
            <a:pPr marL="3175" indent="-3175">
              <a:buNone/>
            </a:pPr>
            <a:r>
              <a:rPr lang="id-ID" sz="1000" dirty="0" smtClean="0"/>
              <a:t>&lt;table border=5&gt;</a:t>
            </a:r>
          </a:p>
          <a:p>
            <a:pPr marL="3175" indent="-3175">
              <a:buNone/>
            </a:pPr>
            <a:r>
              <a:rPr lang="id-ID" sz="1000" dirty="0" smtClean="0"/>
              <a:t>&lt;caption&gt;&lt;h4&gt;Perataan Pada Tabel&lt;/h4&gt;&lt;/caption&gt;</a:t>
            </a:r>
          </a:p>
          <a:p>
            <a:pPr marL="3175" indent="-3175">
              <a:buNone/>
            </a:pPr>
            <a:r>
              <a:rPr lang="id-ID" sz="1000" dirty="0" smtClean="0"/>
              <a:t>&lt;tr&gt;</a:t>
            </a:r>
          </a:p>
          <a:p>
            <a:pPr marL="3175" indent="-3175">
              <a:buNone/>
            </a:pPr>
            <a:r>
              <a:rPr lang="id-ID" sz="1000" dirty="0" smtClean="0"/>
              <a:t>&lt;td&gt;&lt;/td&gt;</a:t>
            </a:r>
          </a:p>
          <a:p>
            <a:pPr marL="3175" indent="-3175">
              <a:buNone/>
            </a:pPr>
            <a:r>
              <a:rPr lang="id-ID" sz="1000" dirty="0" smtClean="0"/>
              <a:t>&lt;th&gt;&lt;h3&gt;Kiri &lt;/h3&gt;&lt;/th&gt;</a:t>
            </a:r>
          </a:p>
          <a:p>
            <a:pPr marL="3175" indent="-3175">
              <a:buNone/>
            </a:pPr>
            <a:r>
              <a:rPr lang="id-ID" sz="1000" dirty="0" smtClean="0"/>
              <a:t>&lt;th&gt;&lt;h3&gt;Tengah&lt;/h3&gt;&lt;/th&gt;</a:t>
            </a:r>
          </a:p>
          <a:p>
            <a:pPr marL="3175" indent="-3175">
              <a:buNone/>
            </a:pPr>
            <a:r>
              <a:rPr lang="id-ID" sz="1000" dirty="0" smtClean="0"/>
              <a:t>&lt;th&gt;&lt;h3&gt;Kanan &lt;/h3&gt;&lt;/th&gt;</a:t>
            </a:r>
          </a:p>
          <a:p>
            <a:pPr marL="3175" indent="-3175">
              <a:buNone/>
            </a:pPr>
            <a:r>
              <a:rPr lang="id-ID" sz="1000" dirty="0" smtClean="0"/>
              <a:t>&lt;/tr&gt;</a:t>
            </a:r>
          </a:p>
          <a:p>
            <a:pPr marL="3175" indent="-3175">
              <a:buNone/>
            </a:pPr>
            <a:r>
              <a:rPr lang="id-ID" sz="1000" dirty="0" smtClean="0"/>
              <a:t>&lt;tr&gt;</a:t>
            </a:r>
          </a:p>
          <a:p>
            <a:pPr marL="3175" indent="-3175">
              <a:buNone/>
            </a:pPr>
            <a:r>
              <a:rPr lang="id-ID" sz="1000" dirty="0" smtClean="0"/>
              <a:t>&lt;th&gt;&lt;h3&gt;Atas &lt;/h3&gt;&lt;/th&gt; </a:t>
            </a:r>
          </a:p>
          <a:p>
            <a:pPr marL="3175" indent="-3175">
              <a:buNone/>
            </a:pPr>
            <a:r>
              <a:rPr lang="id-ID" sz="1000" dirty="0" smtClean="0"/>
              <a:t>&lt;td align="left" valign="top"&gt;&lt;img border="0" src="ball.png"&gt;&lt;/td&gt;</a:t>
            </a:r>
          </a:p>
          <a:p>
            <a:pPr marL="3175" indent="-3175">
              <a:buNone/>
            </a:pPr>
            <a:r>
              <a:rPr lang="id-ID" sz="1000" dirty="0" smtClean="0"/>
              <a:t>&lt;td align="center" valign="top"&gt;&lt;img border="0" src="ball.png"&gt;&lt;/td&gt;</a:t>
            </a:r>
          </a:p>
          <a:p>
            <a:pPr marL="3175" indent="-3175">
              <a:buNone/>
            </a:pPr>
            <a:r>
              <a:rPr lang="id-ID" sz="1000" dirty="0" smtClean="0"/>
              <a:t>&lt;td align="right" valign="top"&gt;&lt;img border="0" src="ball.png"&gt;&lt;/td&gt;</a:t>
            </a:r>
          </a:p>
          <a:p>
            <a:pPr marL="3175" indent="-3175">
              <a:buNone/>
            </a:pPr>
            <a:r>
              <a:rPr lang="id-ID" sz="1000" dirty="0" smtClean="0"/>
              <a:t>&lt;/tr&gt;</a:t>
            </a:r>
          </a:p>
          <a:p>
            <a:pPr marL="3175" indent="-3175">
              <a:buNone/>
            </a:pPr>
            <a:r>
              <a:rPr lang="id-ID" sz="1000" dirty="0" smtClean="0"/>
              <a:t>&lt;tr&gt;</a:t>
            </a:r>
          </a:p>
          <a:p>
            <a:pPr marL="3175" indent="-3175">
              <a:buNone/>
            </a:pPr>
            <a:r>
              <a:rPr lang="id-ID" sz="1000" dirty="0" smtClean="0"/>
              <a:t>&lt;th&gt;&lt;h3&gt;Tengah &lt;/h3&gt;&lt;/th&gt;</a:t>
            </a:r>
          </a:p>
          <a:p>
            <a:pPr marL="3175" indent="-3175">
              <a:buNone/>
            </a:pPr>
            <a:r>
              <a:rPr lang="id-ID" sz="1000" dirty="0" smtClean="0"/>
              <a:t>&lt;td align="left" valign="middle"&gt;&lt;img border="0" src="ball.png"&gt;&lt;/td&gt;</a:t>
            </a:r>
          </a:p>
          <a:p>
            <a:pPr marL="3175" indent="-3175">
              <a:buNone/>
            </a:pPr>
            <a:r>
              <a:rPr lang="id-ID" sz="1000" dirty="0" smtClean="0"/>
              <a:t>&lt;td align="center" valign="middle"&gt;&lt;img border="0" src="ball.png"&gt;&lt;/td&gt;</a:t>
            </a:r>
          </a:p>
          <a:p>
            <a:pPr marL="3175" indent="-3175">
              <a:buNone/>
            </a:pPr>
            <a:r>
              <a:rPr lang="id-ID" sz="1000" dirty="0" smtClean="0"/>
              <a:t>&lt;td align="right" valign="middle"&gt;&lt;img border="0" src="ball.png"&gt;&lt;/td&gt; </a:t>
            </a:r>
          </a:p>
          <a:p>
            <a:pPr marL="3175" indent="-3175">
              <a:buNone/>
            </a:pPr>
            <a:r>
              <a:rPr lang="id-ID" sz="1000" dirty="0" smtClean="0"/>
              <a:t>&lt;/tr&gt;</a:t>
            </a:r>
          </a:p>
          <a:p>
            <a:pPr marL="3175" indent="-3175">
              <a:buNone/>
            </a:pPr>
            <a:r>
              <a:rPr lang="id-ID" sz="1000" dirty="0" smtClean="0"/>
              <a:t>&lt;tr&gt;&lt;th&gt;&lt;h3&gt;Bawah &lt;/h3&gt;&lt;/th&gt; </a:t>
            </a:r>
          </a:p>
          <a:p>
            <a:pPr marL="3175" indent="-3175">
              <a:buNone/>
            </a:pPr>
            <a:r>
              <a:rPr lang="id-ID" sz="1000" dirty="0" smtClean="0"/>
              <a:t>&lt;td align="left" valign="bottom"&gt;&lt;img border="0" src="ball.png"&gt;&lt;/td&gt;</a:t>
            </a:r>
          </a:p>
          <a:p>
            <a:pPr marL="3175" indent="-3175">
              <a:buNone/>
            </a:pPr>
            <a:r>
              <a:rPr lang="id-ID" sz="1000" dirty="0" smtClean="0"/>
              <a:t>&lt;td align="center" valign="bottom"&gt;&lt;img border="0" src="ball.png"&gt;&lt;/td&gt;</a:t>
            </a:r>
          </a:p>
          <a:p>
            <a:pPr marL="3175" indent="-3175">
              <a:buNone/>
            </a:pPr>
            <a:r>
              <a:rPr lang="id-ID" sz="1000" dirty="0" smtClean="0"/>
              <a:t>&lt;td align="right" valign="bottom"&gt;&lt;img border="0" src="ball.png"&gt;&lt;/td&gt;</a:t>
            </a:r>
          </a:p>
          <a:p>
            <a:pPr marL="3175" indent="-3175">
              <a:buNone/>
            </a:pPr>
            <a:r>
              <a:rPr lang="id-ID" sz="1000" dirty="0" smtClean="0"/>
              <a:t>&lt;/tr&gt;&lt;/table&gt;</a:t>
            </a:r>
          </a:p>
          <a:p>
            <a:pPr marL="3175" indent="-3175">
              <a:buNone/>
            </a:pPr>
            <a:r>
              <a:rPr lang="id-ID" sz="1000" dirty="0" smtClean="0"/>
              <a:t>&lt;/body&gt;&lt;/html&gt;</a:t>
            </a:r>
            <a:endParaRPr lang="id-ID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Hasil</a:t>
            </a:r>
            <a:endParaRPr lang="id-ID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295400"/>
            <a:ext cx="6400800" cy="5182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id-ID" b="1" dirty="0" smtClean="0"/>
              <a:t>Mengatur Lebar Tabel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21936"/>
          </a:xfrm>
        </p:spPr>
        <p:txBody>
          <a:bodyPr/>
          <a:lstStyle/>
          <a:p>
            <a:r>
              <a:rPr lang="id-ID" dirty="0" smtClean="0">
                <a:latin typeface="Comic Sans MS" pitchFamily="66" charset="0"/>
              </a:rPr>
              <a:t>Lebar suatu tabel diatur besarnya dengan menggunakan atribut </a:t>
            </a:r>
            <a:r>
              <a:rPr lang="id-ID" b="1" dirty="0" smtClean="0">
                <a:latin typeface="Comic Sans MS" pitchFamily="66" charset="0"/>
              </a:rPr>
              <a:t>WIDTH</a:t>
            </a:r>
            <a:r>
              <a:rPr lang="id-ID" dirty="0" smtClean="0">
                <a:latin typeface="Comic Sans MS" pitchFamily="66" charset="0"/>
              </a:rPr>
              <a:t>.</a:t>
            </a:r>
            <a:endParaRPr lang="en-US" dirty="0" smtClean="0">
              <a:latin typeface="Comic Sans MS" pitchFamily="66" charset="0"/>
            </a:endParaRPr>
          </a:p>
          <a:p>
            <a:r>
              <a:rPr lang="id-ID" dirty="0" smtClean="0">
                <a:latin typeface="Comic Sans MS" pitchFamily="66" charset="0"/>
              </a:rPr>
              <a:t>Atribut </a:t>
            </a:r>
            <a:r>
              <a:rPr lang="id-ID" b="1" dirty="0" smtClean="0">
                <a:latin typeface="Comic Sans MS" pitchFamily="66" charset="0"/>
              </a:rPr>
              <a:t>WIDTH</a:t>
            </a:r>
            <a:r>
              <a:rPr lang="id-ID" dirty="0" smtClean="0">
                <a:latin typeface="Comic Sans MS" pitchFamily="66" charset="0"/>
              </a:rPr>
              <a:t> digunakan untuk mengubah lebar tabel maupun lebar kolom suatu tabel. Elemen-elemen yang dapat disisipi dengan atribut </a:t>
            </a:r>
            <a:r>
              <a:rPr lang="id-ID" b="1" dirty="0" smtClean="0">
                <a:latin typeface="Comic Sans MS" pitchFamily="66" charset="0"/>
              </a:rPr>
              <a:t>WIDTH</a:t>
            </a:r>
            <a:r>
              <a:rPr lang="id-ID" dirty="0" smtClean="0">
                <a:latin typeface="Comic Sans MS" pitchFamily="66" charset="0"/>
              </a:rPr>
              <a:t> </a:t>
            </a:r>
            <a:r>
              <a:rPr lang="id-ID" dirty="0" smtClean="0">
                <a:latin typeface="Comic Sans MS" pitchFamily="66" charset="0"/>
              </a:rPr>
              <a:t>adalah</a:t>
            </a:r>
            <a:r>
              <a:rPr lang="en-US" dirty="0" smtClean="0">
                <a:latin typeface="Comic Sans MS" pitchFamily="66" charset="0"/>
              </a:rPr>
              <a:t>: </a:t>
            </a:r>
            <a:endParaRPr lang="id-ID" dirty="0">
              <a:latin typeface="Comic Sans MS" pitchFamily="66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4724400"/>
            <a:ext cx="8382000" cy="1179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: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114800"/>
          </a:xfrm>
        </p:spPr>
        <p:txBody>
          <a:bodyPr>
            <a:noAutofit/>
          </a:bodyPr>
          <a:lstStyle/>
          <a:p>
            <a:pPr marL="3175" indent="-3175">
              <a:buNone/>
            </a:pPr>
            <a:r>
              <a:rPr lang="id-ID" sz="1600" dirty="0" smtClean="0">
                <a:latin typeface="+mj-lt"/>
              </a:rPr>
              <a:t>&lt;html</a:t>
            </a:r>
            <a:r>
              <a:rPr lang="id-ID" sz="1600" dirty="0" smtClean="0">
                <a:latin typeface="+mj-lt"/>
              </a:rPr>
              <a:t>&gt;</a:t>
            </a:r>
            <a:endParaRPr lang="en-US" sz="1600" dirty="0" smtClean="0">
              <a:latin typeface="+mj-lt"/>
            </a:endParaRPr>
          </a:p>
          <a:p>
            <a:pPr marL="3175" indent="-3175">
              <a:buNone/>
            </a:pPr>
            <a:r>
              <a:rPr lang="id-ID" sz="1600" dirty="0" smtClean="0">
                <a:latin typeface="+mj-lt"/>
              </a:rPr>
              <a:t>&lt;</a:t>
            </a:r>
            <a:r>
              <a:rPr lang="id-ID" sz="1600" dirty="0" smtClean="0">
                <a:latin typeface="+mj-lt"/>
              </a:rPr>
              <a:t>body&gt;</a:t>
            </a:r>
          </a:p>
          <a:p>
            <a:pPr marL="3175" indent="-3175">
              <a:buNone/>
            </a:pPr>
            <a:r>
              <a:rPr lang="id-ID" sz="1600" dirty="0" smtClean="0">
                <a:latin typeface="+mj-lt"/>
              </a:rPr>
              <a:t>&lt;table border=1 width="70%"&gt;</a:t>
            </a:r>
          </a:p>
          <a:p>
            <a:pPr marL="3175" indent="-3175">
              <a:buNone/>
            </a:pPr>
            <a:r>
              <a:rPr lang="id-ID" sz="1600" dirty="0" smtClean="0">
                <a:latin typeface="+mj-lt"/>
              </a:rPr>
              <a:t>&lt;caption align="bottom"&gt;&lt;h5&gt;tabel dengan width 70%&lt;/h5&gt;&lt;/caption&gt;</a:t>
            </a:r>
          </a:p>
          <a:p>
            <a:pPr marL="3175" indent="-3175">
              <a:buNone/>
            </a:pPr>
            <a:r>
              <a:rPr lang="id-ID" sz="1600" dirty="0" smtClean="0">
                <a:latin typeface="+mj-lt"/>
              </a:rPr>
              <a:t>&lt;tr&gt;</a:t>
            </a:r>
          </a:p>
          <a:p>
            <a:pPr marL="184150" indent="-3175">
              <a:buNone/>
            </a:pPr>
            <a:r>
              <a:rPr lang="id-ID" sz="1600" dirty="0" smtClean="0">
                <a:latin typeface="+mj-lt"/>
              </a:rPr>
              <a:t>&lt;td width="50%"&gt;width 50%&lt;/td&gt;</a:t>
            </a:r>
          </a:p>
          <a:p>
            <a:pPr marL="184150" indent="-3175">
              <a:buNone/>
            </a:pPr>
            <a:r>
              <a:rPr lang="id-ID" sz="1600" dirty="0" smtClean="0">
                <a:latin typeface="+mj-lt"/>
              </a:rPr>
              <a:t>&lt;td width="50%"&gt;width 50%&lt;/td&gt;</a:t>
            </a:r>
          </a:p>
          <a:p>
            <a:pPr marL="3175" indent="-3175">
              <a:buNone/>
            </a:pPr>
            <a:r>
              <a:rPr lang="id-ID" sz="1600" dirty="0" smtClean="0">
                <a:latin typeface="+mj-lt"/>
              </a:rPr>
              <a:t>&lt;/tr&gt;</a:t>
            </a:r>
          </a:p>
          <a:p>
            <a:pPr marL="3175" indent="-3175">
              <a:buNone/>
            </a:pPr>
            <a:r>
              <a:rPr lang="id-ID" sz="1600" dirty="0" smtClean="0">
                <a:latin typeface="+mj-lt"/>
              </a:rPr>
              <a:t>&lt;tr&gt;</a:t>
            </a:r>
          </a:p>
          <a:p>
            <a:pPr marL="184150" indent="-3175">
              <a:buNone/>
            </a:pPr>
            <a:r>
              <a:rPr lang="id-ID" sz="1600" dirty="0" smtClean="0">
                <a:latin typeface="+mj-lt"/>
              </a:rPr>
              <a:t>&lt;td&gt;lebar sel 50% dari lebar tabel&lt;/td&gt;</a:t>
            </a:r>
          </a:p>
          <a:p>
            <a:pPr marL="184150" indent="-3175">
              <a:buNone/>
            </a:pPr>
            <a:r>
              <a:rPr lang="id-ID" sz="1600" dirty="0" smtClean="0">
                <a:latin typeface="+mj-lt"/>
              </a:rPr>
              <a:t>&lt;td&gt;lebar sel 50% dari lebar tabel&lt;/td&gt;</a:t>
            </a:r>
          </a:p>
          <a:p>
            <a:pPr marL="3175" indent="-3175">
              <a:buNone/>
            </a:pPr>
            <a:r>
              <a:rPr lang="id-ID" sz="1600" dirty="0" smtClean="0">
                <a:latin typeface="+mj-lt"/>
              </a:rPr>
              <a:t>&lt;/tr&gt;</a:t>
            </a:r>
          </a:p>
          <a:p>
            <a:pPr marL="3175" indent="-3175">
              <a:buNone/>
            </a:pPr>
            <a:r>
              <a:rPr lang="id-ID" sz="1600" dirty="0" smtClean="0">
                <a:latin typeface="+mj-lt"/>
              </a:rPr>
              <a:t>&lt;/table</a:t>
            </a:r>
            <a:r>
              <a:rPr lang="id-ID" sz="1600" dirty="0" smtClean="0">
                <a:latin typeface="+mj-lt"/>
              </a:rPr>
              <a:t>&gt;</a:t>
            </a:r>
            <a:endParaRPr lang="id-ID" sz="1600" dirty="0" smtClean="0">
              <a:latin typeface="+mj-lt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24400" y="1600200"/>
            <a:ext cx="4114800" cy="4974336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175" marR="0" lvl="0" indent="-31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&lt;table border=1 width="100%"&gt;</a:t>
            </a:r>
          </a:p>
          <a:p>
            <a:pPr marL="3175" marR="0" lvl="0" indent="-31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&lt;caption align="bottom"&gt;&lt;h5&gt;tabel dengan width 100%&lt;/h5&gt;&lt;/caption&gt; </a:t>
            </a:r>
          </a:p>
          <a:p>
            <a:pPr marL="3175" marR="0" lvl="0" indent="-31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&lt;tr&gt;</a:t>
            </a:r>
          </a:p>
          <a:p>
            <a:pPr marL="184150" marR="0" lvl="0" indent="-31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&lt;td width="30%"&gt;width 30%&lt;/td&gt;</a:t>
            </a:r>
          </a:p>
          <a:p>
            <a:pPr marL="184150" marR="0" lvl="0" indent="-31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&lt;td width="70%"&gt;width 70%&lt;/td&gt;</a:t>
            </a:r>
          </a:p>
          <a:p>
            <a:pPr marL="3175" marR="0" lvl="0" indent="-31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&lt;/tr&gt;</a:t>
            </a:r>
          </a:p>
          <a:p>
            <a:pPr marL="3175" marR="0" lvl="0" indent="-31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&lt;tr&gt;</a:t>
            </a:r>
          </a:p>
          <a:p>
            <a:pPr marL="184150" marR="0" lvl="0" indent="-31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&lt;td&gt;lebar sel 30% dari lebar tabel&lt;/td&gt;</a:t>
            </a:r>
          </a:p>
          <a:p>
            <a:pPr marL="184150" marR="0" lvl="0" indent="-31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&lt;td&gt;lebar sel 70% dari lebar tabel&lt;/td&gt;</a:t>
            </a:r>
          </a:p>
          <a:p>
            <a:pPr marL="3175" marR="0" lvl="0" indent="-31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&lt;/tr&gt;</a:t>
            </a:r>
          </a:p>
          <a:p>
            <a:pPr marL="3175" marR="0" lvl="0" indent="-31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&lt;/table&gt;</a:t>
            </a:r>
          </a:p>
          <a:p>
            <a:pPr marL="3175" marR="0" lvl="0" indent="-31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&lt;/body&gt;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175" marR="0" lvl="0" indent="-31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&lt;/html&gt;</a:t>
            </a:r>
            <a:endParaRPr kumimoji="0" lang="id-ID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Hasil</a:t>
            </a:r>
            <a:endParaRPr lang="id-ID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295400"/>
            <a:ext cx="7162800" cy="5030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id-ID" b="1" dirty="0" smtClean="0"/>
              <a:t>Pewarnaan Tabel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50536"/>
          </a:xfrm>
        </p:spPr>
        <p:txBody>
          <a:bodyPr/>
          <a:lstStyle/>
          <a:p>
            <a:r>
              <a:rPr lang="id-ID" dirty="0" smtClean="0">
                <a:latin typeface="Comic Sans MS" pitchFamily="66" charset="0"/>
              </a:rPr>
              <a:t>Pemberian warna dapat dilakukan pada tabel, sel maupun pada border dari suatu tabel. </a:t>
            </a:r>
            <a:endParaRPr lang="en-US" dirty="0" smtClean="0">
              <a:latin typeface="Comic Sans MS" pitchFamily="66" charset="0"/>
            </a:endParaRPr>
          </a:p>
          <a:p>
            <a:r>
              <a:rPr lang="id-ID" dirty="0" smtClean="0">
                <a:latin typeface="Comic Sans MS" pitchFamily="66" charset="0"/>
              </a:rPr>
              <a:t>Warna </a:t>
            </a:r>
            <a:r>
              <a:rPr lang="id-ID" dirty="0" smtClean="0">
                <a:latin typeface="Comic Sans MS" pitchFamily="66" charset="0"/>
              </a:rPr>
              <a:t>dapat ditulis dengan menggunakan bilangan Hexadesimal RRGGBB atau dengan menyebutkan warnanya. </a:t>
            </a:r>
            <a:endParaRPr lang="en-US" dirty="0" smtClean="0">
              <a:latin typeface="Comic Sans MS" pitchFamily="66" charset="0"/>
            </a:endParaRPr>
          </a:p>
          <a:p>
            <a:r>
              <a:rPr lang="id-ID" dirty="0" smtClean="0">
                <a:latin typeface="Comic Sans MS" pitchFamily="66" charset="0"/>
              </a:rPr>
              <a:t>Atribut </a:t>
            </a:r>
            <a:r>
              <a:rPr lang="id-ID" b="1" dirty="0" smtClean="0">
                <a:latin typeface="Comic Sans MS" pitchFamily="66" charset="0"/>
              </a:rPr>
              <a:t>BGCOLOR</a:t>
            </a:r>
            <a:r>
              <a:rPr lang="id-ID" dirty="0" smtClean="0">
                <a:latin typeface="Comic Sans MS" pitchFamily="66" charset="0"/>
              </a:rPr>
              <a:t> digunakan pada perintah </a:t>
            </a:r>
            <a:r>
              <a:rPr lang="id-ID" b="1" dirty="0" smtClean="0">
                <a:latin typeface="Comic Sans MS" pitchFamily="66" charset="0"/>
              </a:rPr>
              <a:t>TABLE</a:t>
            </a:r>
            <a:r>
              <a:rPr lang="id-ID" dirty="0" smtClean="0">
                <a:latin typeface="Comic Sans MS" pitchFamily="66" charset="0"/>
              </a:rPr>
              <a:t>, </a:t>
            </a:r>
            <a:r>
              <a:rPr lang="id-ID" b="1" dirty="0" smtClean="0">
                <a:latin typeface="Comic Sans MS" pitchFamily="66" charset="0"/>
              </a:rPr>
              <a:t>TD</a:t>
            </a:r>
            <a:r>
              <a:rPr lang="id-ID" dirty="0" smtClean="0">
                <a:latin typeface="Comic Sans MS" pitchFamily="66" charset="0"/>
              </a:rPr>
              <a:t>, </a:t>
            </a:r>
            <a:r>
              <a:rPr lang="id-ID" b="1" dirty="0" smtClean="0">
                <a:latin typeface="Comic Sans MS" pitchFamily="66" charset="0"/>
              </a:rPr>
              <a:t>TR</a:t>
            </a:r>
            <a:r>
              <a:rPr lang="id-ID" dirty="0" smtClean="0">
                <a:latin typeface="Comic Sans MS" pitchFamily="66" charset="0"/>
              </a:rPr>
              <a:t>. </a:t>
            </a:r>
            <a:endParaRPr lang="en-US" dirty="0" smtClean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pewarnaan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02936"/>
          </a:xfrm>
        </p:spPr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U</a:t>
            </a:r>
            <a:r>
              <a:rPr lang="id-ID" dirty="0" smtClean="0">
                <a:latin typeface="Comic Sans MS" pitchFamily="66" charset="0"/>
              </a:rPr>
              <a:t>ntuk </a:t>
            </a:r>
            <a:r>
              <a:rPr lang="id-ID" dirty="0" smtClean="0">
                <a:latin typeface="Comic Sans MS" pitchFamily="66" charset="0"/>
              </a:rPr>
              <a:t>mengubah warna border tabel, </a:t>
            </a:r>
            <a:r>
              <a:rPr lang="en-US" dirty="0" err="1" smtClean="0">
                <a:latin typeface="Comic Sans MS" pitchFamily="66" charset="0"/>
              </a:rPr>
              <a:t>dapat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menggunakan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id-ID" dirty="0" smtClean="0">
                <a:latin typeface="Comic Sans MS" pitchFamily="66" charset="0"/>
              </a:rPr>
              <a:t>atribut</a:t>
            </a:r>
            <a:r>
              <a:rPr lang="id-ID" dirty="0" smtClean="0">
                <a:latin typeface="Comic Sans MS" pitchFamily="66" charset="0"/>
              </a:rPr>
              <a:t>, yaitu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u="sng" dirty="0" err="1" smtClean="0">
                <a:latin typeface="Comic Sans MS" pitchFamily="66" charset="0"/>
              </a:rPr>
              <a:t>Catatan</a:t>
            </a:r>
            <a:r>
              <a:rPr lang="en-US" b="1" u="sng" dirty="0" smtClean="0">
                <a:latin typeface="Comic Sans MS" pitchFamily="66" charset="0"/>
              </a:rPr>
              <a:t>:</a:t>
            </a: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	</a:t>
            </a:r>
            <a:r>
              <a:rPr lang="en-US" dirty="0" err="1" smtClean="0">
                <a:latin typeface="Comic Sans MS" pitchFamily="66" charset="0"/>
              </a:rPr>
              <a:t>Atribut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diatas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hanya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dikenali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oleh</a:t>
            </a:r>
            <a:r>
              <a:rPr lang="en-US" dirty="0" smtClean="0">
                <a:latin typeface="Comic Sans MS" pitchFamily="66" charset="0"/>
              </a:rPr>
              <a:t> browser Internet Explorer.</a:t>
            </a:r>
            <a:endParaRPr lang="id-ID" dirty="0">
              <a:latin typeface="Comic Sans MS" pitchFamily="66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514600"/>
            <a:ext cx="812482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Contoh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>
            <a:normAutofit fontScale="70000" lnSpcReduction="20000"/>
          </a:bodyPr>
          <a:lstStyle/>
          <a:p>
            <a:pPr marL="98425" indent="-3175">
              <a:buNone/>
            </a:pPr>
            <a:r>
              <a:rPr lang="id-ID" dirty="0" smtClean="0"/>
              <a:t>&lt;html&gt;&lt;body&gt;</a:t>
            </a:r>
          </a:p>
          <a:p>
            <a:pPr marL="98425" indent="-3175">
              <a:buNone/>
            </a:pPr>
            <a:r>
              <a:rPr lang="id-ID" dirty="0" smtClean="0"/>
              <a:t>&lt;center&gt;</a:t>
            </a:r>
          </a:p>
          <a:p>
            <a:pPr marL="98425" indent="-3175">
              <a:buNone/>
            </a:pPr>
            <a:r>
              <a:rPr lang="id-ID" dirty="0" smtClean="0"/>
              <a:t>&lt;table border=1 width="40%" bordercolorlight="red" bordercolordark = "yellow"&gt;</a:t>
            </a:r>
          </a:p>
          <a:p>
            <a:pPr marL="98425" indent="-3175">
              <a:buNone/>
            </a:pPr>
            <a:r>
              <a:rPr lang="id-ID" dirty="0" smtClean="0"/>
              <a:t>&lt;caption&gt;&lt;h5&gt;warna pada tabel&lt;/h5&gt;&lt;/caption&gt;</a:t>
            </a:r>
          </a:p>
          <a:p>
            <a:pPr marL="98425" indent="-3175">
              <a:buNone/>
            </a:pPr>
            <a:r>
              <a:rPr lang="id-ID" dirty="0" smtClean="0"/>
              <a:t>&lt;tr bgcolor="yellow"&gt;</a:t>
            </a:r>
          </a:p>
          <a:p>
            <a:pPr marL="365125" indent="-3175">
              <a:buNone/>
            </a:pPr>
            <a:r>
              <a:rPr lang="id-ID" dirty="0" smtClean="0"/>
              <a:t>&lt;td align="center"&gt;warna kuning&lt;/td&gt;</a:t>
            </a:r>
          </a:p>
          <a:p>
            <a:pPr marL="365125" indent="-3175">
              <a:buNone/>
            </a:pPr>
            <a:r>
              <a:rPr lang="id-ID" dirty="0" smtClean="0"/>
              <a:t>&lt;td align="center"&gt;warna kuning&lt;/td&gt;</a:t>
            </a:r>
          </a:p>
          <a:p>
            <a:pPr marL="98425" indent="-3175">
              <a:buNone/>
            </a:pPr>
            <a:r>
              <a:rPr lang="id-ID" dirty="0" smtClean="0"/>
              <a:t>&lt;/tr&gt;</a:t>
            </a:r>
          </a:p>
          <a:p>
            <a:pPr marL="98425" indent="-3175">
              <a:buNone/>
            </a:pPr>
            <a:r>
              <a:rPr lang="id-ID" dirty="0" smtClean="0"/>
              <a:t>&lt;tr&gt;</a:t>
            </a:r>
          </a:p>
          <a:p>
            <a:pPr marL="361950" indent="0">
              <a:buNone/>
            </a:pPr>
            <a:r>
              <a:rPr lang="id-ID" dirty="0" smtClean="0"/>
              <a:t>&lt;td align="center" bgcolor="red"&gt;warna merah&lt;/td&gt;</a:t>
            </a:r>
          </a:p>
          <a:p>
            <a:pPr marL="361950" indent="0">
              <a:buNone/>
            </a:pPr>
            <a:r>
              <a:rPr lang="id-ID" dirty="0" smtClean="0"/>
              <a:t>&lt;td align="center" bgcolor="green"&gt;warna hijau&lt;/td&gt;</a:t>
            </a:r>
          </a:p>
          <a:p>
            <a:pPr marL="98425" indent="-3175">
              <a:buNone/>
            </a:pPr>
            <a:r>
              <a:rPr lang="id-ID" dirty="0" smtClean="0"/>
              <a:t>&lt;/tr&gt;</a:t>
            </a:r>
          </a:p>
          <a:p>
            <a:pPr marL="98425" indent="-3175">
              <a:buNone/>
            </a:pPr>
            <a:r>
              <a:rPr lang="id-ID" dirty="0" smtClean="0"/>
              <a:t>&lt;/table&gt;</a:t>
            </a:r>
          </a:p>
          <a:p>
            <a:pPr marL="98425" indent="-3175">
              <a:buNone/>
            </a:pPr>
            <a:r>
              <a:rPr lang="id-ID" dirty="0" smtClean="0"/>
              <a:t>&lt;/center&gt; </a:t>
            </a:r>
          </a:p>
          <a:p>
            <a:pPr marL="98425" indent="-3175">
              <a:buNone/>
            </a:pPr>
            <a:r>
              <a:rPr lang="id-ID" dirty="0" smtClean="0"/>
              <a:t>&lt;/body&gt;&lt;/html&gt;</a:t>
            </a:r>
            <a:endParaRPr lang="id-ID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US" dirty="0" err="1" smtClean="0"/>
              <a:t>Hasil</a:t>
            </a:r>
            <a:endParaRPr lang="id-ID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590800"/>
            <a:ext cx="4019048" cy="291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590800"/>
            <a:ext cx="4146162" cy="2895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066800" y="1905000"/>
            <a:ext cx="2582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Mozilla Firefox</a:t>
            </a:r>
            <a:endParaRPr lang="id-ID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410200" y="1905000"/>
            <a:ext cx="2959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Internet Explorer</a:t>
            </a:r>
            <a:endParaRPr lang="id-ID" sz="28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id-ID" b="1" dirty="0" smtClean="0"/>
              <a:t>Mengatur </a:t>
            </a:r>
            <a:r>
              <a:rPr lang="id-ID" b="1" dirty="0" smtClean="0"/>
              <a:t>Spasi Tabel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4336"/>
          </a:xfrm>
        </p:spPr>
        <p:txBody>
          <a:bodyPr/>
          <a:lstStyle/>
          <a:p>
            <a:pPr marL="365125" indent="-269875"/>
            <a:r>
              <a:rPr lang="id-ID" dirty="0" smtClean="0">
                <a:latin typeface="Comic Sans MS" pitchFamily="66" charset="0"/>
              </a:rPr>
              <a:t>Atribut yang digunakan untuk mengatur spasi dalam tabel yaitu </a:t>
            </a:r>
            <a:r>
              <a:rPr lang="id-ID" b="1" dirty="0" smtClean="0">
                <a:latin typeface="Comic Sans MS" pitchFamily="66" charset="0"/>
              </a:rPr>
              <a:t>CELLSPACING</a:t>
            </a:r>
            <a:r>
              <a:rPr lang="id-ID" dirty="0" smtClean="0">
                <a:latin typeface="Comic Sans MS" pitchFamily="66" charset="0"/>
              </a:rPr>
              <a:t> dan </a:t>
            </a:r>
            <a:r>
              <a:rPr lang="id-ID" b="1" dirty="0" smtClean="0">
                <a:latin typeface="Comic Sans MS" pitchFamily="66" charset="0"/>
              </a:rPr>
              <a:t>CELLPADDING</a:t>
            </a:r>
            <a:r>
              <a:rPr lang="id-ID" dirty="0" smtClean="0">
                <a:latin typeface="Comic Sans MS" pitchFamily="66" charset="0"/>
              </a:rPr>
              <a:t>. </a:t>
            </a:r>
            <a:endParaRPr lang="en-US" dirty="0" smtClean="0">
              <a:latin typeface="Comic Sans MS" pitchFamily="66" charset="0"/>
            </a:endParaRPr>
          </a:p>
          <a:p>
            <a:pPr marL="365125" indent="-269875"/>
            <a:r>
              <a:rPr lang="id-ID" b="1" dirty="0" smtClean="0">
                <a:latin typeface="Comic Sans MS" pitchFamily="66" charset="0"/>
              </a:rPr>
              <a:t>CELLSPACING</a:t>
            </a:r>
            <a:r>
              <a:rPr lang="id-ID" dirty="0" smtClean="0">
                <a:latin typeface="Comic Sans MS" pitchFamily="66" charset="0"/>
              </a:rPr>
              <a:t> </a:t>
            </a:r>
            <a:r>
              <a:rPr lang="id-ID" dirty="0" smtClean="0">
                <a:latin typeface="Comic Sans MS" pitchFamily="66" charset="0"/>
              </a:rPr>
              <a:t>digunakan untuk menentukan jumlah spasi yang terdapat diantara dua buah sel dalam sebuah </a:t>
            </a:r>
            <a:r>
              <a:rPr lang="id-ID" dirty="0" smtClean="0">
                <a:latin typeface="Comic Sans MS" pitchFamily="66" charset="0"/>
              </a:rPr>
              <a:t>tabel</a:t>
            </a:r>
            <a:r>
              <a:rPr lang="en-US" dirty="0" smtClean="0">
                <a:latin typeface="Comic Sans MS" pitchFamily="66" charset="0"/>
              </a:rPr>
              <a:t>.</a:t>
            </a:r>
          </a:p>
          <a:p>
            <a:pPr marL="365125" indent="-269875"/>
            <a:r>
              <a:rPr lang="id-ID" b="1" dirty="0" smtClean="0">
                <a:latin typeface="Comic Sans MS" pitchFamily="66" charset="0"/>
              </a:rPr>
              <a:t>CELLPADDING</a:t>
            </a:r>
            <a:r>
              <a:rPr lang="id-ID" dirty="0" smtClean="0">
                <a:latin typeface="Comic Sans MS" pitchFamily="66" charset="0"/>
              </a:rPr>
              <a:t> </a:t>
            </a:r>
            <a:r>
              <a:rPr lang="id-ID" dirty="0" smtClean="0">
                <a:latin typeface="Comic Sans MS" pitchFamily="66" charset="0"/>
              </a:rPr>
              <a:t>digunakan untuk menentukan jumlah spasi yang terdapat diantara border sel dan dengan isi yang ada didalam sel tersebut</a:t>
            </a:r>
            <a:r>
              <a:rPr lang="id-ID" dirty="0" smtClean="0">
                <a:latin typeface="Comic Sans MS" pitchFamily="66" charset="0"/>
              </a:rPr>
              <a:t>.</a:t>
            </a:r>
            <a:endParaRPr lang="id-ID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b="1" dirty="0" err="1" smtClean="0"/>
              <a:t>Atribut</a:t>
            </a:r>
            <a:r>
              <a:rPr lang="en-US" b="1" dirty="0" smtClean="0"/>
              <a:t> </a:t>
            </a:r>
            <a:r>
              <a:rPr lang="en-US" b="1" dirty="0" err="1" smtClean="0"/>
              <a:t>Tabel</a:t>
            </a:r>
            <a:endParaRPr lang="id-ID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787" y="1371600"/>
            <a:ext cx="839121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Contoh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21936"/>
          </a:xfrm>
        </p:spPr>
        <p:txBody>
          <a:bodyPr>
            <a:normAutofit fontScale="77500" lnSpcReduction="20000"/>
          </a:bodyPr>
          <a:lstStyle/>
          <a:p>
            <a:pPr marL="98425" indent="-3175">
              <a:buNone/>
            </a:pPr>
            <a:r>
              <a:rPr lang="id-ID" dirty="0" smtClean="0"/>
              <a:t>&lt;html&gt;&lt;body&gt;</a:t>
            </a:r>
          </a:p>
          <a:p>
            <a:pPr marL="98425" indent="-3175">
              <a:buNone/>
            </a:pPr>
            <a:r>
              <a:rPr lang="id-ID" dirty="0" smtClean="0"/>
              <a:t>&lt;table border=5 cellpadding=10 cellspacing=15 align=”center”&gt;</a:t>
            </a:r>
          </a:p>
          <a:p>
            <a:pPr marL="98425" indent="-3175">
              <a:buNone/>
            </a:pPr>
            <a:r>
              <a:rPr lang="id-ID" dirty="0" smtClean="0"/>
              <a:t>&lt;tr&gt;</a:t>
            </a:r>
          </a:p>
          <a:p>
            <a:pPr marL="444500" indent="-3175">
              <a:buNone/>
            </a:pPr>
            <a:r>
              <a:rPr lang="id-ID" dirty="0" smtClean="0"/>
              <a:t>&lt;td&gt;hallo&lt;/td&gt;</a:t>
            </a:r>
          </a:p>
          <a:p>
            <a:pPr marL="444500" indent="-3175">
              <a:buNone/>
            </a:pPr>
            <a:r>
              <a:rPr lang="id-ID" dirty="0" smtClean="0"/>
              <a:t>&lt;td&gt;hallo&lt;/td&gt;</a:t>
            </a:r>
          </a:p>
          <a:p>
            <a:pPr marL="444500" indent="-3175">
              <a:buNone/>
            </a:pPr>
            <a:r>
              <a:rPr lang="id-ID" dirty="0" smtClean="0"/>
              <a:t>&lt;td&gt;hallo&lt;/td&gt;</a:t>
            </a:r>
          </a:p>
          <a:p>
            <a:pPr marL="98425" indent="-3175">
              <a:buNone/>
            </a:pPr>
            <a:r>
              <a:rPr lang="id-ID" dirty="0" smtClean="0"/>
              <a:t>&lt;/tr&gt;</a:t>
            </a:r>
          </a:p>
          <a:p>
            <a:pPr marL="98425" indent="-3175">
              <a:buNone/>
            </a:pPr>
            <a:r>
              <a:rPr lang="id-ID" dirty="0" smtClean="0"/>
              <a:t>&lt;tr&gt;</a:t>
            </a:r>
          </a:p>
          <a:p>
            <a:pPr marL="444500" indent="-3175">
              <a:buNone/>
            </a:pPr>
            <a:r>
              <a:rPr lang="id-ID" dirty="0" smtClean="0"/>
              <a:t>&lt;td&gt;hallo&lt;/td&gt;</a:t>
            </a:r>
          </a:p>
          <a:p>
            <a:pPr marL="444500" indent="-3175">
              <a:buNone/>
            </a:pPr>
            <a:r>
              <a:rPr lang="id-ID" dirty="0" smtClean="0"/>
              <a:t>&lt;td&gt;hallo&lt;/td&gt;</a:t>
            </a:r>
          </a:p>
          <a:p>
            <a:pPr marL="444500" indent="-3175">
              <a:buNone/>
            </a:pPr>
            <a:r>
              <a:rPr lang="id-ID" dirty="0" smtClean="0"/>
              <a:t>&lt;td&gt;hallo&lt;/td&gt;</a:t>
            </a:r>
          </a:p>
          <a:p>
            <a:pPr marL="98425" indent="-3175">
              <a:buNone/>
            </a:pPr>
            <a:r>
              <a:rPr lang="id-ID" dirty="0" smtClean="0"/>
              <a:t>&lt;/tr&gt;</a:t>
            </a:r>
          </a:p>
          <a:p>
            <a:pPr marL="98425" indent="-3175">
              <a:buNone/>
            </a:pPr>
            <a:r>
              <a:rPr lang="id-ID" dirty="0" smtClean="0"/>
              <a:t>&lt;/table&gt; </a:t>
            </a:r>
          </a:p>
          <a:p>
            <a:pPr marL="98425" indent="-3175">
              <a:buNone/>
            </a:pPr>
            <a:r>
              <a:rPr lang="id-ID" dirty="0" smtClean="0"/>
              <a:t>&lt;/body&gt;&lt;/html&gt;</a:t>
            </a:r>
            <a:endParaRPr lang="id-ID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US" dirty="0" err="1" smtClean="0"/>
              <a:t>Hasil</a:t>
            </a:r>
            <a:endParaRPr lang="id-ID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447800"/>
            <a:ext cx="6019800" cy="5019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id-ID" b="1" dirty="0" smtClean="0"/>
              <a:t>Menggabungkan Kolom dan Baris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>
            <a:normAutofit/>
          </a:bodyPr>
          <a:lstStyle/>
          <a:p>
            <a:r>
              <a:rPr lang="id-ID" sz="2600" dirty="0" smtClean="0">
                <a:latin typeface="Comic Sans MS" pitchFamily="66" charset="0"/>
              </a:rPr>
              <a:t>Atribut </a:t>
            </a:r>
            <a:r>
              <a:rPr lang="id-ID" sz="2600" dirty="0" smtClean="0">
                <a:latin typeface="Comic Sans MS" pitchFamily="66" charset="0"/>
              </a:rPr>
              <a:t>yang digunakan untuk menggabungkan kolom adalah </a:t>
            </a:r>
            <a:r>
              <a:rPr lang="id-ID" sz="2600" b="1" dirty="0" smtClean="0">
                <a:latin typeface="Comic Sans MS" pitchFamily="66" charset="0"/>
              </a:rPr>
              <a:t>COLSPAN</a:t>
            </a:r>
            <a:r>
              <a:rPr lang="en-US" sz="2600" dirty="0" smtClean="0">
                <a:latin typeface="Comic Sans MS" pitchFamily="66" charset="0"/>
              </a:rPr>
              <a:t>.</a:t>
            </a:r>
          </a:p>
          <a:p>
            <a:r>
              <a:rPr lang="en-US" sz="2600" dirty="0" smtClean="0">
                <a:latin typeface="Comic Sans MS" pitchFamily="66" charset="0"/>
              </a:rPr>
              <a:t>A</a:t>
            </a:r>
            <a:r>
              <a:rPr lang="id-ID" sz="2600" dirty="0" smtClean="0">
                <a:latin typeface="Comic Sans MS" pitchFamily="66" charset="0"/>
              </a:rPr>
              <a:t>tribut </a:t>
            </a:r>
            <a:r>
              <a:rPr lang="id-ID" sz="2600" dirty="0" smtClean="0">
                <a:latin typeface="Comic Sans MS" pitchFamily="66" charset="0"/>
              </a:rPr>
              <a:t>untuk menggabungkan baris adalah </a:t>
            </a:r>
            <a:r>
              <a:rPr lang="id-ID" sz="2600" b="1" dirty="0" smtClean="0">
                <a:latin typeface="Comic Sans MS" pitchFamily="66" charset="0"/>
              </a:rPr>
              <a:t>ROWSPAN</a:t>
            </a:r>
            <a:r>
              <a:rPr lang="en-US" sz="2600" dirty="0" smtClean="0">
                <a:latin typeface="Comic Sans MS" pitchFamily="66" charset="0"/>
              </a:rPr>
              <a:t>.</a:t>
            </a:r>
          </a:p>
          <a:p>
            <a:r>
              <a:rPr lang="id-ID" sz="2600" dirty="0" smtClean="0">
                <a:latin typeface="Comic Sans MS" pitchFamily="66" charset="0"/>
              </a:rPr>
              <a:t>Kedua </a:t>
            </a:r>
            <a:r>
              <a:rPr lang="id-ID" sz="2600" dirty="0" smtClean="0">
                <a:latin typeface="Comic Sans MS" pitchFamily="66" charset="0"/>
              </a:rPr>
              <a:t>atribut ini bisa dikenakan pada </a:t>
            </a:r>
            <a:r>
              <a:rPr lang="en-US" sz="2600" dirty="0" smtClean="0">
                <a:latin typeface="Comic Sans MS" pitchFamily="66" charset="0"/>
              </a:rPr>
              <a:t>s</a:t>
            </a:r>
            <a:r>
              <a:rPr lang="id-ID" sz="2600" dirty="0" smtClean="0">
                <a:latin typeface="Comic Sans MS" pitchFamily="66" charset="0"/>
              </a:rPr>
              <a:t>embarang </a:t>
            </a:r>
            <a:r>
              <a:rPr lang="id-ID" sz="2600" dirty="0" smtClean="0">
                <a:latin typeface="Comic Sans MS" pitchFamily="66" charset="0"/>
              </a:rPr>
              <a:t>sel dalam suatu tabel (</a:t>
            </a:r>
            <a:r>
              <a:rPr lang="id-ID" sz="2600" b="1" dirty="0" smtClean="0">
                <a:latin typeface="Comic Sans MS" pitchFamily="66" charset="0"/>
              </a:rPr>
              <a:t>TH</a:t>
            </a:r>
            <a:r>
              <a:rPr lang="id-ID" sz="2600" dirty="0" smtClean="0">
                <a:latin typeface="Comic Sans MS" pitchFamily="66" charset="0"/>
              </a:rPr>
              <a:t> atau </a:t>
            </a:r>
            <a:r>
              <a:rPr lang="id-ID" sz="2600" b="1" dirty="0" smtClean="0">
                <a:latin typeface="Comic Sans MS" pitchFamily="66" charset="0"/>
              </a:rPr>
              <a:t>TD</a:t>
            </a:r>
            <a:r>
              <a:rPr lang="id-ID" sz="2600" dirty="0" smtClean="0">
                <a:latin typeface="Comic Sans MS" pitchFamily="66" charset="0"/>
              </a:rPr>
              <a:t>) dan untuk menggunakannya cukup dengan menentukan berapa banyak kolom atau baris yang akan digabungkan. </a:t>
            </a:r>
            <a:endParaRPr lang="id-ID" sz="2600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r>
              <a:rPr lang="en-US" dirty="0" err="1" smtClean="0"/>
              <a:t>Contoh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3962400" cy="520293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id-ID" sz="1300" dirty="0" smtClean="0"/>
              <a:t>&lt;html</a:t>
            </a:r>
            <a:r>
              <a:rPr lang="id-ID" sz="1300" dirty="0" smtClean="0"/>
              <a:t>&gt;&lt;</a:t>
            </a:r>
            <a:r>
              <a:rPr lang="id-ID" sz="1300" dirty="0" smtClean="0"/>
              <a:t>body&gt;</a:t>
            </a:r>
          </a:p>
          <a:p>
            <a:pPr>
              <a:buNone/>
            </a:pPr>
            <a:r>
              <a:rPr lang="id-ID" sz="1300" dirty="0" smtClean="0"/>
              <a:t>&lt;table border=1 width="75%"&gt;</a:t>
            </a:r>
          </a:p>
          <a:p>
            <a:pPr>
              <a:buNone/>
            </a:pPr>
            <a:r>
              <a:rPr lang="id-ID" sz="1300" dirty="0" smtClean="0"/>
              <a:t>&lt;tr&gt;</a:t>
            </a:r>
          </a:p>
          <a:p>
            <a:pPr>
              <a:buNone/>
            </a:pPr>
            <a:r>
              <a:rPr lang="id-ID" sz="1300" dirty="0" smtClean="0"/>
              <a:t>&lt;td  align="center"&gt;Data1&lt;/td&gt;</a:t>
            </a:r>
          </a:p>
          <a:p>
            <a:pPr>
              <a:buNone/>
            </a:pPr>
            <a:r>
              <a:rPr lang="id-ID" sz="1300" dirty="0" smtClean="0"/>
              <a:t>&lt;td  colspan=2 align="center"&gt;Data 2&lt;/td&gt;&lt;/tr&gt;</a:t>
            </a:r>
          </a:p>
          <a:p>
            <a:pPr>
              <a:buNone/>
            </a:pPr>
            <a:r>
              <a:rPr lang="id-ID" sz="1300" dirty="0" smtClean="0"/>
              <a:t>&lt;tr&gt;</a:t>
            </a:r>
          </a:p>
          <a:p>
            <a:pPr>
              <a:buNone/>
            </a:pPr>
            <a:r>
              <a:rPr lang="id-ID" sz="1300" dirty="0" smtClean="0"/>
              <a:t>&lt;td  align="center"&gt;Data 1&lt;/td&gt;</a:t>
            </a:r>
          </a:p>
          <a:p>
            <a:pPr>
              <a:buNone/>
            </a:pPr>
            <a:r>
              <a:rPr lang="id-ID" sz="1300" dirty="0" smtClean="0"/>
              <a:t>&lt;td  align="center"&gt;Data2a&lt;/td&gt;</a:t>
            </a:r>
          </a:p>
          <a:p>
            <a:pPr>
              <a:buNone/>
            </a:pPr>
            <a:r>
              <a:rPr lang="id-ID" sz="1300" dirty="0" smtClean="0"/>
              <a:t>&lt;td  align="center"&gt;Data2b&lt;/td&gt;</a:t>
            </a:r>
          </a:p>
          <a:p>
            <a:pPr>
              <a:buNone/>
            </a:pPr>
            <a:r>
              <a:rPr lang="id-ID" sz="1300" dirty="0" smtClean="0"/>
              <a:t>&lt;/tr&gt; &lt;/table&gt;&lt;br&gt;</a:t>
            </a:r>
          </a:p>
          <a:p>
            <a:pPr>
              <a:buNone/>
            </a:pPr>
            <a:r>
              <a:rPr lang="id-ID" sz="1300" dirty="0" smtClean="0"/>
              <a:t>Tabel dengan ROWSPAN&lt;br&gt;</a:t>
            </a:r>
          </a:p>
          <a:p>
            <a:pPr>
              <a:buNone/>
            </a:pPr>
            <a:r>
              <a:rPr lang="id-ID" sz="1300" dirty="0" smtClean="0"/>
              <a:t>&lt;table border=1 width="75%"&gt;</a:t>
            </a:r>
          </a:p>
          <a:p>
            <a:pPr>
              <a:buNone/>
            </a:pPr>
            <a:r>
              <a:rPr lang="id-ID" sz="1300" dirty="0" smtClean="0"/>
              <a:t>&lt;tr&gt;</a:t>
            </a:r>
          </a:p>
          <a:p>
            <a:pPr>
              <a:buNone/>
            </a:pPr>
            <a:r>
              <a:rPr lang="id-ID" sz="1300" dirty="0" smtClean="0"/>
              <a:t>&lt;td  rowspan=2 align="center"&gt;Data1&lt;/td&gt;</a:t>
            </a:r>
          </a:p>
          <a:p>
            <a:pPr>
              <a:buNone/>
            </a:pPr>
            <a:r>
              <a:rPr lang="id-ID" sz="1300" dirty="0" smtClean="0"/>
              <a:t>&lt;td align="center"&gt;Data 2&lt;/td&gt;</a:t>
            </a:r>
          </a:p>
          <a:p>
            <a:pPr>
              <a:buNone/>
            </a:pPr>
            <a:r>
              <a:rPr lang="id-ID" sz="1300" dirty="0" smtClean="0"/>
              <a:t>&lt;td align="center"&gt;Data 3&lt;/td&gt;</a:t>
            </a:r>
          </a:p>
          <a:p>
            <a:pPr>
              <a:buNone/>
            </a:pPr>
            <a:r>
              <a:rPr lang="id-ID" sz="1300" dirty="0" smtClean="0"/>
              <a:t>&lt;td  align="center"&gt;Data 4&lt;/td&gt;</a:t>
            </a:r>
          </a:p>
          <a:p>
            <a:pPr>
              <a:buNone/>
            </a:pPr>
            <a:r>
              <a:rPr lang="id-ID" sz="1300" dirty="0" smtClean="0"/>
              <a:t>&lt;/tr&gt;</a:t>
            </a:r>
          </a:p>
          <a:p>
            <a:pPr>
              <a:buNone/>
            </a:pPr>
            <a:r>
              <a:rPr lang="id-ID" sz="1300" dirty="0" smtClean="0"/>
              <a:t>&lt;tr&gt;</a:t>
            </a:r>
          </a:p>
          <a:p>
            <a:pPr>
              <a:buNone/>
            </a:pPr>
            <a:r>
              <a:rPr lang="id-ID" sz="1300" dirty="0" smtClean="0"/>
              <a:t>&lt;td align="center"&gt;Data 2&lt;/td&gt;</a:t>
            </a:r>
          </a:p>
          <a:p>
            <a:pPr>
              <a:buNone/>
            </a:pPr>
            <a:r>
              <a:rPr lang="id-ID" sz="1300" dirty="0" smtClean="0"/>
              <a:t>&lt;td align="center"&gt;Data 3&lt;/td&gt;</a:t>
            </a:r>
          </a:p>
          <a:p>
            <a:pPr>
              <a:buNone/>
            </a:pPr>
            <a:r>
              <a:rPr lang="id-ID" sz="1300" dirty="0" smtClean="0"/>
              <a:t>&lt;td  align="center"&gt;Data 4&lt;/td</a:t>
            </a:r>
            <a:r>
              <a:rPr lang="id-ID" sz="1300" dirty="0" smtClean="0"/>
              <a:t>&gt;</a:t>
            </a:r>
            <a:endParaRPr lang="id-ID" sz="13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00600" y="1371600"/>
            <a:ext cx="3962400" cy="5202936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>
              <a:buNone/>
            </a:pPr>
            <a:r>
              <a:rPr lang="id-ID" sz="2800" dirty="0" smtClean="0"/>
              <a:t>&lt;/tr&gt;</a:t>
            </a:r>
          </a:p>
          <a:p>
            <a:pPr>
              <a:buNone/>
            </a:pPr>
            <a:r>
              <a:rPr lang="id-ID" sz="2800" dirty="0" smtClean="0"/>
              <a:t>&lt;/table&gt;&lt;br&gt;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Tabel Gabungan ROWSPAN dan COLSPAN&lt;br&gt;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&lt;table border=1 width="75%"&gt;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&lt;tr&gt;&lt;th rowspan=2 colspan=2&gt;&lt;/th&gt;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&lt;th colspan=2&gt;COLSPAN&lt;/th&gt;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&lt;/tr&gt;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&lt;tr&gt;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&lt;th&gt;Kolom 1&lt;/th&gt;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&lt;th&gt;Kolom 2&lt;/th&gt;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&lt;/tr&gt;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&lt;tr&gt;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&lt;th rowspan=2&gt;ROWSPAN&lt;/th&gt;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&lt;th&gt;Baris 1&lt;/th&gt;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&lt;td align="center"&gt;1,1&lt;/td&gt;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&lt;td align="center"&gt;1,2&lt;/td&gt;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&lt;/tr&gt;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&lt;tr&gt;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&lt;th&gt;Baris 1&lt;/th&gt;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&lt;td align="center"&gt;1,1&lt;/td&gt;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&lt;td align="center"&gt;1,2&lt;/td&gt;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&lt;/tr&gt;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&lt;/table&gt;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&lt;/body&gt;&lt;/html&gt;</a:t>
            </a:r>
            <a:endParaRPr kumimoji="0" lang="id-ID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r>
              <a:rPr lang="en-US" dirty="0" err="1" smtClean="0"/>
              <a:t>Hasil</a:t>
            </a:r>
            <a:endParaRPr lang="id-ID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295400"/>
            <a:ext cx="6629400" cy="526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id-ID" b="1" dirty="0" smtClean="0"/>
              <a:t>Tabel Sederhana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4336"/>
          </a:xfrm>
        </p:spPr>
        <p:txBody>
          <a:bodyPr>
            <a:normAutofit lnSpcReduction="10000"/>
          </a:bodyPr>
          <a:lstStyle/>
          <a:p>
            <a:r>
              <a:rPr lang="id-ID" dirty="0" smtClean="0">
                <a:latin typeface="Comic Sans MS" pitchFamily="66" charset="0"/>
              </a:rPr>
              <a:t>Untuk membuat suatu tabel minimal diperlukan tiga elemen tabel. </a:t>
            </a:r>
            <a:endParaRPr lang="en-US" dirty="0" smtClean="0">
              <a:latin typeface="Comic Sans MS" pitchFamily="66" charset="0"/>
            </a:endParaRPr>
          </a:p>
          <a:p>
            <a:r>
              <a:rPr lang="id-ID" dirty="0" smtClean="0">
                <a:latin typeface="Comic Sans MS" pitchFamily="66" charset="0"/>
              </a:rPr>
              <a:t>Tag </a:t>
            </a:r>
            <a:r>
              <a:rPr lang="id-ID" b="1" dirty="0" smtClean="0">
                <a:latin typeface="Comic Sans MS" pitchFamily="66" charset="0"/>
              </a:rPr>
              <a:t>TABLE</a:t>
            </a:r>
            <a:r>
              <a:rPr lang="id-ID" dirty="0" smtClean="0">
                <a:latin typeface="Comic Sans MS" pitchFamily="66" charset="0"/>
              </a:rPr>
              <a:t> digunakan sebagai awal pembuatan tabel, tag </a:t>
            </a:r>
            <a:r>
              <a:rPr lang="id-ID" b="1" dirty="0" smtClean="0">
                <a:latin typeface="Comic Sans MS" pitchFamily="66" charset="0"/>
              </a:rPr>
              <a:t>TR</a:t>
            </a:r>
            <a:r>
              <a:rPr lang="id-ID" dirty="0" smtClean="0">
                <a:latin typeface="Comic Sans MS" pitchFamily="66" charset="0"/>
              </a:rPr>
              <a:t> digunakan untuk mendifinisikan berapa banyak baris pada tabel, dan tag </a:t>
            </a:r>
            <a:r>
              <a:rPr lang="id-ID" b="1" dirty="0" smtClean="0">
                <a:latin typeface="Comic Sans MS" pitchFamily="66" charset="0"/>
              </a:rPr>
              <a:t>TD </a:t>
            </a:r>
            <a:r>
              <a:rPr lang="id-ID" dirty="0" smtClean="0">
                <a:latin typeface="Comic Sans MS" pitchFamily="66" charset="0"/>
              </a:rPr>
              <a:t>digunakan untuk menampung sel data dari tabel tersebut. </a:t>
            </a:r>
            <a:endParaRPr lang="en-US" dirty="0" smtClean="0">
              <a:latin typeface="Comic Sans MS" pitchFamily="66" charset="0"/>
            </a:endParaRPr>
          </a:p>
          <a:p>
            <a:r>
              <a:rPr lang="en-US" dirty="0" err="1" smtClean="0">
                <a:latin typeface="Comic Sans MS" pitchFamily="66" charset="0"/>
              </a:rPr>
              <a:t>Contoh</a:t>
            </a:r>
            <a:r>
              <a:rPr lang="en-US" dirty="0" smtClean="0">
                <a:latin typeface="Comic Sans MS" pitchFamily="66" charset="0"/>
              </a:rPr>
              <a:t>:</a:t>
            </a:r>
          </a:p>
          <a:p>
            <a:pPr marL="365125" indent="-4763">
              <a:buNone/>
            </a:pPr>
            <a:r>
              <a:rPr lang="id-ID" sz="2000" b="1" dirty="0" smtClean="0">
                <a:solidFill>
                  <a:srgbClr val="002060"/>
                </a:solidFill>
              </a:rPr>
              <a:t>&lt;table&gt;  </a:t>
            </a:r>
          </a:p>
          <a:p>
            <a:pPr marL="365125" indent="-4763">
              <a:buNone/>
            </a:pPr>
            <a:r>
              <a:rPr lang="id-ID" sz="2000" b="1" dirty="0" smtClean="0">
                <a:solidFill>
                  <a:srgbClr val="002060"/>
                </a:solidFill>
              </a:rPr>
              <a:t>&lt;tr&gt;</a:t>
            </a:r>
            <a:endParaRPr lang="en-US" sz="2000" b="1" dirty="0" smtClean="0">
              <a:solidFill>
                <a:srgbClr val="002060"/>
              </a:solidFill>
            </a:endParaRPr>
          </a:p>
          <a:p>
            <a:pPr marL="365125" indent="-4763"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		</a:t>
            </a:r>
            <a:r>
              <a:rPr lang="id-ID" sz="2000" b="1" dirty="0" smtClean="0">
                <a:solidFill>
                  <a:srgbClr val="002060"/>
                </a:solidFill>
              </a:rPr>
              <a:t>&lt;td&gt;Tabel sederhana Tanpa border&lt;/td&gt; </a:t>
            </a:r>
            <a:endParaRPr lang="en-US" sz="2000" b="1" dirty="0" smtClean="0">
              <a:solidFill>
                <a:srgbClr val="002060"/>
              </a:solidFill>
            </a:endParaRPr>
          </a:p>
          <a:p>
            <a:pPr marL="365125" indent="-4763">
              <a:buNone/>
            </a:pPr>
            <a:r>
              <a:rPr lang="id-ID" sz="2000" b="1" dirty="0" smtClean="0">
                <a:solidFill>
                  <a:srgbClr val="002060"/>
                </a:solidFill>
              </a:rPr>
              <a:t>&lt;/tr&gt;</a:t>
            </a:r>
            <a:endParaRPr lang="en-US" sz="2000" b="1" dirty="0" smtClean="0">
              <a:solidFill>
                <a:srgbClr val="002060"/>
              </a:solidFill>
            </a:endParaRPr>
          </a:p>
          <a:p>
            <a:pPr marL="365125" indent="-4763">
              <a:buNone/>
            </a:pPr>
            <a:r>
              <a:rPr lang="id-ID" sz="2000" b="1" dirty="0" smtClean="0">
                <a:solidFill>
                  <a:srgbClr val="002060"/>
                </a:solidFill>
              </a:rPr>
              <a:t>&lt;/table&gt; </a:t>
            </a:r>
          </a:p>
          <a:p>
            <a:pPr>
              <a:buNone/>
            </a:pPr>
            <a:endParaRPr lang="id-ID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US" dirty="0" err="1" smtClean="0"/>
              <a:t>Contoh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50536"/>
          </a:xfrm>
        </p:spPr>
        <p:txBody>
          <a:bodyPr>
            <a:normAutofit lnSpcReduction="10000"/>
          </a:bodyPr>
          <a:lstStyle/>
          <a:p>
            <a:r>
              <a:rPr lang="id-ID" dirty="0" smtClean="0">
                <a:latin typeface="Comic Sans MS" pitchFamily="66" charset="0"/>
              </a:rPr>
              <a:t>Untuk membuat garis batas, dapat ditambahkan dengan atribut </a:t>
            </a:r>
            <a:r>
              <a:rPr lang="id-ID" b="1" dirty="0" smtClean="0">
                <a:latin typeface="Comic Sans MS" pitchFamily="66" charset="0"/>
              </a:rPr>
              <a:t>border</a:t>
            </a:r>
            <a:r>
              <a:rPr lang="id-ID" dirty="0" smtClean="0">
                <a:latin typeface="Comic Sans MS" pitchFamily="66" charset="0"/>
              </a:rPr>
              <a:t> seperti berikut :  </a:t>
            </a:r>
          </a:p>
          <a:p>
            <a:pPr marL="365125" indent="-4763">
              <a:buNone/>
            </a:pPr>
            <a:r>
              <a:rPr lang="id-ID" sz="2000" dirty="0" smtClean="0">
                <a:solidFill>
                  <a:srgbClr val="002060"/>
                </a:solidFill>
                <a:latin typeface="+mj-lt"/>
              </a:rPr>
              <a:t>&lt;table border=1&gt;</a:t>
            </a:r>
            <a:endParaRPr lang="en-US" sz="2000" dirty="0" smtClean="0">
              <a:solidFill>
                <a:srgbClr val="002060"/>
              </a:solidFill>
              <a:latin typeface="+mj-lt"/>
            </a:endParaRPr>
          </a:p>
          <a:p>
            <a:pPr marL="365125" indent="-4763">
              <a:buNone/>
            </a:pPr>
            <a:r>
              <a:rPr lang="id-ID" sz="2000" dirty="0" smtClean="0">
                <a:solidFill>
                  <a:srgbClr val="002060"/>
                </a:solidFill>
                <a:latin typeface="+mj-lt"/>
              </a:rPr>
              <a:t>&lt;tr&gt;</a:t>
            </a:r>
            <a:endParaRPr lang="en-US" sz="2000" dirty="0" smtClean="0">
              <a:solidFill>
                <a:srgbClr val="002060"/>
              </a:solidFill>
              <a:latin typeface="+mj-lt"/>
            </a:endParaRPr>
          </a:p>
          <a:p>
            <a:pPr marL="365125" indent="-4763">
              <a:buNone/>
            </a:pPr>
            <a:r>
              <a:rPr lang="id-ID" sz="2000" dirty="0" smtClean="0">
                <a:solidFill>
                  <a:srgbClr val="002060"/>
                </a:solidFill>
                <a:latin typeface="+mj-lt"/>
              </a:rPr>
              <a:t>&lt;td&gt;Tabel sederhana dengan menggunakan border.&lt;/td&gt;</a:t>
            </a:r>
            <a:endParaRPr lang="en-US" sz="2000" dirty="0" smtClean="0">
              <a:solidFill>
                <a:srgbClr val="002060"/>
              </a:solidFill>
              <a:latin typeface="+mj-lt"/>
            </a:endParaRPr>
          </a:p>
          <a:p>
            <a:pPr marL="365125" indent="-4763">
              <a:buNone/>
            </a:pPr>
            <a:r>
              <a:rPr lang="id-ID" sz="2000" dirty="0" smtClean="0">
                <a:solidFill>
                  <a:srgbClr val="002060"/>
                </a:solidFill>
                <a:latin typeface="+mj-lt"/>
              </a:rPr>
              <a:t>&lt;/tr&gt;&lt;/table&gt; </a:t>
            </a:r>
            <a:endParaRPr lang="en-US" sz="2000" dirty="0" smtClean="0">
              <a:solidFill>
                <a:srgbClr val="002060"/>
              </a:solidFill>
              <a:latin typeface="+mj-lt"/>
            </a:endParaRPr>
          </a:p>
          <a:p>
            <a:pPr>
              <a:buNone/>
            </a:pPr>
            <a:endParaRPr lang="id-ID" sz="2000" dirty="0" smtClean="0">
              <a:solidFill>
                <a:srgbClr val="0070C0"/>
              </a:solidFill>
              <a:latin typeface="+mj-lt"/>
            </a:endParaRPr>
          </a:p>
          <a:p>
            <a:r>
              <a:rPr lang="id-ID" dirty="0" smtClean="0">
                <a:latin typeface="Comic Sans MS" pitchFamily="66" charset="0"/>
              </a:rPr>
              <a:t>Lebar dari border dapat diatur dengan memberikan nilai pada atribut tersebut   </a:t>
            </a:r>
          </a:p>
          <a:p>
            <a:pPr marL="360363" indent="0">
              <a:buNone/>
            </a:pPr>
            <a:r>
              <a:rPr lang="id-ID" sz="2000" dirty="0" smtClean="0">
                <a:solidFill>
                  <a:srgbClr val="002060"/>
                </a:solidFill>
                <a:latin typeface="+mj-lt"/>
              </a:rPr>
              <a:t>&lt;table border=6&gt;</a:t>
            </a:r>
            <a:endParaRPr lang="en-US" sz="2000" dirty="0" smtClean="0">
              <a:solidFill>
                <a:srgbClr val="002060"/>
              </a:solidFill>
              <a:latin typeface="+mj-lt"/>
            </a:endParaRPr>
          </a:p>
          <a:p>
            <a:pPr marL="360363" indent="0">
              <a:buNone/>
            </a:pPr>
            <a:r>
              <a:rPr lang="id-ID" sz="2000" dirty="0" smtClean="0">
                <a:solidFill>
                  <a:srgbClr val="002060"/>
                </a:solidFill>
                <a:latin typeface="+mj-lt"/>
              </a:rPr>
              <a:t>&lt;tr&gt;</a:t>
            </a:r>
            <a:endParaRPr lang="en-US" sz="2000" dirty="0" smtClean="0">
              <a:solidFill>
                <a:srgbClr val="002060"/>
              </a:solidFill>
              <a:latin typeface="+mj-lt"/>
            </a:endParaRPr>
          </a:p>
          <a:p>
            <a:pPr marL="360363" indent="0">
              <a:buNone/>
            </a:pPr>
            <a:r>
              <a:rPr lang="id-ID" sz="2000" dirty="0" smtClean="0">
                <a:solidFill>
                  <a:srgbClr val="002060"/>
                </a:solidFill>
                <a:latin typeface="+mj-lt"/>
              </a:rPr>
              <a:t>&lt;td&gt;Tabel sederhana dengan menggunakan border=6.&lt;/td&gt;</a:t>
            </a:r>
            <a:endParaRPr lang="en-US" sz="2000" dirty="0" smtClean="0">
              <a:solidFill>
                <a:srgbClr val="002060"/>
              </a:solidFill>
              <a:latin typeface="+mj-lt"/>
            </a:endParaRPr>
          </a:p>
          <a:p>
            <a:pPr marL="360363" indent="0">
              <a:buNone/>
            </a:pPr>
            <a:r>
              <a:rPr lang="id-ID" sz="2000" dirty="0" smtClean="0">
                <a:solidFill>
                  <a:srgbClr val="002060"/>
                </a:solidFill>
                <a:latin typeface="+mj-lt"/>
              </a:rPr>
              <a:t>&lt;/tr&gt;&lt;/table&gt;</a:t>
            </a:r>
            <a:endParaRPr lang="id-ID" sz="2000" dirty="0">
              <a:solidFill>
                <a:srgbClr val="00206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Lengkap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>
            <a:normAutofit fontScale="70000" lnSpcReduction="20000"/>
          </a:bodyPr>
          <a:lstStyle/>
          <a:p>
            <a:pPr marL="4763" indent="-4763">
              <a:buNone/>
            </a:pPr>
            <a:r>
              <a:rPr lang="en-US" dirty="0" smtClean="0"/>
              <a:t>&lt;html&gt;</a:t>
            </a:r>
          </a:p>
          <a:p>
            <a:pPr marL="4763" indent="-4763">
              <a:buNone/>
            </a:pPr>
            <a:r>
              <a:rPr lang="en-US" dirty="0" smtClean="0"/>
              <a:t>&lt;body&gt;</a:t>
            </a:r>
          </a:p>
          <a:p>
            <a:pPr marL="4763" indent="-4763">
              <a:buNone/>
            </a:pPr>
            <a:r>
              <a:rPr lang="en-US" dirty="0" smtClean="0"/>
              <a:t>&lt;table&gt;  </a:t>
            </a:r>
          </a:p>
          <a:p>
            <a:pPr marL="4763" indent="-4763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4763" indent="-4763">
              <a:buNone/>
            </a:pPr>
            <a:r>
              <a:rPr lang="en-US" dirty="0" smtClean="0"/>
              <a:t>&lt;td&gt;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border&lt;/td&gt; </a:t>
            </a:r>
          </a:p>
          <a:p>
            <a:pPr marL="4763" indent="-4763"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4763" indent="-4763">
              <a:buNone/>
            </a:pPr>
            <a:r>
              <a:rPr lang="en-US" dirty="0" smtClean="0"/>
              <a:t>&lt;/table&gt;&lt;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pPr marL="4763" indent="-4763">
              <a:buNone/>
            </a:pPr>
            <a:r>
              <a:rPr lang="en-US" dirty="0" smtClean="0"/>
              <a:t>&lt;table border=1&gt;</a:t>
            </a:r>
          </a:p>
          <a:p>
            <a:pPr marL="4763" indent="-4763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4763" indent="-4763">
              <a:buNone/>
            </a:pPr>
            <a:r>
              <a:rPr lang="en-US" dirty="0" smtClean="0"/>
              <a:t>&lt;td&gt;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border.&lt;/td&gt;</a:t>
            </a:r>
          </a:p>
          <a:p>
            <a:pPr marL="4763" indent="-4763"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tr</a:t>
            </a:r>
            <a:r>
              <a:rPr lang="en-US" dirty="0" smtClean="0"/>
              <a:t>&gt;&lt;/table&gt;&lt;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pPr marL="4763" indent="-4763">
              <a:buNone/>
            </a:pPr>
            <a:r>
              <a:rPr lang="en-US" dirty="0" smtClean="0"/>
              <a:t>&lt;table border=6&gt;</a:t>
            </a:r>
          </a:p>
          <a:p>
            <a:pPr marL="4763" indent="-4763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4763" indent="-4763">
              <a:buNone/>
            </a:pPr>
            <a:r>
              <a:rPr lang="en-US" dirty="0" smtClean="0"/>
              <a:t>&lt;td&gt;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border=6.&lt;/td&gt;</a:t>
            </a:r>
          </a:p>
          <a:p>
            <a:pPr marL="4763" indent="-4763"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tr</a:t>
            </a:r>
            <a:r>
              <a:rPr lang="en-US" dirty="0" smtClean="0"/>
              <a:t>&gt;&lt;/table&gt;</a:t>
            </a:r>
          </a:p>
          <a:p>
            <a:pPr marL="4763" indent="-4763">
              <a:buNone/>
            </a:pPr>
            <a:r>
              <a:rPr lang="en-US" dirty="0" smtClean="0"/>
              <a:t>&lt;/body&gt;</a:t>
            </a:r>
          </a:p>
          <a:p>
            <a:pPr marL="4763" indent="-4763">
              <a:buNone/>
            </a:pPr>
            <a:r>
              <a:rPr lang="en-US" dirty="0" smtClean="0"/>
              <a:t>&lt;/html&gt;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Hasil</a:t>
            </a:r>
            <a:endParaRPr lang="id-ID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371600"/>
            <a:ext cx="7467600" cy="4994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id-ID" b="1" dirty="0" smtClean="0"/>
              <a:t>Tabel Dua Dimensi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 fontScale="92500" lnSpcReduction="10000"/>
          </a:bodyPr>
          <a:lstStyle/>
          <a:p>
            <a:r>
              <a:rPr lang="id-ID" dirty="0" smtClean="0">
                <a:latin typeface="Comic Sans MS" pitchFamily="66" charset="0"/>
              </a:rPr>
              <a:t>Tabel biasanya tidak hanya terdiri dari dari 1 dimensi atau 1 kolom saja , tapi bisa 2, 3 atau sesuai dengan kebutuhan kita. </a:t>
            </a:r>
            <a:endParaRPr lang="en-US" dirty="0" smtClean="0">
              <a:latin typeface="Comic Sans MS" pitchFamily="66" charset="0"/>
            </a:endParaRPr>
          </a:p>
          <a:p>
            <a:r>
              <a:rPr lang="id-ID" dirty="0" smtClean="0">
                <a:latin typeface="Comic Sans MS" pitchFamily="66" charset="0"/>
              </a:rPr>
              <a:t>Contoh berikut adalah pengembangan dari tabel diatas dengan dengan menambahkan 2 kolom lagi didalamnya</a:t>
            </a:r>
            <a:endParaRPr lang="en-US" dirty="0" smtClean="0">
              <a:latin typeface="Comic Sans MS" pitchFamily="66" charset="0"/>
            </a:endParaRPr>
          </a:p>
          <a:p>
            <a:pPr marL="365125" indent="-4763">
              <a:buNone/>
            </a:pPr>
            <a:endParaRPr lang="en-US" sz="2400" dirty="0" smtClean="0">
              <a:solidFill>
                <a:srgbClr val="0070C0"/>
              </a:solidFill>
              <a:latin typeface="+mj-lt"/>
            </a:endParaRPr>
          </a:p>
          <a:p>
            <a:pPr marL="365125" indent="-4763">
              <a:buNone/>
            </a:pPr>
            <a:r>
              <a:rPr lang="id-ID" sz="2400" dirty="0" smtClean="0">
                <a:solidFill>
                  <a:srgbClr val="002060"/>
                </a:solidFill>
                <a:latin typeface="+mj-lt"/>
              </a:rPr>
              <a:t>&lt;table border=5&gt;</a:t>
            </a:r>
            <a:endParaRPr lang="en-US" sz="2400" dirty="0" smtClean="0">
              <a:solidFill>
                <a:srgbClr val="002060"/>
              </a:solidFill>
              <a:latin typeface="+mj-lt"/>
            </a:endParaRPr>
          </a:p>
          <a:p>
            <a:pPr marL="365125" indent="-4763">
              <a:buNone/>
            </a:pPr>
            <a:r>
              <a:rPr lang="id-ID" sz="2400" dirty="0" smtClean="0">
                <a:solidFill>
                  <a:srgbClr val="002060"/>
                </a:solidFill>
                <a:latin typeface="+mj-lt"/>
              </a:rPr>
              <a:t>&lt;tr&gt;</a:t>
            </a:r>
            <a:endParaRPr lang="en-US" sz="2400" dirty="0" smtClean="0">
              <a:solidFill>
                <a:srgbClr val="002060"/>
              </a:solidFill>
              <a:latin typeface="+mj-lt"/>
            </a:endParaRPr>
          </a:p>
          <a:p>
            <a:pPr marL="814388" indent="-4763">
              <a:buNone/>
            </a:pPr>
            <a:r>
              <a:rPr lang="id-ID" sz="2400" dirty="0" smtClean="0">
                <a:solidFill>
                  <a:srgbClr val="002060"/>
                </a:solidFill>
                <a:latin typeface="+mj-lt"/>
              </a:rPr>
              <a:t>&lt;td&gt;Tabel Kolom Pertama&lt;/td&gt;</a:t>
            </a:r>
            <a:endParaRPr lang="en-US" sz="2400" dirty="0" smtClean="0">
              <a:solidFill>
                <a:srgbClr val="002060"/>
              </a:solidFill>
              <a:latin typeface="+mj-lt"/>
            </a:endParaRPr>
          </a:p>
          <a:p>
            <a:pPr marL="814388" indent="-4763">
              <a:buNone/>
            </a:pPr>
            <a:r>
              <a:rPr lang="id-ID" sz="2400" dirty="0" smtClean="0">
                <a:solidFill>
                  <a:srgbClr val="002060"/>
                </a:solidFill>
                <a:latin typeface="+mj-lt"/>
              </a:rPr>
              <a:t>&lt;td&gt;Tabel Kolom Kedua&lt;/td&gt;</a:t>
            </a:r>
            <a:endParaRPr lang="en-US" sz="2400" dirty="0" smtClean="0">
              <a:solidFill>
                <a:srgbClr val="002060"/>
              </a:solidFill>
              <a:latin typeface="+mj-lt"/>
            </a:endParaRPr>
          </a:p>
          <a:p>
            <a:pPr marL="814388" indent="-4763">
              <a:buNone/>
            </a:pPr>
            <a:r>
              <a:rPr lang="id-ID" sz="2400" dirty="0" smtClean="0">
                <a:solidFill>
                  <a:srgbClr val="002060"/>
                </a:solidFill>
                <a:latin typeface="+mj-lt"/>
              </a:rPr>
              <a:t>&lt;td&gt;Tabel Kolom ketiga&lt;/td&gt;</a:t>
            </a:r>
            <a:endParaRPr lang="en-US" sz="2400" dirty="0" smtClean="0">
              <a:solidFill>
                <a:srgbClr val="002060"/>
              </a:solidFill>
              <a:latin typeface="+mj-lt"/>
            </a:endParaRPr>
          </a:p>
          <a:p>
            <a:pPr marL="365125" indent="-4763">
              <a:buNone/>
            </a:pPr>
            <a:r>
              <a:rPr lang="id-ID" sz="2400" dirty="0" smtClean="0">
                <a:solidFill>
                  <a:srgbClr val="002060"/>
                </a:solidFill>
                <a:latin typeface="+mj-lt"/>
              </a:rPr>
              <a:t>&lt;/tr</a:t>
            </a:r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&gt;</a:t>
            </a:r>
          </a:p>
          <a:p>
            <a:pPr marL="365125" indent="-4763">
              <a:buNone/>
            </a:pPr>
            <a:r>
              <a:rPr lang="id-ID" sz="2400" dirty="0" smtClean="0">
                <a:solidFill>
                  <a:srgbClr val="002060"/>
                </a:solidFill>
                <a:latin typeface="+mj-lt"/>
              </a:rPr>
              <a:t>&lt;/table&gt; </a:t>
            </a:r>
            <a:endParaRPr lang="en-US" sz="2400" dirty="0" smtClean="0">
              <a:solidFill>
                <a:srgbClr val="00206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b="1" dirty="0" err="1" smtClean="0"/>
              <a:t>Tabel</a:t>
            </a:r>
            <a:r>
              <a:rPr lang="en-US" b="1" dirty="0" smtClean="0"/>
              <a:t> </a:t>
            </a:r>
            <a:r>
              <a:rPr lang="en-US" b="1" dirty="0" err="1" smtClean="0"/>
              <a:t>dua</a:t>
            </a:r>
            <a:r>
              <a:rPr lang="en-US" b="1" dirty="0" smtClean="0"/>
              <a:t> </a:t>
            </a:r>
            <a:r>
              <a:rPr lang="en-US" b="1" dirty="0" err="1" smtClean="0"/>
              <a:t>dimensi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mic Sans MS" pitchFamily="66" charset="0"/>
              </a:rPr>
              <a:t>T</a:t>
            </a:r>
            <a:r>
              <a:rPr lang="id-ID" dirty="0" smtClean="0">
                <a:latin typeface="Comic Sans MS" pitchFamily="66" charset="0"/>
              </a:rPr>
              <a:t>abel dua dimensi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mem</a:t>
            </a:r>
            <a:r>
              <a:rPr lang="id-ID" dirty="0" smtClean="0">
                <a:latin typeface="Comic Sans MS" pitchFamily="66" charset="0"/>
              </a:rPr>
              <a:t>butuhkan elemen TR sebanyak 2 </a:t>
            </a:r>
            <a:r>
              <a:rPr lang="en-US" dirty="0" err="1" smtClean="0">
                <a:latin typeface="Comic Sans MS" pitchFamily="66" charset="0"/>
              </a:rPr>
              <a:t>dan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id-ID" dirty="0" smtClean="0">
                <a:latin typeface="Comic Sans MS" pitchFamily="66" charset="0"/>
              </a:rPr>
              <a:t>kemudian kolom tabel </a:t>
            </a:r>
            <a:r>
              <a:rPr lang="en-US" dirty="0" smtClean="0">
                <a:latin typeface="Comic Sans MS" pitchFamily="66" charset="0"/>
              </a:rPr>
              <a:t>d</a:t>
            </a:r>
            <a:r>
              <a:rPr lang="id-ID" dirty="0" smtClean="0">
                <a:latin typeface="Comic Sans MS" pitchFamily="66" charset="0"/>
              </a:rPr>
              <a:t>i</a:t>
            </a:r>
            <a:r>
              <a:rPr lang="en-US" dirty="0" smtClean="0">
                <a:latin typeface="Comic Sans MS" pitchFamily="66" charset="0"/>
              </a:rPr>
              <a:t>se</a:t>
            </a:r>
            <a:r>
              <a:rPr lang="id-ID" dirty="0" smtClean="0">
                <a:latin typeface="Comic Sans MS" pitchFamily="66" charset="0"/>
              </a:rPr>
              <a:t>suaikan dengan data.  </a:t>
            </a: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endParaRPr lang="id-ID" dirty="0" smtClean="0"/>
          </a:p>
          <a:p>
            <a:pPr marL="365125" indent="-4763">
              <a:buNone/>
            </a:pPr>
            <a:r>
              <a:rPr lang="id-ID" sz="2400" dirty="0" smtClean="0">
                <a:solidFill>
                  <a:srgbClr val="002060"/>
                </a:solidFill>
                <a:latin typeface="+mj-lt"/>
              </a:rPr>
              <a:t>&lt;table border=5&gt;</a:t>
            </a:r>
            <a:endParaRPr lang="en-US" sz="2400" dirty="0" smtClean="0">
              <a:solidFill>
                <a:srgbClr val="002060"/>
              </a:solidFill>
              <a:latin typeface="+mj-lt"/>
            </a:endParaRPr>
          </a:p>
          <a:p>
            <a:pPr marL="365125" indent="-4763">
              <a:buNone/>
            </a:pPr>
            <a:r>
              <a:rPr lang="id-ID" sz="2400" dirty="0" smtClean="0">
                <a:solidFill>
                  <a:srgbClr val="002060"/>
                </a:solidFill>
                <a:latin typeface="+mj-lt"/>
              </a:rPr>
              <a:t>&lt;tr&gt;</a:t>
            </a:r>
            <a:endParaRPr lang="en-US" sz="2400" dirty="0" smtClean="0">
              <a:solidFill>
                <a:srgbClr val="002060"/>
              </a:solidFill>
              <a:latin typeface="+mj-lt"/>
            </a:endParaRPr>
          </a:p>
          <a:p>
            <a:pPr marL="723900" indent="-4763">
              <a:buNone/>
            </a:pPr>
            <a:r>
              <a:rPr lang="id-ID" sz="2400" dirty="0" smtClean="0">
                <a:solidFill>
                  <a:srgbClr val="002060"/>
                </a:solidFill>
                <a:latin typeface="+mj-lt"/>
              </a:rPr>
              <a:t>&lt;td&gt;Baris 1 Kolom 1 &lt;/td&gt;</a:t>
            </a:r>
            <a:endParaRPr lang="en-US" sz="2400" dirty="0" smtClean="0">
              <a:solidFill>
                <a:srgbClr val="002060"/>
              </a:solidFill>
              <a:latin typeface="+mj-lt"/>
            </a:endParaRPr>
          </a:p>
          <a:p>
            <a:pPr marL="723900" indent="-4763">
              <a:buNone/>
            </a:pPr>
            <a:r>
              <a:rPr lang="id-ID" sz="2400" dirty="0" smtClean="0">
                <a:solidFill>
                  <a:srgbClr val="002060"/>
                </a:solidFill>
                <a:latin typeface="+mj-lt"/>
              </a:rPr>
              <a:t>&lt;td&gt;Baris 1 Kolom 2 &lt;/td&gt;</a:t>
            </a:r>
            <a:endParaRPr lang="en-US" sz="2400" dirty="0" smtClean="0">
              <a:solidFill>
                <a:srgbClr val="002060"/>
              </a:solidFill>
              <a:latin typeface="+mj-lt"/>
            </a:endParaRPr>
          </a:p>
          <a:p>
            <a:pPr marL="723900" indent="-4763">
              <a:buNone/>
            </a:pPr>
            <a:r>
              <a:rPr lang="id-ID" sz="2400" dirty="0" smtClean="0">
                <a:solidFill>
                  <a:srgbClr val="002060"/>
                </a:solidFill>
                <a:latin typeface="+mj-lt"/>
              </a:rPr>
              <a:t>&lt;td&gt;Baris 1 Kolom 3 &lt;/td&gt;</a:t>
            </a:r>
            <a:endParaRPr lang="en-US" sz="2400" dirty="0" smtClean="0">
              <a:solidFill>
                <a:srgbClr val="002060"/>
              </a:solidFill>
              <a:latin typeface="+mj-lt"/>
            </a:endParaRPr>
          </a:p>
          <a:p>
            <a:pPr marL="365125" indent="-4763">
              <a:buNone/>
            </a:pPr>
            <a:r>
              <a:rPr lang="id-ID" sz="2400" dirty="0" smtClean="0">
                <a:solidFill>
                  <a:srgbClr val="002060"/>
                </a:solidFill>
                <a:latin typeface="+mj-lt"/>
              </a:rPr>
              <a:t>&lt;/tr&gt;</a:t>
            </a:r>
            <a:endParaRPr lang="en-US" sz="2400" dirty="0" smtClean="0">
              <a:solidFill>
                <a:srgbClr val="002060"/>
              </a:solidFill>
              <a:latin typeface="+mj-lt"/>
            </a:endParaRPr>
          </a:p>
          <a:p>
            <a:pPr marL="365125" indent="-4763">
              <a:buNone/>
            </a:pPr>
            <a:r>
              <a:rPr lang="id-ID" sz="2400" dirty="0" smtClean="0">
                <a:solidFill>
                  <a:srgbClr val="002060"/>
                </a:solidFill>
                <a:latin typeface="+mj-lt"/>
              </a:rPr>
              <a:t>&lt;tr&gt;</a:t>
            </a:r>
            <a:endParaRPr lang="en-US" sz="2400" dirty="0" smtClean="0">
              <a:solidFill>
                <a:srgbClr val="002060"/>
              </a:solidFill>
              <a:latin typeface="+mj-lt"/>
            </a:endParaRPr>
          </a:p>
          <a:p>
            <a:pPr marL="723900" indent="-4763">
              <a:buNone/>
            </a:pPr>
            <a:r>
              <a:rPr lang="id-ID" sz="2400" dirty="0" smtClean="0">
                <a:solidFill>
                  <a:srgbClr val="002060"/>
                </a:solidFill>
                <a:latin typeface="+mj-lt"/>
              </a:rPr>
              <a:t>&lt;td&gt;Baris 2 Kolom 1 &lt;/td&gt;</a:t>
            </a:r>
            <a:endParaRPr lang="en-US" sz="2400" dirty="0" smtClean="0">
              <a:solidFill>
                <a:srgbClr val="002060"/>
              </a:solidFill>
              <a:latin typeface="+mj-lt"/>
            </a:endParaRPr>
          </a:p>
          <a:p>
            <a:pPr marL="723900" indent="-4763">
              <a:buNone/>
            </a:pPr>
            <a:r>
              <a:rPr lang="id-ID" sz="2400" dirty="0" smtClean="0">
                <a:solidFill>
                  <a:srgbClr val="002060"/>
                </a:solidFill>
                <a:latin typeface="+mj-lt"/>
              </a:rPr>
              <a:t>&lt;td&gt;Baris 2 Kolom 2 &lt;/td&gt;</a:t>
            </a:r>
            <a:endParaRPr lang="en-US" sz="2400" dirty="0" smtClean="0">
              <a:solidFill>
                <a:srgbClr val="002060"/>
              </a:solidFill>
              <a:latin typeface="+mj-lt"/>
            </a:endParaRPr>
          </a:p>
          <a:p>
            <a:pPr marL="723900" indent="-4763">
              <a:buNone/>
            </a:pPr>
            <a:r>
              <a:rPr lang="id-ID" sz="2400" dirty="0" smtClean="0">
                <a:solidFill>
                  <a:srgbClr val="002060"/>
                </a:solidFill>
                <a:latin typeface="+mj-lt"/>
              </a:rPr>
              <a:t>&lt;td&gt;Baris 2 Kolom 3 &lt;/td&gt;</a:t>
            </a:r>
            <a:endParaRPr lang="en-US" sz="2400" dirty="0" smtClean="0">
              <a:solidFill>
                <a:srgbClr val="002060"/>
              </a:solidFill>
              <a:latin typeface="+mj-lt"/>
            </a:endParaRPr>
          </a:p>
          <a:p>
            <a:pPr marL="365125" indent="-4763">
              <a:buNone/>
            </a:pPr>
            <a:r>
              <a:rPr lang="id-ID" sz="2400" dirty="0" smtClean="0">
                <a:solidFill>
                  <a:srgbClr val="002060"/>
                </a:solidFill>
                <a:latin typeface="+mj-lt"/>
              </a:rPr>
              <a:t>&lt;/tr</a:t>
            </a:r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&gt;</a:t>
            </a:r>
          </a:p>
          <a:p>
            <a:pPr marL="365125" indent="-4763">
              <a:buNone/>
            </a:pPr>
            <a:r>
              <a:rPr lang="id-ID" sz="2400" dirty="0" smtClean="0">
                <a:solidFill>
                  <a:srgbClr val="002060"/>
                </a:solidFill>
                <a:latin typeface="+mj-lt"/>
              </a:rPr>
              <a:t>&lt;/table&gt; </a:t>
            </a:r>
            <a:endParaRPr lang="id-ID" sz="2400" dirty="0">
              <a:solidFill>
                <a:srgbClr val="00206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179</TotalTime>
  <Words>2093</Words>
  <Application>Microsoft Office PowerPoint</Application>
  <PresentationFormat>On-screen Show (4:3)</PresentationFormat>
  <Paragraphs>351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Urban</vt:lpstr>
      <vt:lpstr>Membuat Tabel</vt:lpstr>
      <vt:lpstr>Tag  Pembuatan Tabel </vt:lpstr>
      <vt:lpstr>Atribut Tabel</vt:lpstr>
      <vt:lpstr>Tabel Sederhana</vt:lpstr>
      <vt:lpstr>Contoh</vt:lpstr>
      <vt:lpstr>Contoh Lengkap</vt:lpstr>
      <vt:lpstr>Hasil</vt:lpstr>
      <vt:lpstr>Tabel Dua Dimensi</vt:lpstr>
      <vt:lpstr>Tabel dua dimensi</vt:lpstr>
      <vt:lpstr>Contoh Lengkap</vt:lpstr>
      <vt:lpstr>Hasil</vt:lpstr>
      <vt:lpstr>Judul Tabel</vt:lpstr>
      <vt:lpstr>Contoh</vt:lpstr>
      <vt:lpstr>Contoh</vt:lpstr>
      <vt:lpstr>Hasil</vt:lpstr>
      <vt:lpstr>Sel Kosong </vt:lpstr>
      <vt:lpstr>Contoh</vt:lpstr>
      <vt:lpstr>Hasil</vt:lpstr>
      <vt:lpstr>Perataan Tabel</vt:lpstr>
      <vt:lpstr>Contoh</vt:lpstr>
      <vt:lpstr>Hasil</vt:lpstr>
      <vt:lpstr>Mengatur Lebar Tabel</vt:lpstr>
      <vt:lpstr>Contoh:</vt:lpstr>
      <vt:lpstr>Hasil</vt:lpstr>
      <vt:lpstr>Pewarnaan Tabel </vt:lpstr>
      <vt:lpstr>Atribut pewarnaan Tabel</vt:lpstr>
      <vt:lpstr>Contoh</vt:lpstr>
      <vt:lpstr>Hasil</vt:lpstr>
      <vt:lpstr>Mengatur Spasi Tabel</vt:lpstr>
      <vt:lpstr>Contoh</vt:lpstr>
      <vt:lpstr>Hasil</vt:lpstr>
      <vt:lpstr>Menggabungkan Kolom dan Baris</vt:lpstr>
      <vt:lpstr>Contoh</vt:lpstr>
      <vt:lpstr>Hasil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Pemanfaatan Tabel</dc:title>
  <dc:creator>river</dc:creator>
  <cp:lastModifiedBy>river</cp:lastModifiedBy>
  <cp:revision>113</cp:revision>
  <dcterms:created xsi:type="dcterms:W3CDTF">2006-08-16T00:00:00Z</dcterms:created>
  <dcterms:modified xsi:type="dcterms:W3CDTF">2011-09-19T02:35:41Z</dcterms:modified>
</cp:coreProperties>
</file>