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70" r:id="rId3"/>
    <p:sldId id="279" r:id="rId4"/>
    <p:sldId id="271" r:id="rId5"/>
    <p:sldId id="257" r:id="rId6"/>
    <p:sldId id="258" r:id="rId7"/>
    <p:sldId id="260" r:id="rId8"/>
    <p:sldId id="261" r:id="rId9"/>
    <p:sldId id="276" r:id="rId10"/>
    <p:sldId id="265" r:id="rId11"/>
    <p:sldId id="266" r:id="rId12"/>
    <p:sldId id="269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179270-9E8F-4093-B0D6-7BF524F330EC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525403AA-A1C0-4C0E-B6FF-A12FDDDDED4C}">
      <dgm:prSet phldrT="[Text]"/>
      <dgm:spPr/>
      <dgm:t>
        <a:bodyPr/>
        <a:lstStyle/>
        <a:p>
          <a:r>
            <a:rPr lang="en-US" dirty="0" err="1" smtClean="0"/>
            <a:t>Aplikasi</a:t>
          </a:r>
          <a:r>
            <a:rPr lang="en-US" dirty="0" smtClean="0"/>
            <a:t> hypermedia WEB</a:t>
          </a:r>
          <a:r>
            <a:rPr lang="id-ID" dirty="0" smtClean="0"/>
            <a:t> </a:t>
          </a:r>
          <a:endParaRPr lang="id-ID" dirty="0"/>
        </a:p>
      </dgm:t>
    </dgm:pt>
    <dgm:pt modelId="{88DCC2F9-0C5E-41BB-9E3D-C80EDD3AE340}" type="parTrans" cxnId="{56E01AD7-D0E7-42A9-9CAA-105B08CD259E}">
      <dgm:prSet/>
      <dgm:spPr/>
      <dgm:t>
        <a:bodyPr/>
        <a:lstStyle/>
        <a:p>
          <a:endParaRPr lang="id-ID"/>
        </a:p>
      </dgm:t>
    </dgm:pt>
    <dgm:pt modelId="{BA14B75E-94C0-493D-9957-D9FF39AF4D6B}" type="sibTrans" cxnId="{56E01AD7-D0E7-42A9-9CAA-105B08CD259E}">
      <dgm:prSet/>
      <dgm:spPr/>
      <dgm:t>
        <a:bodyPr/>
        <a:lstStyle/>
        <a:p>
          <a:endParaRPr lang="id-ID"/>
        </a:p>
      </dgm:t>
    </dgm:pt>
    <dgm:pt modelId="{3EF70D11-7325-4074-B203-617AC1A6E9F6}">
      <dgm:prSet phldrT="[Text]"/>
      <dgm:spPr/>
      <dgm:t>
        <a:bodyPr/>
        <a:lstStyle/>
        <a:p>
          <a:r>
            <a:rPr lang="id-ID" dirty="0" smtClean="0"/>
            <a:t>Suatu aplikasi yang tidak konvensional yang dikarakterisasi oleh pembuat informasi dengan node-node, tautan, struktur akses dan pengiriman web </a:t>
          </a:r>
          <a:endParaRPr lang="id-ID" dirty="0"/>
        </a:p>
      </dgm:t>
    </dgm:pt>
    <dgm:pt modelId="{3CD7C680-A499-43A6-8489-C6C81811D571}" type="parTrans" cxnId="{3FC9DC42-F21F-492F-9760-0C9CE4FC3C99}">
      <dgm:prSet/>
      <dgm:spPr/>
      <dgm:t>
        <a:bodyPr/>
        <a:lstStyle/>
        <a:p>
          <a:endParaRPr lang="id-ID"/>
        </a:p>
      </dgm:t>
    </dgm:pt>
    <dgm:pt modelId="{B89D0CB9-847F-48F8-BF8A-6874DFF300BE}" type="sibTrans" cxnId="{3FC9DC42-F21F-492F-9760-0C9CE4FC3C99}">
      <dgm:prSet/>
      <dgm:spPr/>
      <dgm:t>
        <a:bodyPr/>
        <a:lstStyle/>
        <a:p>
          <a:endParaRPr lang="id-ID"/>
        </a:p>
      </dgm:t>
    </dgm:pt>
    <dgm:pt modelId="{F9468F49-5C6A-4F53-A706-347C3FAA8530}">
      <dgm:prSet phldrT="[Text]"/>
      <dgm:spPr/>
      <dgm:t>
        <a:bodyPr/>
        <a:lstStyle/>
        <a:p>
          <a:r>
            <a:rPr lang="en-US" dirty="0" err="1" smtClean="0"/>
            <a:t>Aplikasi</a:t>
          </a:r>
          <a:r>
            <a:rPr lang="en-US" dirty="0" smtClean="0"/>
            <a:t> </a:t>
          </a:r>
          <a:r>
            <a:rPr lang="en-US" dirty="0" err="1" smtClean="0"/>
            <a:t>Perangkat</a:t>
          </a:r>
          <a:r>
            <a:rPr lang="en-US" dirty="0" smtClean="0"/>
            <a:t> </a:t>
          </a:r>
          <a:r>
            <a:rPr lang="en-US" dirty="0" err="1" smtClean="0"/>
            <a:t>Lunak</a:t>
          </a:r>
          <a:r>
            <a:rPr lang="en-US" dirty="0" smtClean="0"/>
            <a:t> Web </a:t>
          </a:r>
          <a:endParaRPr lang="id-ID" dirty="0"/>
        </a:p>
      </dgm:t>
    </dgm:pt>
    <dgm:pt modelId="{19631019-76EB-4643-BCFB-A63AE6C71000}" type="parTrans" cxnId="{4F6D136D-0AC4-42E6-8753-E1910D1B3144}">
      <dgm:prSet/>
      <dgm:spPr/>
      <dgm:t>
        <a:bodyPr/>
        <a:lstStyle/>
        <a:p>
          <a:endParaRPr lang="id-ID"/>
        </a:p>
      </dgm:t>
    </dgm:pt>
    <dgm:pt modelId="{297F4756-6F4F-4FF8-A207-37AABBAE1A17}" type="sibTrans" cxnId="{4F6D136D-0AC4-42E6-8753-E1910D1B3144}">
      <dgm:prSet/>
      <dgm:spPr/>
      <dgm:t>
        <a:bodyPr/>
        <a:lstStyle/>
        <a:p>
          <a:endParaRPr lang="id-ID"/>
        </a:p>
      </dgm:t>
    </dgm:pt>
    <dgm:pt modelId="{FF66638F-87C9-449C-AA71-0876DD95AD3B}">
      <dgm:prSet phldrT="[Text]"/>
      <dgm:spPr/>
      <dgm:t>
        <a:bodyPr/>
        <a:lstStyle/>
        <a:p>
          <a:r>
            <a:rPr lang="id-ID" dirty="0" smtClean="0"/>
            <a:t>Suatu aplikasi perangkat lunak konvensional yang bersandar pada Web atau menggunakan infra struktur Web untuk pelaksanaannya</a:t>
          </a:r>
          <a:endParaRPr lang="id-ID" dirty="0"/>
        </a:p>
      </dgm:t>
    </dgm:pt>
    <dgm:pt modelId="{EDED97AD-4190-420F-9CDA-26653026D448}" type="parTrans" cxnId="{7739FA87-48F2-4CF2-A6A5-7726347B4CE4}">
      <dgm:prSet/>
      <dgm:spPr/>
      <dgm:t>
        <a:bodyPr/>
        <a:lstStyle/>
        <a:p>
          <a:endParaRPr lang="id-ID"/>
        </a:p>
      </dgm:t>
    </dgm:pt>
    <dgm:pt modelId="{4728D9ED-A6F1-4A37-AF75-E3544FA435AA}" type="sibTrans" cxnId="{7739FA87-48F2-4CF2-A6A5-7726347B4CE4}">
      <dgm:prSet/>
      <dgm:spPr/>
      <dgm:t>
        <a:bodyPr/>
        <a:lstStyle/>
        <a:p>
          <a:endParaRPr lang="id-ID"/>
        </a:p>
      </dgm:t>
    </dgm:pt>
    <dgm:pt modelId="{D8EB27FC-E711-4F81-B15F-FA99CF26190C}">
      <dgm:prSet phldrT="[Text]"/>
      <dgm:spPr/>
      <dgm:t>
        <a:bodyPr/>
        <a:lstStyle/>
        <a:p>
          <a:r>
            <a:rPr lang="en-US" dirty="0" err="1" smtClean="0"/>
            <a:t>Aplikasi</a:t>
          </a:r>
          <a:r>
            <a:rPr lang="en-US" dirty="0" smtClean="0"/>
            <a:t> Web</a:t>
          </a:r>
          <a:endParaRPr lang="id-ID" dirty="0"/>
        </a:p>
      </dgm:t>
    </dgm:pt>
    <dgm:pt modelId="{EDC01E0C-1CE6-412B-BA83-5590A18DFF99}" type="parTrans" cxnId="{669D23E6-D381-4B04-8D67-68366845D652}">
      <dgm:prSet/>
      <dgm:spPr/>
      <dgm:t>
        <a:bodyPr/>
        <a:lstStyle/>
        <a:p>
          <a:endParaRPr lang="id-ID"/>
        </a:p>
      </dgm:t>
    </dgm:pt>
    <dgm:pt modelId="{DD6E1467-96AD-4582-AD65-C3CB146AEABF}" type="sibTrans" cxnId="{669D23E6-D381-4B04-8D67-68366845D652}">
      <dgm:prSet/>
      <dgm:spPr/>
      <dgm:t>
        <a:bodyPr/>
        <a:lstStyle/>
        <a:p>
          <a:endParaRPr lang="id-ID"/>
        </a:p>
      </dgm:t>
    </dgm:pt>
    <dgm:pt modelId="{3E98AC1D-C4AB-4402-A7B1-B0F7061A1A45}">
      <dgm:prSet phldrT="[Text]"/>
      <dgm:spPr/>
      <dgm:t>
        <a:bodyPr/>
        <a:lstStyle/>
        <a:p>
          <a:r>
            <a:rPr lang="id-ID" dirty="0" smtClean="0"/>
            <a:t>Suatu aplikasi yang diserahkan melalui web yang mengkombinasikan karakterisrik dari hipermedia web dan perangkat lunak web</a:t>
          </a:r>
          <a:endParaRPr lang="id-ID" dirty="0"/>
        </a:p>
      </dgm:t>
    </dgm:pt>
    <dgm:pt modelId="{5FFDD349-DBFA-4116-92E8-3B5782348FDB}" type="parTrans" cxnId="{C2E0D3A1-FCB9-4B7F-A37F-B67ABE9D0356}">
      <dgm:prSet/>
      <dgm:spPr/>
      <dgm:t>
        <a:bodyPr/>
        <a:lstStyle/>
        <a:p>
          <a:endParaRPr lang="id-ID"/>
        </a:p>
      </dgm:t>
    </dgm:pt>
    <dgm:pt modelId="{CC18815D-A5E3-4E23-92B7-C321058E2261}" type="sibTrans" cxnId="{C2E0D3A1-FCB9-4B7F-A37F-B67ABE9D0356}">
      <dgm:prSet/>
      <dgm:spPr/>
      <dgm:t>
        <a:bodyPr/>
        <a:lstStyle/>
        <a:p>
          <a:endParaRPr lang="id-ID"/>
        </a:p>
      </dgm:t>
    </dgm:pt>
    <dgm:pt modelId="{FF327B68-7F30-404F-BA92-14EDD139062E}" type="pres">
      <dgm:prSet presAssocID="{8A179270-9E8F-4093-B0D6-7BF524F330EC}" presName="linearFlow" presStyleCnt="0">
        <dgm:presLayoutVars>
          <dgm:dir/>
          <dgm:animLvl val="lvl"/>
          <dgm:resizeHandles val="exact"/>
        </dgm:presLayoutVars>
      </dgm:prSet>
      <dgm:spPr/>
    </dgm:pt>
    <dgm:pt modelId="{83B6C799-3A85-47A0-8899-9B79B94377CF}" type="pres">
      <dgm:prSet presAssocID="{525403AA-A1C0-4C0E-B6FF-A12FDDDDED4C}" presName="composite" presStyleCnt="0"/>
      <dgm:spPr/>
    </dgm:pt>
    <dgm:pt modelId="{EBE8E267-6DCE-499B-85C9-2A52B90A8D18}" type="pres">
      <dgm:prSet presAssocID="{525403AA-A1C0-4C0E-B6FF-A12FDDDDED4C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8876BC0-4A7E-47BE-921D-C7A6B7910E2E}" type="pres">
      <dgm:prSet presAssocID="{525403AA-A1C0-4C0E-B6FF-A12FDDDDED4C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F8D341B-BF20-4BDA-B04E-C9902741A84F}" type="pres">
      <dgm:prSet presAssocID="{BA14B75E-94C0-493D-9957-D9FF39AF4D6B}" presName="sp" presStyleCnt="0"/>
      <dgm:spPr/>
    </dgm:pt>
    <dgm:pt modelId="{58DDBA5F-920F-439C-A398-32F380AA4AEC}" type="pres">
      <dgm:prSet presAssocID="{F9468F49-5C6A-4F53-A706-347C3FAA8530}" presName="composite" presStyleCnt="0"/>
      <dgm:spPr/>
    </dgm:pt>
    <dgm:pt modelId="{998B380E-D9CB-4C9F-8BFE-0E08E008417E}" type="pres">
      <dgm:prSet presAssocID="{F9468F49-5C6A-4F53-A706-347C3FAA853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16CCE15-E1B7-4404-A8D3-A7CC796A546F}" type="pres">
      <dgm:prSet presAssocID="{F9468F49-5C6A-4F53-A706-347C3FAA853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071888F-AE8A-45B1-91D5-DFA900EE1986}" type="pres">
      <dgm:prSet presAssocID="{297F4756-6F4F-4FF8-A207-37AABBAE1A17}" presName="sp" presStyleCnt="0"/>
      <dgm:spPr/>
    </dgm:pt>
    <dgm:pt modelId="{57F0BFC8-D78D-4962-91ED-F8C619F9128C}" type="pres">
      <dgm:prSet presAssocID="{D8EB27FC-E711-4F81-B15F-FA99CF26190C}" presName="composite" presStyleCnt="0"/>
      <dgm:spPr/>
    </dgm:pt>
    <dgm:pt modelId="{46040275-C1F9-4871-8DF4-CCA63E172659}" type="pres">
      <dgm:prSet presAssocID="{D8EB27FC-E711-4F81-B15F-FA99CF26190C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639FBC2-3B02-4F91-ADAC-4E31B45F243C}" type="pres">
      <dgm:prSet presAssocID="{D8EB27FC-E711-4F81-B15F-FA99CF26190C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56E01AD7-D0E7-42A9-9CAA-105B08CD259E}" srcId="{8A179270-9E8F-4093-B0D6-7BF524F330EC}" destId="{525403AA-A1C0-4C0E-B6FF-A12FDDDDED4C}" srcOrd="0" destOrd="0" parTransId="{88DCC2F9-0C5E-41BB-9E3D-C80EDD3AE340}" sibTransId="{BA14B75E-94C0-493D-9957-D9FF39AF4D6B}"/>
    <dgm:cxn modelId="{C2E0D3A1-FCB9-4B7F-A37F-B67ABE9D0356}" srcId="{D8EB27FC-E711-4F81-B15F-FA99CF26190C}" destId="{3E98AC1D-C4AB-4402-A7B1-B0F7061A1A45}" srcOrd="0" destOrd="0" parTransId="{5FFDD349-DBFA-4116-92E8-3B5782348FDB}" sibTransId="{CC18815D-A5E3-4E23-92B7-C321058E2261}"/>
    <dgm:cxn modelId="{58DA7BB3-5E3F-4477-A26C-85D3C533ECF7}" type="presOf" srcId="{525403AA-A1C0-4C0E-B6FF-A12FDDDDED4C}" destId="{EBE8E267-6DCE-499B-85C9-2A52B90A8D18}" srcOrd="0" destOrd="0" presId="urn:microsoft.com/office/officeart/2005/8/layout/chevron2"/>
    <dgm:cxn modelId="{56998003-6AFA-4CAF-A1C0-31E235701948}" type="presOf" srcId="{D8EB27FC-E711-4F81-B15F-FA99CF26190C}" destId="{46040275-C1F9-4871-8DF4-CCA63E172659}" srcOrd="0" destOrd="0" presId="urn:microsoft.com/office/officeart/2005/8/layout/chevron2"/>
    <dgm:cxn modelId="{EE1ACB23-453B-4347-A683-E421F526962A}" type="presOf" srcId="{F9468F49-5C6A-4F53-A706-347C3FAA8530}" destId="{998B380E-D9CB-4C9F-8BFE-0E08E008417E}" srcOrd="0" destOrd="0" presId="urn:microsoft.com/office/officeart/2005/8/layout/chevron2"/>
    <dgm:cxn modelId="{669D23E6-D381-4B04-8D67-68366845D652}" srcId="{8A179270-9E8F-4093-B0D6-7BF524F330EC}" destId="{D8EB27FC-E711-4F81-B15F-FA99CF26190C}" srcOrd="2" destOrd="0" parTransId="{EDC01E0C-1CE6-412B-BA83-5590A18DFF99}" sibTransId="{DD6E1467-96AD-4582-AD65-C3CB146AEABF}"/>
    <dgm:cxn modelId="{7739FA87-48F2-4CF2-A6A5-7726347B4CE4}" srcId="{F9468F49-5C6A-4F53-A706-347C3FAA8530}" destId="{FF66638F-87C9-449C-AA71-0876DD95AD3B}" srcOrd="0" destOrd="0" parTransId="{EDED97AD-4190-420F-9CDA-26653026D448}" sibTransId="{4728D9ED-A6F1-4A37-AF75-E3544FA435AA}"/>
    <dgm:cxn modelId="{CA658AD3-0205-42CC-956D-755FF49B9332}" type="presOf" srcId="{8A179270-9E8F-4093-B0D6-7BF524F330EC}" destId="{FF327B68-7F30-404F-BA92-14EDD139062E}" srcOrd="0" destOrd="0" presId="urn:microsoft.com/office/officeart/2005/8/layout/chevron2"/>
    <dgm:cxn modelId="{3FC9DC42-F21F-492F-9760-0C9CE4FC3C99}" srcId="{525403AA-A1C0-4C0E-B6FF-A12FDDDDED4C}" destId="{3EF70D11-7325-4074-B203-617AC1A6E9F6}" srcOrd="0" destOrd="0" parTransId="{3CD7C680-A499-43A6-8489-C6C81811D571}" sibTransId="{B89D0CB9-847F-48F8-BF8A-6874DFF300BE}"/>
    <dgm:cxn modelId="{787CDFBE-6865-4936-8726-E15E2939BDC1}" type="presOf" srcId="{3E98AC1D-C4AB-4402-A7B1-B0F7061A1A45}" destId="{D639FBC2-3B02-4F91-ADAC-4E31B45F243C}" srcOrd="0" destOrd="0" presId="urn:microsoft.com/office/officeart/2005/8/layout/chevron2"/>
    <dgm:cxn modelId="{F3272D75-DEEA-439D-9E51-40D5495D00D9}" type="presOf" srcId="{FF66638F-87C9-449C-AA71-0876DD95AD3B}" destId="{516CCE15-E1B7-4404-A8D3-A7CC796A546F}" srcOrd="0" destOrd="0" presId="urn:microsoft.com/office/officeart/2005/8/layout/chevron2"/>
    <dgm:cxn modelId="{4F6D136D-0AC4-42E6-8753-E1910D1B3144}" srcId="{8A179270-9E8F-4093-B0D6-7BF524F330EC}" destId="{F9468F49-5C6A-4F53-A706-347C3FAA8530}" srcOrd="1" destOrd="0" parTransId="{19631019-76EB-4643-BCFB-A63AE6C71000}" sibTransId="{297F4756-6F4F-4FF8-A207-37AABBAE1A17}"/>
    <dgm:cxn modelId="{FF3E6F17-B0D8-4C1B-97CB-BB9B97F8C071}" type="presOf" srcId="{3EF70D11-7325-4074-B203-617AC1A6E9F6}" destId="{F8876BC0-4A7E-47BE-921D-C7A6B7910E2E}" srcOrd="0" destOrd="0" presId="urn:microsoft.com/office/officeart/2005/8/layout/chevron2"/>
    <dgm:cxn modelId="{287C9DCC-FB55-49F1-A599-21E5BF2E4DDD}" type="presParOf" srcId="{FF327B68-7F30-404F-BA92-14EDD139062E}" destId="{83B6C799-3A85-47A0-8899-9B79B94377CF}" srcOrd="0" destOrd="0" presId="urn:microsoft.com/office/officeart/2005/8/layout/chevron2"/>
    <dgm:cxn modelId="{2732C51A-170C-4B4B-B642-0ADBA3B86817}" type="presParOf" srcId="{83B6C799-3A85-47A0-8899-9B79B94377CF}" destId="{EBE8E267-6DCE-499B-85C9-2A52B90A8D18}" srcOrd="0" destOrd="0" presId="urn:microsoft.com/office/officeart/2005/8/layout/chevron2"/>
    <dgm:cxn modelId="{19DAE5B5-2A04-423C-A0C1-BE69DEAEA915}" type="presParOf" srcId="{83B6C799-3A85-47A0-8899-9B79B94377CF}" destId="{F8876BC0-4A7E-47BE-921D-C7A6B7910E2E}" srcOrd="1" destOrd="0" presId="urn:microsoft.com/office/officeart/2005/8/layout/chevron2"/>
    <dgm:cxn modelId="{03BDC971-A21A-4E03-B9D6-EF7D7DB68330}" type="presParOf" srcId="{FF327B68-7F30-404F-BA92-14EDD139062E}" destId="{EF8D341B-BF20-4BDA-B04E-C9902741A84F}" srcOrd="1" destOrd="0" presId="urn:microsoft.com/office/officeart/2005/8/layout/chevron2"/>
    <dgm:cxn modelId="{3E844ABA-1B08-4EAB-9F82-12921F05861C}" type="presParOf" srcId="{FF327B68-7F30-404F-BA92-14EDD139062E}" destId="{58DDBA5F-920F-439C-A398-32F380AA4AEC}" srcOrd="2" destOrd="0" presId="urn:microsoft.com/office/officeart/2005/8/layout/chevron2"/>
    <dgm:cxn modelId="{839FF710-28C9-4184-A5BC-90A08C8D96BD}" type="presParOf" srcId="{58DDBA5F-920F-439C-A398-32F380AA4AEC}" destId="{998B380E-D9CB-4C9F-8BFE-0E08E008417E}" srcOrd="0" destOrd="0" presId="urn:microsoft.com/office/officeart/2005/8/layout/chevron2"/>
    <dgm:cxn modelId="{80069777-FF59-47BD-B6C3-A47EF49FE8BE}" type="presParOf" srcId="{58DDBA5F-920F-439C-A398-32F380AA4AEC}" destId="{516CCE15-E1B7-4404-A8D3-A7CC796A546F}" srcOrd="1" destOrd="0" presId="urn:microsoft.com/office/officeart/2005/8/layout/chevron2"/>
    <dgm:cxn modelId="{01F95690-24C4-4C16-AEE6-F2F2EC534035}" type="presParOf" srcId="{FF327B68-7F30-404F-BA92-14EDD139062E}" destId="{F071888F-AE8A-45B1-91D5-DFA900EE1986}" srcOrd="3" destOrd="0" presId="urn:microsoft.com/office/officeart/2005/8/layout/chevron2"/>
    <dgm:cxn modelId="{52B1164B-B409-4CEE-A22C-D5AD0DB17506}" type="presParOf" srcId="{FF327B68-7F30-404F-BA92-14EDD139062E}" destId="{57F0BFC8-D78D-4962-91ED-F8C619F9128C}" srcOrd="4" destOrd="0" presId="urn:microsoft.com/office/officeart/2005/8/layout/chevron2"/>
    <dgm:cxn modelId="{BB8BCA03-0059-4668-9E19-BAC387D36860}" type="presParOf" srcId="{57F0BFC8-D78D-4962-91ED-F8C619F9128C}" destId="{46040275-C1F9-4871-8DF4-CCA63E172659}" srcOrd="0" destOrd="0" presId="urn:microsoft.com/office/officeart/2005/8/layout/chevron2"/>
    <dgm:cxn modelId="{42308A0A-BDDD-4245-9380-2709243A9014}" type="presParOf" srcId="{57F0BFC8-D78D-4962-91ED-F8C619F9128C}" destId="{D639FBC2-3B02-4F91-ADAC-4E31B45F243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E248DC-4F83-4004-B6D8-E2D422E96700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3D68DD6D-B268-4D6B-9E88-068A4358ADCA}">
      <dgm:prSet phldrT="[Text]"/>
      <dgm:spPr/>
      <dgm:t>
        <a:bodyPr/>
        <a:lstStyle/>
        <a:p>
          <a:r>
            <a:rPr lang="id-ID" dirty="0" smtClean="0"/>
            <a:t>Survei</a:t>
          </a:r>
          <a:endParaRPr lang="id-ID" dirty="0"/>
        </a:p>
      </dgm:t>
    </dgm:pt>
    <dgm:pt modelId="{94E4B451-32DB-4D05-9152-384C00F6C1E8}" type="parTrans" cxnId="{ED30162E-4CA2-4EC7-A449-5761E192908B}">
      <dgm:prSet/>
      <dgm:spPr/>
      <dgm:t>
        <a:bodyPr/>
        <a:lstStyle/>
        <a:p>
          <a:endParaRPr lang="id-ID"/>
        </a:p>
      </dgm:t>
    </dgm:pt>
    <dgm:pt modelId="{843EF793-408E-4CCD-B945-CF3A7C367989}" type="sibTrans" cxnId="{ED30162E-4CA2-4EC7-A449-5761E192908B}">
      <dgm:prSet/>
      <dgm:spPr/>
      <dgm:t>
        <a:bodyPr/>
        <a:lstStyle/>
        <a:p>
          <a:endParaRPr lang="id-ID"/>
        </a:p>
      </dgm:t>
    </dgm:pt>
    <dgm:pt modelId="{7D31FDA4-9909-4532-B609-C9740C2E7EAA}">
      <dgm:prSet phldrT="[Text]"/>
      <dgm:spPr/>
      <dgm:t>
        <a:bodyPr/>
        <a:lstStyle/>
        <a:p>
          <a:r>
            <a:rPr lang="id-ID" dirty="0" smtClean="0"/>
            <a:t>Seorang peneliti menggunakan survei sebagai respon dari organisasi dan pengembang untuk metode pengembangan baru</a:t>
          </a:r>
          <a:endParaRPr lang="id-ID" dirty="0"/>
        </a:p>
      </dgm:t>
    </dgm:pt>
    <dgm:pt modelId="{48B3BA17-3CA4-43DA-B732-F18C1DF8DC7F}" type="parTrans" cxnId="{2194014B-5336-46E9-BB9F-5E403E241DB3}">
      <dgm:prSet/>
      <dgm:spPr/>
      <dgm:t>
        <a:bodyPr/>
        <a:lstStyle/>
        <a:p>
          <a:endParaRPr lang="id-ID"/>
        </a:p>
      </dgm:t>
    </dgm:pt>
    <dgm:pt modelId="{F4C8D188-FC00-4A18-88FD-3571ECEBB248}" type="sibTrans" cxnId="{2194014B-5336-46E9-BB9F-5E403E241DB3}">
      <dgm:prSet/>
      <dgm:spPr/>
      <dgm:t>
        <a:bodyPr/>
        <a:lstStyle/>
        <a:p>
          <a:endParaRPr lang="id-ID"/>
        </a:p>
      </dgm:t>
    </dgm:pt>
    <dgm:pt modelId="{D5166CF7-B930-40BA-838E-C029120D0278}">
      <dgm:prSet phldrT="[Text]"/>
      <dgm:spPr/>
      <dgm:t>
        <a:bodyPr/>
        <a:lstStyle/>
        <a:p>
          <a:r>
            <a:rPr lang="id-ID" dirty="0" smtClean="0"/>
            <a:t>Studi Kasus</a:t>
          </a:r>
          <a:endParaRPr lang="id-ID" dirty="0"/>
        </a:p>
      </dgm:t>
    </dgm:pt>
    <dgm:pt modelId="{849755A2-B274-492E-945A-811AC53C180C}" type="parTrans" cxnId="{743905A9-98CD-4C96-A76E-2E5FBE368CF2}">
      <dgm:prSet/>
      <dgm:spPr/>
      <dgm:t>
        <a:bodyPr/>
        <a:lstStyle/>
        <a:p>
          <a:endParaRPr lang="id-ID"/>
        </a:p>
      </dgm:t>
    </dgm:pt>
    <dgm:pt modelId="{5D5BF268-A913-47C2-9C54-3AA810D3C75B}" type="sibTrans" cxnId="{743905A9-98CD-4C96-A76E-2E5FBE368CF2}">
      <dgm:prSet/>
      <dgm:spPr/>
      <dgm:t>
        <a:bodyPr/>
        <a:lstStyle/>
        <a:p>
          <a:endParaRPr lang="id-ID"/>
        </a:p>
      </dgm:t>
    </dgm:pt>
    <dgm:pt modelId="{1DEDDDFA-2C24-4E99-8651-2BEE85949B0E}">
      <dgm:prSet phldrT="[Text]"/>
      <dgm:spPr/>
      <dgm:t>
        <a:bodyPr/>
        <a:lstStyle/>
        <a:p>
          <a:r>
            <a:rPr lang="id-ID" dirty="0" smtClean="0"/>
            <a:t>Jenis investigasi pilihan ketika hendak menguji suatu kejadian yang belum terjadi, ada sedikit atau tidak ada kontrol terhadap variabel</a:t>
          </a:r>
          <a:endParaRPr lang="id-ID" dirty="0"/>
        </a:p>
      </dgm:t>
    </dgm:pt>
    <dgm:pt modelId="{88646479-E5E2-46D6-AB3B-464F15DF01AB}" type="parTrans" cxnId="{AAD22156-B901-4297-9096-5D1D4A027BE1}">
      <dgm:prSet/>
      <dgm:spPr/>
      <dgm:t>
        <a:bodyPr/>
        <a:lstStyle/>
        <a:p>
          <a:endParaRPr lang="id-ID"/>
        </a:p>
      </dgm:t>
    </dgm:pt>
    <dgm:pt modelId="{DE204CE8-8B93-442E-A70E-49EF6AE4A0B1}" type="sibTrans" cxnId="{AAD22156-B901-4297-9096-5D1D4A027BE1}">
      <dgm:prSet/>
      <dgm:spPr/>
      <dgm:t>
        <a:bodyPr/>
        <a:lstStyle/>
        <a:p>
          <a:endParaRPr lang="id-ID"/>
        </a:p>
      </dgm:t>
    </dgm:pt>
    <dgm:pt modelId="{6C3AB009-260B-40F5-887A-2C3487890C81}">
      <dgm:prSet phldrT="[Text]"/>
      <dgm:spPr/>
      <dgm:t>
        <a:bodyPr/>
        <a:lstStyle/>
        <a:p>
          <a:r>
            <a:rPr lang="id-ID" smtClean="0"/>
            <a:t>Eksperimen  Formal</a:t>
          </a:r>
          <a:endParaRPr lang="id-ID" dirty="0"/>
        </a:p>
      </dgm:t>
    </dgm:pt>
    <dgm:pt modelId="{95DEB45C-176C-4C07-B313-416A9527B91A}" type="parTrans" cxnId="{8D4CBFFF-CE00-448D-BC9C-B994A049A72A}">
      <dgm:prSet/>
      <dgm:spPr/>
      <dgm:t>
        <a:bodyPr/>
        <a:lstStyle/>
        <a:p>
          <a:endParaRPr lang="id-ID"/>
        </a:p>
      </dgm:t>
    </dgm:pt>
    <dgm:pt modelId="{C40F8DE7-3F00-427A-9466-CBEAF885C388}" type="sibTrans" cxnId="{8D4CBFFF-CE00-448D-BC9C-B994A049A72A}">
      <dgm:prSet/>
      <dgm:spPr/>
      <dgm:t>
        <a:bodyPr/>
        <a:lstStyle/>
        <a:p>
          <a:endParaRPr lang="id-ID"/>
        </a:p>
      </dgm:t>
    </dgm:pt>
    <dgm:pt modelId="{9D849DA2-A79D-43B3-BA10-5DF6001FDBA0}">
      <dgm:prSet/>
      <dgm:spPr/>
      <dgm:t>
        <a:bodyPr/>
        <a:lstStyle/>
        <a:p>
          <a:r>
            <a:rPr lang="id-ID" dirty="0" smtClean="0"/>
            <a:t>Investigasi kontrol dengan teliti dari kejadian dengan variabel penting yang diidentifikasi dan dimanipulasi seperti efeknya atas hasil yang dapat divalidasi</a:t>
          </a:r>
          <a:endParaRPr lang="id-ID" dirty="0"/>
        </a:p>
      </dgm:t>
    </dgm:pt>
    <dgm:pt modelId="{0996B2FF-6D2D-44FE-93EA-D5FBDCEC78E6}" type="parTrans" cxnId="{AA9DDC87-18F9-4702-A051-19C05C0C6A39}">
      <dgm:prSet/>
      <dgm:spPr/>
      <dgm:t>
        <a:bodyPr/>
        <a:lstStyle/>
        <a:p>
          <a:endParaRPr lang="id-ID"/>
        </a:p>
      </dgm:t>
    </dgm:pt>
    <dgm:pt modelId="{4C6B998F-1510-4F3B-AFF5-5F42EE752960}" type="sibTrans" cxnId="{AA9DDC87-18F9-4702-A051-19C05C0C6A39}">
      <dgm:prSet/>
      <dgm:spPr/>
      <dgm:t>
        <a:bodyPr/>
        <a:lstStyle/>
        <a:p>
          <a:endParaRPr lang="id-ID"/>
        </a:p>
      </dgm:t>
    </dgm:pt>
    <dgm:pt modelId="{57D0101A-11F1-470D-A5A1-219CBE0F2262}" type="pres">
      <dgm:prSet presAssocID="{A8E248DC-4F83-4004-B6D8-E2D422E96700}" presName="Name0" presStyleCnt="0">
        <dgm:presLayoutVars>
          <dgm:dir/>
          <dgm:animLvl val="lvl"/>
          <dgm:resizeHandles/>
        </dgm:presLayoutVars>
      </dgm:prSet>
      <dgm:spPr/>
    </dgm:pt>
    <dgm:pt modelId="{75ADA6B7-008D-43C3-9747-22AB9CDBFBDC}" type="pres">
      <dgm:prSet presAssocID="{3D68DD6D-B268-4D6B-9E88-068A4358ADCA}" presName="linNode" presStyleCnt="0"/>
      <dgm:spPr/>
    </dgm:pt>
    <dgm:pt modelId="{3013DA82-C01A-425C-8FE8-A1240866E92B}" type="pres">
      <dgm:prSet presAssocID="{3D68DD6D-B268-4D6B-9E88-068A4358ADCA}" presName="parentShp" presStyleLbl="node1" presStyleIdx="0" presStyleCnt="3" custLinFactNeighborX="-264" custLinFactNeighborY="99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1886B7F-30C5-4ACE-8127-9C2CF478E6C7}" type="pres">
      <dgm:prSet presAssocID="{3D68DD6D-B268-4D6B-9E88-068A4358ADCA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F272188-15B1-48E9-BC6B-11352DEBCA12}" type="pres">
      <dgm:prSet presAssocID="{843EF793-408E-4CCD-B945-CF3A7C367989}" presName="spacing" presStyleCnt="0"/>
      <dgm:spPr/>
    </dgm:pt>
    <dgm:pt modelId="{BA03341D-7924-47FB-A803-CC65825322D5}" type="pres">
      <dgm:prSet presAssocID="{D5166CF7-B930-40BA-838E-C029120D0278}" presName="linNode" presStyleCnt="0"/>
      <dgm:spPr/>
    </dgm:pt>
    <dgm:pt modelId="{FBF13EC8-0F77-420D-9D30-8242D48597BD}" type="pres">
      <dgm:prSet presAssocID="{D5166CF7-B930-40BA-838E-C029120D0278}" presName="parent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A375E84-2EA6-4EE0-9BB6-AFF60A3AD7AA}" type="pres">
      <dgm:prSet presAssocID="{D5166CF7-B930-40BA-838E-C029120D0278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CE4D2FF-D745-408C-B769-02CC82D3A070}" type="pres">
      <dgm:prSet presAssocID="{5D5BF268-A913-47C2-9C54-3AA810D3C75B}" presName="spacing" presStyleCnt="0"/>
      <dgm:spPr/>
    </dgm:pt>
    <dgm:pt modelId="{8CE45307-8E8C-4E82-B3A0-4EF63D927756}" type="pres">
      <dgm:prSet presAssocID="{6C3AB009-260B-40F5-887A-2C3487890C81}" presName="linNode" presStyleCnt="0"/>
      <dgm:spPr/>
    </dgm:pt>
    <dgm:pt modelId="{AC6B2511-FCD8-4471-9F7D-CE192EF66036}" type="pres">
      <dgm:prSet presAssocID="{6C3AB009-260B-40F5-887A-2C3487890C81}" presName="parentShp" presStyleLbl="node1" presStyleIdx="2" presStyleCnt="3">
        <dgm:presLayoutVars>
          <dgm:bulletEnabled val="1"/>
        </dgm:presLayoutVars>
      </dgm:prSet>
      <dgm:spPr/>
    </dgm:pt>
    <dgm:pt modelId="{5212B891-A629-4B06-9D7D-1254C6CC3971}" type="pres">
      <dgm:prSet presAssocID="{6C3AB009-260B-40F5-887A-2C3487890C81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C159DDAA-EF3A-41C7-A219-F6529B419EDF}" type="presOf" srcId="{D5166CF7-B930-40BA-838E-C029120D0278}" destId="{FBF13EC8-0F77-420D-9D30-8242D48597BD}" srcOrd="0" destOrd="0" presId="urn:microsoft.com/office/officeart/2005/8/layout/vList6"/>
    <dgm:cxn modelId="{D4F9ABBF-92D0-481A-A4BF-1B734B7519C3}" type="presOf" srcId="{1DEDDDFA-2C24-4E99-8651-2BEE85949B0E}" destId="{2A375E84-2EA6-4EE0-9BB6-AFF60A3AD7AA}" srcOrd="0" destOrd="0" presId="urn:microsoft.com/office/officeart/2005/8/layout/vList6"/>
    <dgm:cxn modelId="{8D4CBFFF-CE00-448D-BC9C-B994A049A72A}" srcId="{A8E248DC-4F83-4004-B6D8-E2D422E96700}" destId="{6C3AB009-260B-40F5-887A-2C3487890C81}" srcOrd="2" destOrd="0" parTransId="{95DEB45C-176C-4C07-B313-416A9527B91A}" sibTransId="{C40F8DE7-3F00-427A-9466-CBEAF885C388}"/>
    <dgm:cxn modelId="{68AE4ED1-E1F1-41CE-8C68-4C3A74F658F1}" type="presOf" srcId="{7D31FDA4-9909-4532-B609-C9740C2E7EAA}" destId="{51886B7F-30C5-4ACE-8127-9C2CF478E6C7}" srcOrd="0" destOrd="0" presId="urn:microsoft.com/office/officeart/2005/8/layout/vList6"/>
    <dgm:cxn modelId="{3ABCEFB3-92E0-4D72-99D9-36BE6B7360D4}" type="presOf" srcId="{A8E248DC-4F83-4004-B6D8-E2D422E96700}" destId="{57D0101A-11F1-470D-A5A1-219CBE0F2262}" srcOrd="0" destOrd="0" presId="urn:microsoft.com/office/officeart/2005/8/layout/vList6"/>
    <dgm:cxn modelId="{AF7128C1-149F-46CF-8C09-2A58A775E07A}" type="presOf" srcId="{6C3AB009-260B-40F5-887A-2C3487890C81}" destId="{AC6B2511-FCD8-4471-9F7D-CE192EF66036}" srcOrd="0" destOrd="0" presId="urn:microsoft.com/office/officeart/2005/8/layout/vList6"/>
    <dgm:cxn modelId="{FA4601E7-17AC-4B42-8F14-70EB4B3F5B40}" type="presOf" srcId="{9D849DA2-A79D-43B3-BA10-5DF6001FDBA0}" destId="{5212B891-A629-4B06-9D7D-1254C6CC3971}" srcOrd="0" destOrd="0" presId="urn:microsoft.com/office/officeart/2005/8/layout/vList6"/>
    <dgm:cxn modelId="{2194014B-5336-46E9-BB9F-5E403E241DB3}" srcId="{3D68DD6D-B268-4D6B-9E88-068A4358ADCA}" destId="{7D31FDA4-9909-4532-B609-C9740C2E7EAA}" srcOrd="0" destOrd="0" parTransId="{48B3BA17-3CA4-43DA-B732-F18C1DF8DC7F}" sibTransId="{F4C8D188-FC00-4A18-88FD-3571ECEBB248}"/>
    <dgm:cxn modelId="{686DCD0E-3597-43DB-9EBB-0A32EBBCDAA0}" type="presOf" srcId="{3D68DD6D-B268-4D6B-9E88-068A4358ADCA}" destId="{3013DA82-C01A-425C-8FE8-A1240866E92B}" srcOrd="0" destOrd="0" presId="urn:microsoft.com/office/officeart/2005/8/layout/vList6"/>
    <dgm:cxn modelId="{ED30162E-4CA2-4EC7-A449-5761E192908B}" srcId="{A8E248DC-4F83-4004-B6D8-E2D422E96700}" destId="{3D68DD6D-B268-4D6B-9E88-068A4358ADCA}" srcOrd="0" destOrd="0" parTransId="{94E4B451-32DB-4D05-9152-384C00F6C1E8}" sibTransId="{843EF793-408E-4CCD-B945-CF3A7C367989}"/>
    <dgm:cxn modelId="{AAD22156-B901-4297-9096-5D1D4A027BE1}" srcId="{D5166CF7-B930-40BA-838E-C029120D0278}" destId="{1DEDDDFA-2C24-4E99-8651-2BEE85949B0E}" srcOrd="0" destOrd="0" parTransId="{88646479-E5E2-46D6-AB3B-464F15DF01AB}" sibTransId="{DE204CE8-8B93-442E-A70E-49EF6AE4A0B1}"/>
    <dgm:cxn modelId="{AA9DDC87-18F9-4702-A051-19C05C0C6A39}" srcId="{6C3AB009-260B-40F5-887A-2C3487890C81}" destId="{9D849DA2-A79D-43B3-BA10-5DF6001FDBA0}" srcOrd="0" destOrd="0" parTransId="{0996B2FF-6D2D-44FE-93EA-D5FBDCEC78E6}" sibTransId="{4C6B998F-1510-4F3B-AFF5-5F42EE752960}"/>
    <dgm:cxn modelId="{743905A9-98CD-4C96-A76E-2E5FBE368CF2}" srcId="{A8E248DC-4F83-4004-B6D8-E2D422E96700}" destId="{D5166CF7-B930-40BA-838E-C029120D0278}" srcOrd="1" destOrd="0" parTransId="{849755A2-B274-492E-945A-811AC53C180C}" sibTransId="{5D5BF268-A913-47C2-9C54-3AA810D3C75B}"/>
    <dgm:cxn modelId="{08A3BE9B-69F3-46E5-9384-90269E1F6D8C}" type="presParOf" srcId="{57D0101A-11F1-470D-A5A1-219CBE0F2262}" destId="{75ADA6B7-008D-43C3-9747-22AB9CDBFBDC}" srcOrd="0" destOrd="0" presId="urn:microsoft.com/office/officeart/2005/8/layout/vList6"/>
    <dgm:cxn modelId="{6983DAEA-03ED-414D-B990-C971A202E840}" type="presParOf" srcId="{75ADA6B7-008D-43C3-9747-22AB9CDBFBDC}" destId="{3013DA82-C01A-425C-8FE8-A1240866E92B}" srcOrd="0" destOrd="0" presId="urn:microsoft.com/office/officeart/2005/8/layout/vList6"/>
    <dgm:cxn modelId="{261FF3C1-D486-42C7-8610-C326791CE3B4}" type="presParOf" srcId="{75ADA6B7-008D-43C3-9747-22AB9CDBFBDC}" destId="{51886B7F-30C5-4ACE-8127-9C2CF478E6C7}" srcOrd="1" destOrd="0" presId="urn:microsoft.com/office/officeart/2005/8/layout/vList6"/>
    <dgm:cxn modelId="{14B84992-4B6A-42B1-B649-E035E158D77E}" type="presParOf" srcId="{57D0101A-11F1-470D-A5A1-219CBE0F2262}" destId="{1F272188-15B1-48E9-BC6B-11352DEBCA12}" srcOrd="1" destOrd="0" presId="urn:microsoft.com/office/officeart/2005/8/layout/vList6"/>
    <dgm:cxn modelId="{ABCEA8F8-E4AB-47D5-B3FD-E305DABF3F53}" type="presParOf" srcId="{57D0101A-11F1-470D-A5A1-219CBE0F2262}" destId="{BA03341D-7924-47FB-A803-CC65825322D5}" srcOrd="2" destOrd="0" presId="urn:microsoft.com/office/officeart/2005/8/layout/vList6"/>
    <dgm:cxn modelId="{4271A42F-C7A7-4759-9944-03D0A879720E}" type="presParOf" srcId="{BA03341D-7924-47FB-A803-CC65825322D5}" destId="{FBF13EC8-0F77-420D-9D30-8242D48597BD}" srcOrd="0" destOrd="0" presId="urn:microsoft.com/office/officeart/2005/8/layout/vList6"/>
    <dgm:cxn modelId="{6527D957-B88E-49AE-8E52-3E1CC84D8D18}" type="presParOf" srcId="{BA03341D-7924-47FB-A803-CC65825322D5}" destId="{2A375E84-2EA6-4EE0-9BB6-AFF60A3AD7AA}" srcOrd="1" destOrd="0" presId="urn:microsoft.com/office/officeart/2005/8/layout/vList6"/>
    <dgm:cxn modelId="{74FA00D4-E91B-40AE-A00B-266D759037DD}" type="presParOf" srcId="{57D0101A-11F1-470D-A5A1-219CBE0F2262}" destId="{ACE4D2FF-D745-408C-B769-02CC82D3A070}" srcOrd="3" destOrd="0" presId="urn:microsoft.com/office/officeart/2005/8/layout/vList6"/>
    <dgm:cxn modelId="{52B3D37D-D448-4602-A6D9-F3078DF90729}" type="presParOf" srcId="{57D0101A-11F1-470D-A5A1-219CBE0F2262}" destId="{8CE45307-8E8C-4E82-B3A0-4EF63D927756}" srcOrd="4" destOrd="0" presId="urn:microsoft.com/office/officeart/2005/8/layout/vList6"/>
    <dgm:cxn modelId="{C86B4D18-1D9F-4966-BCE4-6919D1CEB8DF}" type="presParOf" srcId="{8CE45307-8E8C-4E82-B3A0-4EF63D927756}" destId="{AC6B2511-FCD8-4471-9F7D-CE192EF66036}" srcOrd="0" destOrd="0" presId="urn:microsoft.com/office/officeart/2005/8/layout/vList6"/>
    <dgm:cxn modelId="{DB7B2D6E-E611-4E72-8C5C-28F484F2344D}" type="presParOf" srcId="{8CE45307-8E8C-4E82-B3A0-4EF63D927756}" destId="{5212B891-A629-4B06-9D7D-1254C6CC397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8E267-6DCE-499B-85C9-2A52B90A8D18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Aplikasi</a:t>
          </a:r>
          <a:r>
            <a:rPr lang="en-US" sz="1400" kern="1200" dirty="0" smtClean="0"/>
            <a:t> hypermedia WEB</a:t>
          </a:r>
          <a:r>
            <a:rPr lang="id-ID" sz="1400" kern="1200" dirty="0" smtClean="0"/>
            <a:t> </a:t>
          </a:r>
          <a:endParaRPr lang="id-ID" sz="1400" kern="1200" dirty="0"/>
        </a:p>
      </dsp:txBody>
      <dsp:txXfrm rot="-5400000">
        <a:off x="1" y="679096"/>
        <a:ext cx="1352020" cy="579438"/>
      </dsp:txXfrm>
    </dsp:sp>
    <dsp:sp modelId="{F8876BC0-4A7E-47BE-921D-C7A6B7910E2E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Suatu aplikasi yang tidak konvensional yang dikarakterisasi oleh pembuat informasi dengan node-node, tautan, struktur akses dan pengiriman web </a:t>
          </a:r>
          <a:endParaRPr lang="id-ID" sz="2000" kern="1200" dirty="0"/>
        </a:p>
      </dsp:txBody>
      <dsp:txXfrm rot="-5400000">
        <a:off x="1352020" y="64373"/>
        <a:ext cx="6714693" cy="1132875"/>
      </dsp:txXfrm>
    </dsp:sp>
    <dsp:sp modelId="{998B380E-D9CB-4C9F-8BFE-0E08E008417E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Aplikasi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Perangkat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Lunak</a:t>
          </a:r>
          <a:r>
            <a:rPr lang="en-US" sz="1400" kern="1200" dirty="0" smtClean="0"/>
            <a:t> Web </a:t>
          </a:r>
          <a:endParaRPr lang="id-ID" sz="1400" kern="1200" dirty="0"/>
        </a:p>
      </dsp:txBody>
      <dsp:txXfrm rot="-5400000">
        <a:off x="1" y="2419614"/>
        <a:ext cx="1352020" cy="579438"/>
      </dsp:txXfrm>
    </dsp:sp>
    <dsp:sp modelId="{516CCE15-E1B7-4404-A8D3-A7CC796A546F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Suatu aplikasi perangkat lunak konvensional yang bersandar pada Web atau menggunakan infra struktur Web untuk pelaksanaannya</a:t>
          </a:r>
          <a:endParaRPr lang="id-ID" sz="2000" kern="1200" dirty="0"/>
        </a:p>
      </dsp:txBody>
      <dsp:txXfrm rot="-5400000">
        <a:off x="1352020" y="1804891"/>
        <a:ext cx="6714693" cy="1132875"/>
      </dsp:txXfrm>
    </dsp:sp>
    <dsp:sp modelId="{46040275-C1F9-4871-8DF4-CCA63E172659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Aplikasi</a:t>
          </a:r>
          <a:r>
            <a:rPr lang="en-US" sz="1400" kern="1200" dirty="0" smtClean="0"/>
            <a:t> Web</a:t>
          </a:r>
          <a:endParaRPr lang="id-ID" sz="1400" kern="1200" dirty="0"/>
        </a:p>
      </dsp:txBody>
      <dsp:txXfrm rot="-5400000">
        <a:off x="1" y="4160131"/>
        <a:ext cx="1352020" cy="579438"/>
      </dsp:txXfrm>
    </dsp:sp>
    <dsp:sp modelId="{D639FBC2-3B02-4F91-ADAC-4E31B45F243C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Suatu aplikasi yang diserahkan melalui web yang mengkombinasikan karakterisrik dari hipermedia web dan perangkat lunak web</a:t>
          </a:r>
          <a:endParaRPr lang="id-ID" sz="2000" kern="1200" dirty="0"/>
        </a:p>
      </dsp:txBody>
      <dsp:txXfrm rot="-5400000">
        <a:off x="1352020" y="3545408"/>
        <a:ext cx="6714693" cy="1132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86B7F-30C5-4ACE-8127-9C2CF478E6C7}">
      <dsp:nvSpPr>
        <dsp:cNvPr id="0" name=""/>
        <dsp:cNvSpPr/>
      </dsp:nvSpPr>
      <dsp:spPr>
        <a:xfrm>
          <a:off x="3857938" y="0"/>
          <a:ext cx="5786907" cy="124208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700" kern="1200" dirty="0" smtClean="0"/>
            <a:t>Seorang peneliti menggunakan survei sebagai respon dari organisasi dan pengembang untuk metode pengembangan baru</a:t>
          </a:r>
          <a:endParaRPr lang="id-ID" sz="1700" kern="1200" dirty="0"/>
        </a:p>
      </dsp:txBody>
      <dsp:txXfrm>
        <a:off x="3857938" y="155261"/>
        <a:ext cx="5321124" cy="931566"/>
      </dsp:txXfrm>
    </dsp:sp>
    <dsp:sp modelId="{3013DA82-C01A-425C-8FE8-A1240866E92B}">
      <dsp:nvSpPr>
        <dsp:cNvPr id="0" name=""/>
        <dsp:cNvSpPr/>
      </dsp:nvSpPr>
      <dsp:spPr>
        <a:xfrm>
          <a:off x="0" y="12396"/>
          <a:ext cx="3857938" cy="12420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600" kern="1200" dirty="0" smtClean="0"/>
            <a:t>Survei</a:t>
          </a:r>
          <a:endParaRPr lang="id-ID" sz="3600" kern="1200" dirty="0"/>
        </a:p>
      </dsp:txBody>
      <dsp:txXfrm>
        <a:off x="60634" y="73030"/>
        <a:ext cx="3736670" cy="1120820"/>
      </dsp:txXfrm>
    </dsp:sp>
    <dsp:sp modelId="{2A375E84-2EA6-4EE0-9BB6-AFF60A3AD7AA}">
      <dsp:nvSpPr>
        <dsp:cNvPr id="0" name=""/>
        <dsp:cNvSpPr/>
      </dsp:nvSpPr>
      <dsp:spPr>
        <a:xfrm>
          <a:off x="3857938" y="1366297"/>
          <a:ext cx="5786907" cy="124208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700" kern="1200" dirty="0" smtClean="0"/>
            <a:t>Jenis investigasi pilihan ketika hendak menguji suatu kejadian yang belum terjadi, ada sedikit atau tidak ada kontrol terhadap variabel</a:t>
          </a:r>
          <a:endParaRPr lang="id-ID" sz="1700" kern="1200" dirty="0"/>
        </a:p>
      </dsp:txBody>
      <dsp:txXfrm>
        <a:off x="3857938" y="1521558"/>
        <a:ext cx="5321124" cy="931566"/>
      </dsp:txXfrm>
    </dsp:sp>
    <dsp:sp modelId="{FBF13EC8-0F77-420D-9D30-8242D48597BD}">
      <dsp:nvSpPr>
        <dsp:cNvPr id="0" name=""/>
        <dsp:cNvSpPr/>
      </dsp:nvSpPr>
      <dsp:spPr>
        <a:xfrm>
          <a:off x="0" y="1366297"/>
          <a:ext cx="3857938" cy="12420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600" kern="1200" dirty="0" smtClean="0"/>
            <a:t>Studi Kasus</a:t>
          </a:r>
          <a:endParaRPr lang="id-ID" sz="3600" kern="1200" dirty="0"/>
        </a:p>
      </dsp:txBody>
      <dsp:txXfrm>
        <a:off x="60634" y="1426931"/>
        <a:ext cx="3736670" cy="1120820"/>
      </dsp:txXfrm>
    </dsp:sp>
    <dsp:sp modelId="{5212B891-A629-4B06-9D7D-1254C6CC3971}">
      <dsp:nvSpPr>
        <dsp:cNvPr id="0" name=""/>
        <dsp:cNvSpPr/>
      </dsp:nvSpPr>
      <dsp:spPr>
        <a:xfrm>
          <a:off x="3857938" y="2732594"/>
          <a:ext cx="5786907" cy="124208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700" kern="1200" dirty="0" smtClean="0"/>
            <a:t>Investigasi kontrol dengan teliti dari kejadian dengan variabel penting yang diidentifikasi dan dimanipulasi seperti efeknya atas hasil yang dapat divalidasi</a:t>
          </a:r>
          <a:endParaRPr lang="id-ID" sz="1700" kern="1200" dirty="0"/>
        </a:p>
      </dsp:txBody>
      <dsp:txXfrm>
        <a:off x="3857938" y="2887855"/>
        <a:ext cx="5321124" cy="931566"/>
      </dsp:txXfrm>
    </dsp:sp>
    <dsp:sp modelId="{AC6B2511-FCD8-4471-9F7D-CE192EF66036}">
      <dsp:nvSpPr>
        <dsp:cNvPr id="0" name=""/>
        <dsp:cNvSpPr/>
      </dsp:nvSpPr>
      <dsp:spPr>
        <a:xfrm>
          <a:off x="0" y="2732594"/>
          <a:ext cx="3857938" cy="12420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600" kern="1200" smtClean="0"/>
            <a:t>Eksperimen  Formal</a:t>
          </a:r>
          <a:endParaRPr lang="id-ID" sz="3600" kern="1200" dirty="0"/>
        </a:p>
      </dsp:txBody>
      <dsp:txXfrm>
        <a:off x="60634" y="2793228"/>
        <a:ext cx="3736670" cy="1120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9B13-1E08-4BCA-A395-EC48823B69D7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FE3B-8BD9-40F8-99A4-546AE7817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9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9B13-1E08-4BCA-A395-EC48823B69D7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FE3B-8BD9-40F8-99A4-546AE7817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7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9B13-1E08-4BCA-A395-EC48823B69D7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FE3B-8BD9-40F8-99A4-546AE781795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7280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9B13-1E08-4BCA-A395-EC48823B69D7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FE3B-8BD9-40F8-99A4-546AE7817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0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9B13-1E08-4BCA-A395-EC48823B69D7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FE3B-8BD9-40F8-99A4-546AE781795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8387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9B13-1E08-4BCA-A395-EC48823B69D7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FE3B-8BD9-40F8-99A4-546AE7817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51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9B13-1E08-4BCA-A395-EC48823B69D7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FE3B-8BD9-40F8-99A4-546AE7817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30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9B13-1E08-4BCA-A395-EC48823B69D7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FE3B-8BD9-40F8-99A4-546AE7817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9B13-1E08-4BCA-A395-EC48823B69D7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FE3B-8BD9-40F8-99A4-546AE7817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4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9B13-1E08-4BCA-A395-EC48823B69D7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FE3B-8BD9-40F8-99A4-546AE7817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1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9B13-1E08-4BCA-A395-EC48823B69D7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FE3B-8BD9-40F8-99A4-546AE7817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9B13-1E08-4BCA-A395-EC48823B69D7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FE3B-8BD9-40F8-99A4-546AE7817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0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9B13-1E08-4BCA-A395-EC48823B69D7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FE3B-8BD9-40F8-99A4-546AE7817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3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9B13-1E08-4BCA-A395-EC48823B69D7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FE3B-8BD9-40F8-99A4-546AE7817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9B13-1E08-4BCA-A395-EC48823B69D7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FE3B-8BD9-40F8-99A4-546AE7817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9B13-1E08-4BCA-A395-EC48823B69D7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FE3B-8BD9-40F8-99A4-546AE7817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9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79B13-1E08-4BCA-A395-EC48823B69D7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BEFE3B-8BD9-40F8-99A4-546AE7817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91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712890"/>
            <a:ext cx="7766936" cy="1646302"/>
          </a:xfrm>
        </p:spPr>
        <p:txBody>
          <a:bodyPr/>
          <a:lstStyle/>
          <a:p>
            <a:r>
              <a:rPr lang="id-ID" sz="3600" dirty="0" smtClean="0"/>
              <a:t>KEBUTUHAN APLIKASI WEB</a:t>
            </a:r>
            <a:endParaRPr lang="en-US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SITI ASMIATUN, M.KOM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43512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655" y="439387"/>
            <a:ext cx="8644341" cy="1330036"/>
          </a:xfrm>
        </p:spPr>
        <p:txBody>
          <a:bodyPr>
            <a:noAutofit/>
          </a:bodyPr>
          <a:lstStyle/>
          <a:p>
            <a:pPr algn="l"/>
            <a:r>
              <a:rPr lang="id-ID" sz="2800" dirty="0"/>
              <a:t/>
            </a:r>
            <a:br>
              <a:rPr lang="id-ID" sz="2800" dirty="0"/>
            </a:br>
            <a:r>
              <a:rPr lang="id-ID" sz="2800" dirty="0"/>
              <a:t>Ringkasan karakteristik dari tiga jenis </a:t>
            </a:r>
            <a:r>
              <a:rPr lang="id-ID" sz="2800" dirty="0" smtClean="0"/>
              <a:t>investigasi</a:t>
            </a:r>
            <a:r>
              <a:rPr lang="en-US" sz="2800" dirty="0" smtClean="0"/>
              <a:t> </a:t>
            </a:r>
            <a:r>
              <a:rPr lang="id-ID" sz="2800" dirty="0" smtClean="0"/>
              <a:t>empiris:</a:t>
            </a:r>
            <a:r>
              <a:rPr lang="id-ID" sz="2800" dirty="0"/>
              <a:t/>
            </a:r>
            <a:br>
              <a:rPr lang="id-ID" sz="2800" dirty="0"/>
            </a:br>
            <a:endParaRPr lang="id-ID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152283"/>
              </p:ext>
            </p:extLst>
          </p:nvPr>
        </p:nvGraphicFramePr>
        <p:xfrm>
          <a:off x="1092529" y="2054432"/>
          <a:ext cx="9785268" cy="4322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317"/>
                <a:gridCol w="2446317"/>
                <a:gridCol w="2446317"/>
                <a:gridCol w="2446317"/>
              </a:tblGrid>
              <a:tr h="5795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Calibri"/>
                          <a:ea typeface="Calibri"/>
                          <a:cs typeface="Times New Roman"/>
                        </a:rPr>
                        <a:t>    Karakteristik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latin typeface="Calibri"/>
                          <a:ea typeface="Calibri"/>
                          <a:cs typeface="Times New Roman"/>
                        </a:rPr>
                        <a:t>       Survei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latin typeface="Calibri"/>
                          <a:ea typeface="Calibri"/>
                          <a:cs typeface="Times New Roman"/>
                        </a:rPr>
                        <a:t>       Studi Kasus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Calibri"/>
                          <a:ea typeface="Calibri"/>
                          <a:cs typeface="Times New Roman"/>
                        </a:rPr>
                        <a:t>     Experimen Formal</a:t>
                      </a:r>
                    </a:p>
                  </a:txBody>
                  <a:tcPr marL="68580" marR="68580" marT="0" marB="0"/>
                </a:tc>
              </a:tr>
              <a:tr h="6977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Calibri"/>
                          <a:ea typeface="Calibri"/>
                          <a:cs typeface="Times New Roman"/>
                        </a:rPr>
                        <a:t>Skala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Calibri"/>
                          <a:ea typeface="Calibri"/>
                          <a:cs typeface="Times New Roman"/>
                        </a:rPr>
                        <a:t>Research-in-the-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Calibri"/>
                          <a:ea typeface="Calibri"/>
                          <a:cs typeface="Times New Roman"/>
                        </a:rPr>
                        <a:t>large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Calibri"/>
                          <a:ea typeface="Calibri"/>
                          <a:cs typeface="Times New Roman"/>
                        </a:rPr>
                        <a:t>Research-in-the-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Calibri"/>
                          <a:ea typeface="Calibri"/>
                          <a:cs typeface="Times New Roman"/>
                        </a:rPr>
                        <a:t>typical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latin typeface="Calibri"/>
                          <a:ea typeface="Calibri"/>
                          <a:cs typeface="Times New Roman"/>
                        </a:rPr>
                        <a:t>Research-in-the-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latin typeface="Calibri"/>
                          <a:ea typeface="Calibri"/>
                          <a:cs typeface="Times New Roman"/>
                        </a:rPr>
                        <a:t>small</a:t>
                      </a:r>
                    </a:p>
                  </a:txBody>
                  <a:tcPr marL="68580" marR="68580" marT="0" marB="0"/>
                </a:tc>
              </a:tr>
              <a:tr h="6977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Calibri"/>
                          <a:ea typeface="Calibri"/>
                          <a:cs typeface="Times New Roman"/>
                        </a:rPr>
                        <a:t>Kontrol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Calibri"/>
                          <a:ea typeface="Calibri"/>
                          <a:cs typeface="Times New Roman"/>
                        </a:rPr>
                        <a:t>Tidak ada kontrol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latin typeface="Calibri"/>
                          <a:ea typeface="Calibri"/>
                          <a:cs typeface="Times New Roman"/>
                        </a:rPr>
                        <a:t>Tingkat kontrol rendah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latin typeface="Calibri"/>
                          <a:ea typeface="Calibri"/>
                          <a:cs typeface="Times New Roman"/>
                        </a:rPr>
                        <a:t>Tingkat kontrol tinggi</a:t>
                      </a:r>
                    </a:p>
                  </a:txBody>
                  <a:tcPr marL="68580" marR="68580" marT="0" marB="0"/>
                </a:tc>
              </a:tr>
              <a:tr h="5795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Calibri"/>
                          <a:ea typeface="Calibri"/>
                          <a:cs typeface="Times New Roman"/>
                        </a:rPr>
                        <a:t>Replikasi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Calibri"/>
                          <a:ea typeface="Calibri"/>
                          <a:cs typeface="Times New Roman"/>
                        </a:rPr>
                        <a:t>Tidak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Calibri"/>
                          <a:ea typeface="Calibri"/>
                          <a:cs typeface="Times New Roman"/>
                        </a:rPr>
                        <a:t>Rendah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Calibri"/>
                          <a:ea typeface="Calibri"/>
                          <a:cs typeface="Times New Roman"/>
                        </a:rPr>
                        <a:t>Tingggi</a:t>
                      </a:r>
                    </a:p>
                  </a:txBody>
                  <a:tcPr marL="68580" marR="68580" marT="0" marB="0"/>
                </a:tc>
              </a:tr>
              <a:tr h="176802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latin typeface="Calibri"/>
                          <a:ea typeface="Calibri"/>
                          <a:cs typeface="Times New Roman"/>
                        </a:rPr>
                        <a:t>Generalisasi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latin typeface="Calibri"/>
                          <a:ea typeface="Calibri"/>
                          <a:cs typeface="Times New Roman"/>
                        </a:rPr>
                        <a:t>Hasil mewakili populasi yang dicontohkan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Calibri"/>
                          <a:ea typeface="Calibri"/>
                          <a:cs typeface="Times New Roman"/>
                        </a:rPr>
                        <a:t>Hanya dapat diaplikasikan pada proyek lain yang tipe dan ukurannya serupa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Calibri"/>
                          <a:ea typeface="Calibri"/>
                          <a:cs typeface="Times New Roman"/>
                        </a:rPr>
                        <a:t>Dapat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latin typeface="Calibri"/>
                          <a:ea typeface="Calibri"/>
                          <a:cs typeface="Times New Roman"/>
                        </a:rPr>
                        <a:t>Digeneralisasikan di dalam kondisi experimen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395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267" y="117583"/>
            <a:ext cx="10515600" cy="1000537"/>
          </a:xfrm>
        </p:spPr>
        <p:txBody>
          <a:bodyPr>
            <a:normAutofit/>
          </a:bodyPr>
          <a:lstStyle/>
          <a:p>
            <a:pPr algn="just"/>
            <a:r>
              <a:rPr lang="id-ID" sz="2800" dirty="0"/>
              <a:t>Penjelasan dari sekumpulan langkah-langkah umum untuk ketiga tipe investigasi;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655" y="1257446"/>
            <a:ext cx="9218498" cy="510865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id-ID" sz="2400" dirty="0"/>
              <a:t>1.Menetapkan Tujuan dari Investigasi dan Konteksnya</a:t>
            </a:r>
          </a:p>
          <a:p>
            <a:pPr algn="just">
              <a:buNone/>
            </a:pPr>
            <a:r>
              <a:rPr lang="id-ID" sz="2400" dirty="0"/>
              <a:t>      Penetapan tujuan merupakan hal yang krusial untuk kesuksesan dari semua aktivitas didalam investigasi.Langkah ini akan memberikan waktu yang cukup untuk memahami dan menetapkan tujuan jelas dan terukur</a:t>
            </a:r>
            <a:r>
              <a:rPr lang="id-ID" sz="2400" dirty="0" smtClean="0"/>
              <a:t>.</a:t>
            </a:r>
            <a:endParaRPr lang="en-US" sz="2400" dirty="0" smtClean="0"/>
          </a:p>
          <a:p>
            <a:pPr>
              <a:buNone/>
            </a:pPr>
            <a:r>
              <a:rPr lang="id-ID" sz="2400" dirty="0"/>
              <a:t>2.Persiapan </a:t>
            </a:r>
            <a:r>
              <a:rPr lang="id-ID" sz="2400" dirty="0" smtClean="0"/>
              <a:t>Investigasi</a:t>
            </a:r>
            <a:endParaRPr lang="id-ID" sz="2400" dirty="0"/>
          </a:p>
          <a:p>
            <a:pPr algn="just">
              <a:buNone/>
            </a:pPr>
            <a:r>
              <a:rPr lang="id-ID" sz="2400" dirty="0"/>
              <a:t>      Persiapan Investigasi dengan hati-hati untuk memperoleh hasil dari seseorang yang dapat menarik kesimpulan yang </a:t>
            </a:r>
            <a:r>
              <a:rPr lang="id-ID" sz="2400" dirty="0" smtClean="0"/>
              <a:t>valid</a:t>
            </a:r>
            <a:r>
              <a:rPr lang="en-US" sz="2400" dirty="0" smtClean="0"/>
              <a:t>.</a:t>
            </a:r>
          </a:p>
          <a:p>
            <a:pPr algn="just">
              <a:buNone/>
            </a:pPr>
            <a:r>
              <a:rPr lang="id-ID" sz="2400" dirty="0" smtClean="0"/>
              <a:t> 3.Apa </a:t>
            </a:r>
            <a:r>
              <a:rPr lang="id-ID" sz="2400" dirty="0"/>
              <a:t>yang hilang.?</a:t>
            </a:r>
          </a:p>
          <a:p>
            <a:pPr algn="just">
              <a:buNone/>
            </a:pPr>
            <a:r>
              <a:rPr lang="id-ID" sz="2400" dirty="0"/>
              <a:t>     Penelitian perlu mengantisipasi variable lain yang juga dapat mempengarui hasil investigasi.oleh karna itu Variable tersebut perlu </a:t>
            </a:r>
            <a:r>
              <a:rPr lang="id-ID" sz="2400" dirty="0" smtClean="0"/>
              <a:t>diperhitungkan.</a:t>
            </a:r>
            <a:endParaRPr lang="id-ID" sz="2400" dirty="0"/>
          </a:p>
          <a:p>
            <a:pPr algn="just">
              <a:buNone/>
            </a:pPr>
            <a:endParaRPr lang="id-ID" sz="2400" dirty="0"/>
          </a:p>
          <a:p>
            <a:pPr algn="just">
              <a:buNone/>
            </a:pP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609830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53" y="83127"/>
            <a:ext cx="10082151" cy="1690749"/>
          </a:xfrm>
        </p:spPr>
        <p:txBody>
          <a:bodyPr>
            <a:noAutofit/>
          </a:bodyPr>
          <a:lstStyle/>
          <a:p>
            <a:r>
              <a:rPr lang="id-ID" sz="2400" dirty="0"/>
              <a:t/>
            </a:r>
            <a:br>
              <a:rPr lang="id-ID" sz="2400" dirty="0"/>
            </a:br>
            <a:r>
              <a:rPr lang="id-ID" sz="2400" dirty="0"/>
              <a:t/>
            </a:r>
            <a:br>
              <a:rPr lang="id-ID" sz="2400" dirty="0"/>
            </a:br>
            <a:r>
              <a:rPr lang="id-ID" sz="2400" dirty="0" smtClean="0"/>
              <a:t>Rencana perincian ketika menerapkan masing-masing instrumen:</a:t>
            </a:r>
            <a:endParaRPr lang="id-ID" sz="2400" dirty="0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412" name="Rectangle 7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pSp>
        <p:nvGrpSpPr>
          <p:cNvPr id="44" name="Group 57"/>
          <p:cNvGrpSpPr>
            <a:grpSpLocks noChangeAspect="1"/>
          </p:cNvGrpSpPr>
          <p:nvPr/>
        </p:nvGrpSpPr>
        <p:grpSpPr bwMode="auto">
          <a:xfrm>
            <a:off x="1033153" y="1773876"/>
            <a:ext cx="8872955" cy="4566671"/>
            <a:chOff x="1667" y="2287"/>
            <a:chExt cx="9152" cy="4229"/>
          </a:xfrm>
          <a:solidFill>
            <a:schemeClr val="tx1">
              <a:lumMod val="65000"/>
              <a:lumOff val="35000"/>
            </a:schemeClr>
          </a:solidFill>
          <a:effectLst/>
        </p:grpSpPr>
        <p:sp>
          <p:nvSpPr>
            <p:cNvPr id="45" name="AutoShape 75"/>
            <p:cNvSpPr>
              <a:spLocks noChangeAspect="1" noChangeArrowheads="1" noTextEdit="1"/>
            </p:cNvSpPr>
            <p:nvPr/>
          </p:nvSpPr>
          <p:spPr bwMode="auto">
            <a:xfrm>
              <a:off x="1667" y="2287"/>
              <a:ext cx="9152" cy="422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  <a:prstDash val="dash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" name="Rectangle 74"/>
            <p:cNvSpPr>
              <a:spLocks noChangeArrowheads="1"/>
            </p:cNvSpPr>
            <p:nvPr/>
          </p:nvSpPr>
          <p:spPr bwMode="auto">
            <a:xfrm>
              <a:off x="3330" y="2702"/>
              <a:ext cx="1207" cy="550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id-ID" sz="1200" dirty="0" smtClean="0">
                  <a:solidFill>
                    <a:schemeClr val="bg1"/>
                  </a:solidFill>
                </a:rPr>
                <a:t>Kebutuhan Fungsional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id-ID" sz="1200" dirty="0">
                <a:solidFill>
                  <a:schemeClr val="bg1"/>
                </a:solidFill>
              </a:endParaRPr>
            </a:p>
          </p:txBody>
        </p:sp>
        <p:sp>
          <p:nvSpPr>
            <p:cNvPr id="47" name="Rectangle 73"/>
            <p:cNvSpPr>
              <a:spLocks noChangeArrowheads="1"/>
            </p:cNvSpPr>
            <p:nvPr/>
          </p:nvSpPr>
          <p:spPr bwMode="auto">
            <a:xfrm>
              <a:off x="4069" y="3448"/>
              <a:ext cx="1358" cy="727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id-ID" sz="1200" dirty="0" smtClean="0">
                  <a:solidFill>
                    <a:schemeClr val="bg1"/>
                  </a:solidFill>
                </a:rPr>
                <a:t>Desain </a:t>
              </a:r>
              <a:r>
                <a:rPr lang="id-ID" sz="1200" dirty="0">
                  <a:solidFill>
                    <a:schemeClr val="bg1"/>
                  </a:solidFill>
                </a:rPr>
                <a:t>Navigasi    Dan data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d-ID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Rectangle 72"/>
            <p:cNvSpPr>
              <a:spLocks noChangeArrowheads="1"/>
            </p:cNvSpPr>
            <p:nvPr/>
          </p:nvSpPr>
          <p:spPr bwMode="auto">
            <a:xfrm>
              <a:off x="5731" y="4111"/>
              <a:ext cx="1219" cy="466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id-ID" sz="1200" dirty="0">
                  <a:solidFill>
                    <a:schemeClr val="bg1"/>
                  </a:solidFill>
                </a:rPr>
                <a:t>Implementasi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id-ID" sz="1000" dirty="0">
                <a:solidFill>
                  <a:schemeClr val="bg1"/>
                </a:solidFill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d-ID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Rectangle 71"/>
            <p:cNvSpPr>
              <a:spLocks noChangeArrowheads="1"/>
            </p:cNvSpPr>
            <p:nvPr/>
          </p:nvSpPr>
          <p:spPr bwMode="auto">
            <a:xfrm>
              <a:off x="7117" y="4526"/>
              <a:ext cx="1150" cy="381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id-ID" sz="1200" dirty="0" smtClean="0">
                  <a:solidFill>
                    <a:schemeClr val="bg1"/>
                  </a:solidFill>
                </a:rPr>
                <a:t>Pengujian</a:t>
              </a:r>
              <a:endParaRPr lang="id-ID" sz="1200" dirty="0">
                <a:solidFill>
                  <a:schemeClr val="bg1"/>
                </a:solidFill>
              </a:endParaRPr>
            </a:p>
          </p:txBody>
        </p:sp>
        <p:sp>
          <p:nvSpPr>
            <p:cNvPr id="50" name="Rectangle 70"/>
            <p:cNvSpPr>
              <a:spLocks noChangeArrowheads="1"/>
            </p:cNvSpPr>
            <p:nvPr/>
          </p:nvSpPr>
          <p:spPr bwMode="auto">
            <a:xfrm>
              <a:off x="8779" y="4775"/>
              <a:ext cx="1456" cy="383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id-ID" sz="1200" dirty="0" smtClean="0">
                  <a:solidFill>
                    <a:schemeClr val="bg1"/>
                  </a:solidFill>
                </a:rPr>
                <a:t>Evaluas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i</a:t>
              </a:r>
              <a:endParaRPr lang="id-ID" sz="1200" dirty="0">
                <a:solidFill>
                  <a:schemeClr val="bg1"/>
                </a:solidFill>
              </a:endParaRPr>
            </a:p>
          </p:txBody>
        </p:sp>
        <p:sp>
          <p:nvSpPr>
            <p:cNvPr id="51" name="AutoShape 69"/>
            <p:cNvSpPr>
              <a:spLocks noChangeShapeType="1"/>
            </p:cNvSpPr>
            <p:nvPr/>
          </p:nvSpPr>
          <p:spPr bwMode="auto">
            <a:xfrm>
              <a:off x="4530" y="2950"/>
              <a:ext cx="348" cy="451"/>
            </a:xfrm>
            <a:prstGeom prst="bentConnector2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AutoShape 68"/>
            <p:cNvSpPr>
              <a:spLocks noChangeShapeType="1"/>
            </p:cNvSpPr>
            <p:nvPr/>
          </p:nvSpPr>
          <p:spPr bwMode="auto">
            <a:xfrm>
              <a:off x="5473" y="3902"/>
              <a:ext cx="905" cy="209"/>
            </a:xfrm>
            <a:prstGeom prst="bentConnector2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AutoShape 67"/>
            <p:cNvSpPr>
              <a:spLocks noChangeShapeType="1"/>
            </p:cNvSpPr>
            <p:nvPr/>
          </p:nvSpPr>
          <p:spPr bwMode="auto">
            <a:xfrm>
              <a:off x="7011" y="4155"/>
              <a:ext cx="660" cy="371"/>
            </a:xfrm>
            <a:prstGeom prst="bentConnector2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AutoShape 66"/>
            <p:cNvSpPr>
              <a:spLocks noChangeShapeType="1"/>
            </p:cNvSpPr>
            <p:nvPr/>
          </p:nvSpPr>
          <p:spPr bwMode="auto">
            <a:xfrm>
              <a:off x="8272" y="4524"/>
              <a:ext cx="775" cy="259"/>
            </a:xfrm>
            <a:prstGeom prst="bentConnector2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AutoShape 65"/>
            <p:cNvSpPr>
              <a:spLocks noChangeShapeType="1"/>
            </p:cNvSpPr>
            <p:nvPr/>
          </p:nvSpPr>
          <p:spPr bwMode="auto">
            <a:xfrm rot="10800000">
              <a:off x="3925" y="3208"/>
              <a:ext cx="171" cy="694"/>
            </a:xfrm>
            <a:prstGeom prst="bentConnector2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AutoShape 64"/>
            <p:cNvSpPr>
              <a:spLocks noChangeShapeType="1"/>
            </p:cNvSpPr>
            <p:nvPr/>
          </p:nvSpPr>
          <p:spPr bwMode="auto">
            <a:xfrm rot="10800000">
              <a:off x="6378" y="4526"/>
              <a:ext cx="720" cy="191"/>
            </a:xfrm>
            <a:prstGeom prst="bentConnector2">
              <a:avLst/>
            </a:prstGeom>
            <a:grpFill/>
            <a:ln w="9525">
              <a:solidFill>
                <a:schemeClr val="bg1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Rectangle 63"/>
            <p:cNvSpPr>
              <a:spLocks noChangeArrowheads="1"/>
            </p:cNvSpPr>
            <p:nvPr/>
          </p:nvSpPr>
          <p:spPr bwMode="auto">
            <a:xfrm>
              <a:off x="2406" y="5355"/>
              <a:ext cx="1616" cy="814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prstDash val="dash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id-ID" sz="1100" dirty="0" smtClean="0">
                  <a:solidFill>
                    <a:schemeClr val="bg1"/>
                  </a:solidFill>
                </a:rPr>
                <a:t>Poin </a:t>
              </a:r>
              <a:r>
                <a:rPr lang="id-ID" sz="1100" dirty="0">
                  <a:solidFill>
                    <a:schemeClr val="bg1"/>
                  </a:solidFill>
                </a:rPr>
                <a:t>pengumpulan data 1 kuesioner  1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d-ID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Rectangle 62"/>
            <p:cNvSpPr>
              <a:spLocks noChangeArrowheads="1"/>
            </p:cNvSpPr>
            <p:nvPr/>
          </p:nvSpPr>
          <p:spPr bwMode="auto">
            <a:xfrm>
              <a:off x="4878" y="5343"/>
              <a:ext cx="1691" cy="788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prstDash val="dash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sz="11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Poin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sz="11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pengumpulan data 2 kuesioner 2</a:t>
              </a:r>
              <a:endParaRPr kumimoji="0" lang="id-ID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d-ID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Rectangle 61"/>
            <p:cNvSpPr>
              <a:spLocks noChangeArrowheads="1"/>
            </p:cNvSpPr>
            <p:nvPr/>
          </p:nvSpPr>
          <p:spPr bwMode="auto">
            <a:xfrm>
              <a:off x="7473" y="5377"/>
              <a:ext cx="1834" cy="754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prstDash val="dash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id-ID" sz="1100" dirty="0" smtClean="0">
                  <a:solidFill>
                    <a:schemeClr val="bg1"/>
                  </a:solidFill>
                </a:rPr>
                <a:t>Poin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id-ID" sz="1100" dirty="0" smtClean="0">
                  <a:solidFill>
                    <a:schemeClr val="bg1"/>
                  </a:solidFill>
                </a:rPr>
                <a:t>pengumpulan </a:t>
              </a:r>
              <a:r>
                <a:rPr lang="id-ID" sz="1100" dirty="0">
                  <a:solidFill>
                    <a:schemeClr val="bg1"/>
                  </a:solidFill>
                </a:rPr>
                <a:t>data </a:t>
              </a:r>
              <a:r>
                <a:rPr lang="id-ID" sz="1100" dirty="0" smtClean="0">
                  <a:solidFill>
                    <a:schemeClr val="bg1"/>
                  </a:solidFill>
                </a:rPr>
                <a:t>3 </a:t>
              </a:r>
              <a:r>
                <a:rPr lang="id-ID" sz="1100" dirty="0">
                  <a:solidFill>
                    <a:schemeClr val="bg1"/>
                  </a:solidFill>
                </a:rPr>
                <a:t>kuesioner  </a:t>
              </a:r>
              <a:r>
                <a:rPr lang="id-ID" sz="1100" dirty="0" smtClean="0">
                  <a:solidFill>
                    <a:schemeClr val="bg1"/>
                  </a:solidFill>
                </a:rPr>
                <a:t>3</a:t>
              </a:r>
              <a:endParaRPr lang="id-ID" sz="1100" dirty="0">
                <a:solidFill>
                  <a:schemeClr val="bg1"/>
                </a:solidFill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d-ID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d-ID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AutoShape 60"/>
            <p:cNvSpPr>
              <a:spLocks noChangeShapeType="1"/>
            </p:cNvSpPr>
            <p:nvPr/>
          </p:nvSpPr>
          <p:spPr bwMode="auto">
            <a:xfrm>
              <a:off x="3145" y="2370"/>
              <a:ext cx="2" cy="2984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prstDash val="sysDot"/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AutoShape 59"/>
            <p:cNvSpPr>
              <a:spLocks noChangeShapeType="1"/>
            </p:cNvSpPr>
            <p:nvPr/>
          </p:nvSpPr>
          <p:spPr bwMode="auto">
            <a:xfrm>
              <a:off x="5610" y="2367"/>
              <a:ext cx="1" cy="2994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prstDash val="sysDot"/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AutoShape 58"/>
            <p:cNvSpPr>
              <a:spLocks noChangeShapeType="1"/>
            </p:cNvSpPr>
            <p:nvPr/>
          </p:nvSpPr>
          <p:spPr bwMode="auto">
            <a:xfrm>
              <a:off x="8502" y="2287"/>
              <a:ext cx="1" cy="3056"/>
            </a:xfrm>
            <a:prstGeom prst="straightConnector1">
              <a:avLst/>
            </a:prstGeom>
            <a:grpFill/>
            <a:ln w="9525">
              <a:solidFill>
                <a:schemeClr val="bg1"/>
              </a:solidFill>
              <a:prstDash val="sysDot"/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159119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Terima</a:t>
            </a:r>
            <a:r>
              <a:rPr lang="en-US" i="1" dirty="0" smtClean="0"/>
              <a:t> </a:t>
            </a:r>
            <a:r>
              <a:rPr lang="en-US" i="1" dirty="0" err="1" smtClean="0"/>
              <a:t>Kasih</a:t>
            </a:r>
            <a:r>
              <a:rPr lang="en-US" i="1" dirty="0" smtClean="0"/>
              <a:t> . . . .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79278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Kebutuhan</a:t>
            </a:r>
            <a:r>
              <a:rPr lang="en-US" sz="3200" dirty="0" smtClean="0"/>
              <a:t> </a:t>
            </a:r>
            <a:r>
              <a:rPr lang="en-US" sz="3200" dirty="0" err="1" smtClean="0"/>
              <a:t>Aplikasi</a:t>
            </a:r>
            <a:r>
              <a:rPr lang="en-US" sz="3200" dirty="0" smtClean="0"/>
              <a:t> Web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0665"/>
            <a:ext cx="8596668" cy="4580697"/>
          </a:xfrm>
        </p:spPr>
        <p:txBody>
          <a:bodyPr>
            <a:normAutofit/>
          </a:bodyPr>
          <a:lstStyle/>
          <a:p>
            <a:r>
              <a:rPr lang="en-US" sz="2400" dirty="0" err="1"/>
              <a:t>Awalnya</a:t>
            </a:r>
            <a:r>
              <a:rPr lang="en-US" sz="2400" dirty="0"/>
              <a:t>, World Wide Web(WEB) </a:t>
            </a:r>
            <a:r>
              <a:rPr lang="en-US" sz="2400" dirty="0" err="1"/>
              <a:t>Dibuat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tahun</a:t>
            </a:r>
            <a:r>
              <a:rPr lang="en-US" sz="2400" dirty="0"/>
              <a:t> </a:t>
            </a:r>
            <a:r>
              <a:rPr lang="en-US" sz="2400" dirty="0" smtClean="0"/>
              <a:t>1989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lingkungan</a:t>
            </a:r>
            <a:r>
              <a:rPr lang="en-US" sz="2400" dirty="0"/>
              <a:t> yang </a:t>
            </a:r>
            <a:r>
              <a:rPr lang="en-US" sz="2400" dirty="0" err="1"/>
              <a:t>mengijinkan</a:t>
            </a:r>
            <a:r>
              <a:rPr lang="en-US" sz="2400" dirty="0"/>
              <a:t> </a:t>
            </a:r>
            <a:r>
              <a:rPr lang="en-US" sz="2400" dirty="0" err="1"/>
              <a:t>pembagian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id-ID" sz="2400" dirty="0" smtClean="0"/>
              <a:t>diantara perorangan yang terpisah geografis </a:t>
            </a:r>
            <a:endParaRPr lang="en-US" sz="2400" dirty="0"/>
          </a:p>
          <a:p>
            <a:r>
              <a:rPr lang="id-ID" sz="2400" dirty="0" smtClean="0"/>
              <a:t>Kebanyakan aplikasi web sekarang ini merupakan sistem fungsional secara penuh yang menyediakan perdagangan elektronik B To B atau B To C.</a:t>
            </a:r>
          </a:p>
          <a:p>
            <a:r>
              <a:rPr lang="en-US" sz="2400" dirty="0" smtClean="0"/>
              <a:t>Web </a:t>
            </a:r>
            <a:r>
              <a:rPr lang="en-US" sz="2400" dirty="0"/>
              <a:t>juga </a:t>
            </a:r>
            <a:r>
              <a:rPr lang="en-US" sz="2400" dirty="0" err="1"/>
              <a:t>mengijinkan</a:t>
            </a:r>
            <a:r>
              <a:rPr lang="en-US" sz="2400" dirty="0"/>
              <a:t> </a:t>
            </a:r>
            <a:r>
              <a:rPr lang="en-US" sz="2400" dirty="0" err="1"/>
              <a:t>pengembangan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Web internet </a:t>
            </a:r>
            <a:r>
              <a:rPr lang="en-US" sz="2400" dirty="0" err="1"/>
              <a:t>perusahaan</a:t>
            </a:r>
            <a:r>
              <a:rPr lang="en-US" sz="2400" dirty="0"/>
              <a:t>,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penggunaan</a:t>
            </a:r>
            <a:r>
              <a:rPr lang="en-US" sz="2400" dirty="0"/>
              <a:t> </a:t>
            </a:r>
            <a:r>
              <a:rPr lang="en-US" sz="2400" dirty="0" err="1"/>
              <a:t>didalam</a:t>
            </a:r>
            <a:r>
              <a:rPr lang="en-US" sz="2400" dirty="0"/>
              <a:t> </a:t>
            </a:r>
            <a:r>
              <a:rPr lang="en-US" sz="2400" dirty="0" err="1"/>
              <a:t>batasan-batasan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 smtClean="0"/>
              <a:t>perusahaan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2839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909" y="988611"/>
            <a:ext cx="8596668" cy="3880773"/>
          </a:xfrm>
        </p:spPr>
        <p:txBody>
          <a:bodyPr/>
          <a:lstStyle/>
          <a:p>
            <a:r>
              <a:rPr lang="id-ID" dirty="0" smtClean="0"/>
              <a:t>Pengembangan web saat ini menjadi hal yang umum sehingga menghasilkan aplikasi yang kurang berkualitas dan sulit dipelihara</a:t>
            </a:r>
          </a:p>
          <a:p>
            <a:r>
              <a:rPr lang="id-ID" dirty="0" smtClean="0"/>
              <a:t>Permasalahannya pada proses perancangan dan pengembangan dan kurangnya manajemen proyek.</a:t>
            </a:r>
          </a:p>
          <a:p>
            <a:r>
              <a:rPr lang="id-ID" dirty="0" smtClean="0"/>
              <a:t>Survei proyek berbasis web mengungkapkan kemunculan jumlah permasalahan pada proyek berbasis web besar yag dikerjakan pihak luar perusahaan yaitu </a:t>
            </a:r>
          </a:p>
          <a:p>
            <a:pPr lvl="1"/>
            <a:r>
              <a:rPr lang="id-ID" dirty="0" smtClean="0"/>
              <a:t>84% tidak menemukan kebutuhan bisnis</a:t>
            </a:r>
          </a:p>
          <a:p>
            <a:pPr lvl="1"/>
            <a:r>
              <a:rPr lang="id-ID" dirty="0" smtClean="0"/>
              <a:t>53% tidak menyediakan kemampuan yang dibutuhkan</a:t>
            </a:r>
          </a:p>
          <a:p>
            <a:pPr lvl="1"/>
            <a:r>
              <a:rPr lang="id-ID" dirty="0" smtClean="0"/>
              <a:t>79% disajikan terhambat oleh jadwal</a:t>
            </a:r>
          </a:p>
          <a:p>
            <a:pPr lvl="1"/>
            <a:r>
              <a:rPr lang="id-ID" dirty="0" smtClean="0"/>
              <a:t>63%m melebihi anggarannya.</a:t>
            </a:r>
          </a:p>
          <a:p>
            <a:pPr lvl="1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546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728" y="0"/>
            <a:ext cx="8596668" cy="12550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Web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platform </a:t>
            </a:r>
            <a:r>
              <a:rPr lang="en-US" sz="2400" dirty="0" err="1"/>
              <a:t>untuk</a:t>
            </a:r>
            <a:r>
              <a:rPr lang="en-US" sz="2400" dirty="0"/>
              <a:t> 3 </a:t>
            </a: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 smtClean="0"/>
              <a:t>yaitu</a:t>
            </a:r>
            <a:r>
              <a:rPr lang="en-US" sz="2400" dirty="0" smtClean="0"/>
              <a:t> </a:t>
            </a:r>
            <a:r>
              <a:rPr lang="en-US" sz="2400" dirty="0" smtClean="0"/>
              <a:t>:</a:t>
            </a:r>
            <a:endParaRPr lang="en-US" sz="2400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72941373"/>
              </p:ext>
            </p:extLst>
          </p:nvPr>
        </p:nvGraphicFramePr>
        <p:xfrm>
          <a:off x="976062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7570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Perbandingan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pendekatan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berbasis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tradisional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6727328"/>
              </p:ext>
            </p:extLst>
          </p:nvPr>
        </p:nvGraphicFramePr>
        <p:xfrm>
          <a:off x="1033155" y="1690688"/>
          <a:ext cx="9951520" cy="44369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6464"/>
                <a:gridCol w="3317528"/>
                <a:gridCol w="3317528"/>
              </a:tblGrid>
              <a:tr h="2687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Pendekatan Berbasis Web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Pendekatan Tradisional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311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Proses estimasi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Penetapan biaya pekerjaan khusus, terpusat pada masukkan dari pengembang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Penetapan biaya pekerjaan lebih formal yang berdasarkan pengalaman masa lalu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311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Ukuran estimasi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Tidak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ada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persetujuan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pada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ukuran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standar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untuk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aplikasi</a:t>
                      </a:r>
                      <a:r>
                        <a:rPr lang="en-US" sz="1600" dirty="0">
                          <a:effectLst/>
                        </a:rPr>
                        <a:t> Web di </a:t>
                      </a:r>
                      <a:r>
                        <a:rPr lang="en-US" sz="1600" dirty="0" err="1">
                          <a:effectLst/>
                        </a:rPr>
                        <a:t>dalam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komunitas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Lines of code atau function points adalah ukuran standar yang digunakan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935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Usaha estimasi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Usaha diestimasikan dengan menggunakan bttom-up berdasarkan pada masukkan pengembang dan histori data pada proyek lalu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Usaha diestimasikan dengan menggunakan persamaan yang dibangun dengan mempertimbangkan karakteristik proyek masa lalu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123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Kualitas estimasi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Perlu pengukuran kualitas baru yang spesifik  untuk proyek berbasis Web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Kualitas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dapat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diukur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dengan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pengukuran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kualitas</a:t>
                      </a:r>
                      <a:r>
                        <a:rPr lang="en-US" sz="1600" dirty="0">
                          <a:effectLst/>
                        </a:rPr>
                        <a:t> yang </a:t>
                      </a:r>
                      <a:r>
                        <a:rPr lang="en-US" sz="1600" dirty="0" err="1">
                          <a:effectLst/>
                        </a:rPr>
                        <a:t>diketahui</a:t>
                      </a:r>
                      <a:r>
                        <a:rPr lang="en-US" sz="1600" dirty="0">
                          <a:effectLst/>
                        </a:rPr>
                        <a:t> (</a:t>
                      </a:r>
                      <a:r>
                        <a:rPr lang="en-US" sz="1600" dirty="0" err="1">
                          <a:effectLst/>
                        </a:rPr>
                        <a:t>seperti</a:t>
                      </a:r>
                      <a:r>
                        <a:rPr lang="en-US" sz="1600" dirty="0">
                          <a:effectLst/>
                        </a:rPr>
                        <a:t> defect rates, </a:t>
                      </a:r>
                      <a:r>
                        <a:rPr lang="en-US" sz="1600" dirty="0" err="1">
                          <a:effectLst/>
                        </a:rPr>
                        <a:t>dan</a:t>
                      </a:r>
                      <a:r>
                        <a:rPr lang="en-US" sz="1600" dirty="0">
                          <a:effectLst/>
                        </a:rPr>
                        <a:t> system properties)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165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86" y="0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dirty="0" err="1"/>
              <a:t>Pendekatan</a:t>
            </a:r>
            <a:r>
              <a:rPr lang="en-US" sz="3200" dirty="0"/>
              <a:t>  </a:t>
            </a:r>
            <a:r>
              <a:rPr lang="en-US" sz="3200" dirty="0" err="1"/>
              <a:t>berbasis</a:t>
            </a:r>
            <a:r>
              <a:rPr lang="en-US" sz="3200" dirty="0"/>
              <a:t> Web versus </a:t>
            </a:r>
            <a:r>
              <a:rPr lang="en-US" sz="3200" dirty="0" err="1"/>
              <a:t>tradisional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pengembangan</a:t>
            </a:r>
            <a:endParaRPr lang="en-US" sz="32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861633"/>
              </p:ext>
            </p:extLst>
          </p:nvPr>
        </p:nvGraphicFramePr>
        <p:xfrm>
          <a:off x="767486" y="1320800"/>
          <a:ext cx="10415648" cy="51247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71140"/>
                <a:gridCol w="3472254"/>
                <a:gridCol w="3472254"/>
              </a:tblGrid>
              <a:tr h="2186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Pendekatan Berbasis Web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Pendekatan Tradisional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626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Karakteristik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aplikasi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Integrasi dari banyaknya komponen yang berbeda terdistribusi , aplikasi platform silang, dan penstrukturan konten dengan menggunakan struktur navigasi, yaitu pranala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Integrasi dari banyaknya komponen yang berbeda aplikasi single-platform monolitik.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74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Teknologi utama yang digunakan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Variasi dari solusi java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Metode berorientesi objek, generator, dan CASE tool.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62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Pendekatan untuk quality delivered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Kualitas dipertimbangkan sebagai prioritas yang utama dari waktu penjualan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Waktu penjualan mengambil priioritas di atas kualitas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74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Arah proses pengembangan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Reabilitas, usabilitas, dan keamanan.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Waktu penjualan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62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Ketersediaan aplikasi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Sepanjang tahun (24/7/265).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Kecuali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untuk</a:t>
                      </a:r>
                      <a:r>
                        <a:rPr lang="en-US" sz="1600" dirty="0">
                          <a:effectLst/>
                        </a:rPr>
                        <a:t> domain </a:t>
                      </a:r>
                      <a:r>
                        <a:rPr lang="en-US" sz="1600" dirty="0" err="1">
                          <a:effectLst/>
                        </a:rPr>
                        <a:t>aplikasi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baru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 smtClean="0">
                          <a:effectLst/>
                        </a:rPr>
                        <a:t>tidak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dibutuhkan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ketersediaan</a:t>
                      </a:r>
                      <a:r>
                        <a:rPr lang="en-US" sz="1600" dirty="0">
                          <a:effectLst/>
                        </a:rPr>
                        <a:t> 24/7/265.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050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Pelanggan (stakeholder)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Cakupan kelompok yang luas, dikenal, dan tidak dikenal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Pada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umumnya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kelompok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terbatas</a:t>
                      </a:r>
                      <a:r>
                        <a:rPr lang="en-US" sz="1600" dirty="0">
                          <a:effectLst/>
                        </a:rPr>
                        <a:t> di </a:t>
                      </a:r>
                      <a:r>
                        <a:rPr lang="en-US" sz="1600" dirty="0" err="1">
                          <a:effectLst/>
                        </a:rPr>
                        <a:t>dalam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batasan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departemen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divisi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atau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organisasi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412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25" y="647521"/>
            <a:ext cx="10515600" cy="2514224"/>
          </a:xfrm>
        </p:spPr>
        <p:txBody>
          <a:bodyPr>
            <a:noAutofit/>
          </a:bodyPr>
          <a:lstStyle/>
          <a:p>
            <a:pPr lvl="0"/>
            <a:r>
              <a:rPr lang="en-US" sz="2400" dirty="0" err="1" smtClean="0"/>
              <a:t>Rekayasa</a:t>
            </a:r>
            <a:r>
              <a:rPr lang="en-US" sz="2400" dirty="0" smtClean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sains</a:t>
            </a:r>
            <a:r>
              <a:rPr lang="en-US" sz="2400" dirty="0"/>
              <a:t> yang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kebutuhan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.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terpenuhi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pengetahuan</a:t>
            </a:r>
            <a:r>
              <a:rPr lang="en-US" sz="2400" dirty="0"/>
              <a:t>, </a:t>
            </a:r>
            <a:r>
              <a:rPr lang="en-US" sz="2400" dirty="0" err="1"/>
              <a:t>matematika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pengalaman</a:t>
            </a:r>
            <a:r>
              <a:rPr lang="en-US" sz="2400" dirty="0"/>
              <a:t> </a:t>
            </a:r>
            <a:r>
              <a:rPr lang="en-US" sz="2400" dirty="0" err="1"/>
              <a:t>praktik</a:t>
            </a:r>
            <a:r>
              <a:rPr lang="en-US" sz="2400" dirty="0"/>
              <a:t> yang </a:t>
            </a:r>
            <a:r>
              <a:rPr lang="en-US" sz="2400" dirty="0" err="1"/>
              <a:t>diterapkan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perancangan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proses yang </a:t>
            </a:r>
            <a:r>
              <a:rPr lang="en-US" sz="2400" dirty="0" err="1" smtClean="0"/>
              <a:t>bermanfaat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1986" y="-12879"/>
            <a:ext cx="8596668" cy="1320800"/>
          </a:xfrm>
        </p:spPr>
        <p:txBody>
          <a:bodyPr>
            <a:normAutofit/>
          </a:bodyPr>
          <a:lstStyle/>
          <a:p>
            <a:r>
              <a:rPr lang="id-ID" sz="3200" dirty="0" smtClean="0"/>
              <a:t>KEBUTUHAN UNTUK PENDEKATAN REKAYASA</a:t>
            </a:r>
            <a:endParaRPr lang="en-US" sz="32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1307205" y="2176530"/>
            <a:ext cx="4951927" cy="4681470"/>
            <a:chOff x="1307205" y="2176530"/>
            <a:chExt cx="4951927" cy="4681470"/>
          </a:xfrm>
        </p:grpSpPr>
        <p:sp>
          <p:nvSpPr>
            <p:cNvPr id="5" name="Rectangle 4"/>
            <p:cNvSpPr/>
            <p:nvPr/>
          </p:nvSpPr>
          <p:spPr>
            <a:xfrm>
              <a:off x="4134118" y="2176530"/>
              <a:ext cx="2125014" cy="5022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Observasi</a:t>
              </a:r>
              <a:endParaRPr lang="id-ID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34118" y="3296277"/>
              <a:ext cx="2125014" cy="5022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Hipotesis</a:t>
              </a:r>
              <a:endParaRPr lang="id-ID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134118" y="4338034"/>
              <a:ext cx="2125014" cy="5022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Prediksi</a:t>
              </a:r>
              <a:endParaRPr lang="id-ID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134118" y="5379791"/>
              <a:ext cx="2125014" cy="5022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Validasi</a:t>
              </a:r>
              <a:endParaRPr lang="id-ID" dirty="0"/>
            </a:p>
          </p:txBody>
        </p:sp>
        <p:sp>
          <p:nvSpPr>
            <p:cNvPr id="9" name="Diamond 8"/>
            <p:cNvSpPr/>
            <p:nvPr/>
          </p:nvSpPr>
          <p:spPr>
            <a:xfrm>
              <a:off x="1635616" y="5077137"/>
              <a:ext cx="1468192" cy="110758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07205" y="6355724"/>
              <a:ext cx="2125014" cy="5022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Teori</a:t>
              </a:r>
              <a:endParaRPr lang="id-ID" dirty="0"/>
            </a:p>
          </p:txBody>
        </p:sp>
        <p:cxnSp>
          <p:nvCxnSpPr>
            <p:cNvPr id="12" name="Straight Arrow Connector 11"/>
            <p:cNvCxnSpPr>
              <a:stCxn id="5" idx="2"/>
              <a:endCxn id="6" idx="0"/>
            </p:cNvCxnSpPr>
            <p:nvPr/>
          </p:nvCxnSpPr>
          <p:spPr>
            <a:xfrm>
              <a:off x="5196625" y="2678806"/>
              <a:ext cx="0" cy="6174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196625" y="3720563"/>
              <a:ext cx="0" cy="6174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196625" y="4762320"/>
              <a:ext cx="0" cy="6174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1"/>
              <a:endCxn id="9" idx="3"/>
            </p:cNvCxnSpPr>
            <p:nvPr/>
          </p:nvCxnSpPr>
          <p:spPr>
            <a:xfrm flipH="1">
              <a:off x="3103808" y="5630929"/>
              <a:ext cx="10303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2"/>
              <a:endCxn id="10" idx="0"/>
            </p:cNvCxnSpPr>
            <p:nvPr/>
          </p:nvCxnSpPr>
          <p:spPr>
            <a:xfrm>
              <a:off x="2369712" y="6184720"/>
              <a:ext cx="0" cy="171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9" idx="0"/>
              <a:endCxn id="6" idx="1"/>
            </p:cNvCxnSpPr>
            <p:nvPr/>
          </p:nvCxnSpPr>
          <p:spPr>
            <a:xfrm rot="5400000" flipH="1" flipV="1">
              <a:off x="2487054" y="3430073"/>
              <a:ext cx="1529722" cy="176440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411851" y="3168403"/>
              <a:ext cx="70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dirty="0" smtClean="0"/>
                <a:t>tidak</a:t>
              </a:r>
              <a:endParaRPr lang="id-ID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35616" y="5986392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dirty="0" smtClean="0"/>
                <a:t>ya</a:t>
              </a:r>
              <a:endParaRPr lang="id-ID" dirty="0"/>
            </a:p>
          </p:txBody>
        </p:sp>
      </p:grpSp>
    </p:spTree>
    <p:extLst>
      <p:ext uri="{BB962C8B-B14F-4D97-AF65-F5344CB8AC3E}">
        <p14:creationId xmlns:p14="http://schemas.microsoft.com/office/powerpoint/2010/main" val="3921704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23" y="1059581"/>
            <a:ext cx="10515600" cy="473591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1</a:t>
            </a:r>
            <a:r>
              <a:rPr lang="en-US" sz="2000" dirty="0"/>
              <a:t>. </a:t>
            </a:r>
            <a:r>
              <a:rPr lang="en-US" sz="2000" dirty="0" err="1"/>
              <a:t>observasi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Proses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mengamati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membaca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peristiwa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sekelompok</a:t>
            </a:r>
            <a:r>
              <a:rPr lang="en-US" sz="2000" dirty="0"/>
              <a:t> </a:t>
            </a:r>
            <a:r>
              <a:rPr lang="en-US" sz="2000" dirty="0" err="1"/>
              <a:t>fakta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2. </a:t>
            </a:r>
            <a:r>
              <a:rPr lang="en-US" sz="2000" dirty="0" err="1"/>
              <a:t>hipotesis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Proses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merumuskan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hipotesis</a:t>
            </a:r>
            <a:r>
              <a:rPr lang="en-US" sz="2000" dirty="0"/>
              <a:t>, </a:t>
            </a:r>
            <a:r>
              <a:rPr lang="en-US" sz="2000" dirty="0" err="1"/>
              <a:t>menyajikan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usaha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menjelaskan</a:t>
            </a:r>
            <a:r>
              <a:rPr lang="en-US" sz="2000" dirty="0"/>
              <a:t> </a:t>
            </a:r>
            <a:r>
              <a:rPr lang="en-US" sz="2000" dirty="0" err="1"/>
              <a:t>observasi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3. </a:t>
            </a:r>
            <a:r>
              <a:rPr lang="en-US" sz="2000" dirty="0" err="1"/>
              <a:t>prediksi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Memprediksi</a:t>
            </a:r>
            <a:r>
              <a:rPr lang="en-US" sz="2000" dirty="0"/>
              <a:t> </a:t>
            </a:r>
            <a:r>
              <a:rPr lang="en-US" sz="2000" dirty="0" err="1"/>
              <a:t>artinya</a:t>
            </a:r>
            <a:r>
              <a:rPr lang="en-US" sz="2000" dirty="0"/>
              <a:t> </a:t>
            </a:r>
            <a:r>
              <a:rPr lang="en-US" sz="2000" dirty="0" err="1"/>
              <a:t>meramalkan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yang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ditemukan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dasar</a:t>
            </a:r>
            <a:r>
              <a:rPr lang="en-US" sz="2000" dirty="0"/>
              <a:t> </a:t>
            </a:r>
            <a:r>
              <a:rPr lang="en-US" sz="2000" dirty="0" err="1"/>
              <a:t>pemikiran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perumusan</a:t>
            </a:r>
            <a:r>
              <a:rPr lang="en-US" sz="2000" dirty="0"/>
              <a:t> </a:t>
            </a:r>
            <a:r>
              <a:rPr lang="en-US" sz="2000" dirty="0" err="1"/>
              <a:t>hipotesis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benar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4. </a:t>
            </a:r>
            <a:r>
              <a:rPr lang="en-US" sz="2000" dirty="0" err="1"/>
              <a:t>validasi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Proses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memvalidasi</a:t>
            </a:r>
            <a:r>
              <a:rPr lang="en-US" sz="2000" dirty="0"/>
              <a:t>, </a:t>
            </a:r>
            <a:r>
              <a:rPr lang="en-US" sz="2000" dirty="0" err="1"/>
              <a:t>percobaan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menyediakan</a:t>
            </a:r>
            <a:r>
              <a:rPr lang="en-US" sz="2000" dirty="0"/>
              <a:t> </a:t>
            </a:r>
            <a:r>
              <a:rPr lang="en-US" sz="2000" dirty="0" err="1"/>
              <a:t>bukti</a:t>
            </a:r>
            <a:r>
              <a:rPr lang="en-US" sz="2000" dirty="0"/>
              <a:t> yang </a:t>
            </a:r>
            <a:r>
              <a:rPr lang="en-US" sz="2000" dirty="0" err="1"/>
              <a:t>mendukung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membuktikan</a:t>
            </a:r>
            <a:r>
              <a:rPr lang="en-US" sz="2000" dirty="0"/>
              <a:t> </a:t>
            </a:r>
            <a:r>
              <a:rPr lang="en-US" sz="2000" dirty="0" err="1"/>
              <a:t>hipotesis</a:t>
            </a:r>
            <a:r>
              <a:rPr lang="en-US" sz="2000" dirty="0"/>
              <a:t> </a:t>
            </a:r>
            <a:r>
              <a:rPr lang="en-US" sz="2000" dirty="0" err="1"/>
              <a:t>awal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983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577932"/>
          </a:xfrm>
        </p:spPr>
        <p:txBody>
          <a:bodyPr>
            <a:normAutofit fontScale="90000"/>
          </a:bodyPr>
          <a:lstStyle/>
          <a:p>
            <a:r>
              <a:rPr lang="en-US" sz="3200" dirty="0" err="1" smtClean="0"/>
              <a:t>Penilaian</a:t>
            </a:r>
            <a:r>
              <a:rPr lang="en-US" sz="3200" dirty="0" smtClean="0"/>
              <a:t> </a:t>
            </a:r>
            <a:r>
              <a:rPr lang="en-US" sz="3200" dirty="0" err="1" smtClean="0"/>
              <a:t>Empiris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19732"/>
            <a:ext cx="8596668" cy="2760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dirty="0" smtClean="0"/>
              <a:t>Keakuratan </a:t>
            </a:r>
            <a:r>
              <a:rPr lang="id-ID" sz="2400" dirty="0"/>
              <a:t>suatu hipotesis atau pertanyaan penelitian meliputi percobaan yang di laksanakan dengan investigasi empiris. Investigasi dapan di organisasikan sebagai berikut :</a:t>
            </a:r>
            <a:endParaRPr lang="en-US" sz="2400" dirty="0"/>
          </a:p>
          <a:p>
            <a:pPr marL="0" lvl="0" indent="0">
              <a:buNone/>
            </a:pPr>
            <a:endParaRPr lang="en-US" sz="2400" dirty="0" smtClean="0"/>
          </a:p>
          <a:p>
            <a:pPr lvl="0"/>
            <a:endParaRPr lang="en-US" sz="24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03982739"/>
              </p:ext>
            </p:extLst>
          </p:nvPr>
        </p:nvGraphicFramePr>
        <p:xfrm>
          <a:off x="785610" y="2200029"/>
          <a:ext cx="9644846" cy="3974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3095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402</TotalTime>
  <Words>847</Words>
  <Application>Microsoft Office PowerPoint</Application>
  <PresentationFormat>Widescreen</PresentationFormat>
  <Paragraphs>128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Wingdings 3</vt:lpstr>
      <vt:lpstr>Facet</vt:lpstr>
      <vt:lpstr>KEBUTUHAN APLIKASI WEB</vt:lpstr>
      <vt:lpstr>Kebutuhan Aplikasi Web</vt:lpstr>
      <vt:lpstr>PowerPoint Presentation</vt:lpstr>
      <vt:lpstr>PowerPoint Presentation</vt:lpstr>
      <vt:lpstr>Perbandingan antara pendekatan berbasis Web dan tradisional</vt:lpstr>
      <vt:lpstr>Pendekatan  berbasis Web versus tradisional untuk pengembangan</vt:lpstr>
      <vt:lpstr>KEBUTUHAN UNTUK PENDEKATAN REKAYASA</vt:lpstr>
      <vt:lpstr>PowerPoint Presentation</vt:lpstr>
      <vt:lpstr>Penilaian Empiris</vt:lpstr>
      <vt:lpstr> Ringkasan karakteristik dari tiga jenis investigasi empiris: </vt:lpstr>
      <vt:lpstr>Penjelasan dari sekumpulan langkah-langkah umum untuk ketiga tipe investigasi;</vt:lpstr>
      <vt:lpstr>  Rencana perincian ketika menerapkan masing-masing instrumen:</vt:lpstr>
      <vt:lpstr>Terima Kasih . . . 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muiz</dc:creator>
  <cp:lastModifiedBy>MIEA</cp:lastModifiedBy>
  <cp:revision>34</cp:revision>
  <dcterms:created xsi:type="dcterms:W3CDTF">2015-05-20T01:08:41Z</dcterms:created>
  <dcterms:modified xsi:type="dcterms:W3CDTF">2015-11-09T12:16:21Z</dcterms:modified>
</cp:coreProperties>
</file>